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charts/chart3.xml" ContentType="application/vnd.openxmlformats-officedocument.drawingml.chart+xml"/>
  <Override PartName="/ppt/diagrams/data2.xml" ContentType="application/vnd.openxmlformats-officedocument.drawingml.diagramData+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slides/slide55.xml" ContentType="application/vnd.openxmlformats-officedocument.presentationml.slide+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Default Extension="emf" ContentType="image/x-emf"/>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tags/tag229.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Default Extension="tiff" ContentType="image/tiff"/>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charts/chart2.xml" ContentType="application/vnd.openxmlformats-officedocument.drawingml.chart+xml"/>
  <Override PartName="/ppt/tags/tag133.xml" ContentType="application/vnd.openxmlformats-officedocument.presentationml.tags+xml"/>
  <Override PartName="/ppt/diagrams/data1.xml" ContentType="application/vnd.openxmlformats-officedocument.drawingml.diagramData+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39.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Default Extension="gif" ContentType="image/gif"/>
  <Override PartName="/ppt/diagrams/layout2.xml" ContentType="application/vnd.openxmlformats-officedocument.drawingml.diagramLayou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xls" ContentType="application/vnd.ms-exce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charts/chart1.xml" ContentType="application/vnd.openxmlformats-officedocument.drawingml.chart+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drawings/drawing1.xml" ContentType="application/vnd.openxmlformats-officedocument.drawingml.chartshapes+xml"/>
  <Override PartName="/ppt/tags/tag255.xml" ContentType="application/vnd.openxmlformats-officedocument.presentationml.tags+xml"/>
  <Override PartName="/ppt/diagrams/drawing1.xml" ContentType="application/vnd.ms-office.drawingml.diagramDrawing+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tags/tag233.xml" ContentType="application/vnd.openxmlformats-officedocument.presentationml.tags+xml"/>
  <Override PartName="/ppt/tags/tag244.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slides/slide58.xml" ContentType="application/vnd.openxmlformats-officedocument.presentationml.slide+xml"/>
  <Override PartName="/ppt/tags/tag104.xml" ContentType="application/vnd.openxmlformats-officedocument.presentationml.tags+xml"/>
  <Override PartName="/ppt/notesSlides/notesSlide2.xml" ContentType="application/vnd.openxmlformats-officedocument.presentationml.notesSlide+xml"/>
  <Override PartName="/ppt/tags/tag1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32" r:id="rId2"/>
    <p:sldId id="346" r:id="rId3"/>
    <p:sldId id="527" r:id="rId4"/>
    <p:sldId id="357" r:id="rId5"/>
    <p:sldId id="358" r:id="rId6"/>
    <p:sldId id="595" r:id="rId7"/>
    <p:sldId id="492" r:id="rId8"/>
    <p:sldId id="470" r:id="rId9"/>
    <p:sldId id="395" r:id="rId10"/>
    <p:sldId id="442" r:id="rId11"/>
    <p:sldId id="443" r:id="rId12"/>
    <p:sldId id="398" r:id="rId13"/>
    <p:sldId id="399" r:id="rId14"/>
    <p:sldId id="423" r:id="rId15"/>
    <p:sldId id="424" r:id="rId16"/>
    <p:sldId id="551" r:id="rId17"/>
    <p:sldId id="552" r:id="rId18"/>
    <p:sldId id="553" r:id="rId19"/>
    <p:sldId id="554" r:id="rId20"/>
    <p:sldId id="555" r:id="rId21"/>
    <p:sldId id="584" r:id="rId22"/>
    <p:sldId id="556" r:id="rId23"/>
    <p:sldId id="557" r:id="rId24"/>
    <p:sldId id="558" r:id="rId25"/>
    <p:sldId id="561" r:id="rId26"/>
    <p:sldId id="559" r:id="rId27"/>
    <p:sldId id="563" r:id="rId28"/>
    <p:sldId id="564" r:id="rId29"/>
    <p:sldId id="560" r:id="rId30"/>
    <p:sldId id="565" r:id="rId31"/>
    <p:sldId id="427" r:id="rId32"/>
    <p:sldId id="413" r:id="rId33"/>
    <p:sldId id="578" r:id="rId34"/>
    <p:sldId id="579" r:id="rId35"/>
    <p:sldId id="531" r:id="rId36"/>
    <p:sldId id="576" r:id="rId37"/>
    <p:sldId id="586" r:id="rId38"/>
    <p:sldId id="587" r:id="rId39"/>
    <p:sldId id="583" r:id="rId40"/>
    <p:sldId id="483" r:id="rId41"/>
    <p:sldId id="566" r:id="rId42"/>
    <p:sldId id="567" r:id="rId43"/>
    <p:sldId id="588" r:id="rId44"/>
    <p:sldId id="536" r:id="rId45"/>
    <p:sldId id="582" r:id="rId46"/>
    <p:sldId id="537" r:id="rId47"/>
    <p:sldId id="585" r:id="rId48"/>
    <p:sldId id="597" r:id="rId49"/>
    <p:sldId id="366" r:id="rId50"/>
    <p:sldId id="367" r:id="rId51"/>
    <p:sldId id="494" r:id="rId52"/>
    <p:sldId id="471" r:id="rId53"/>
    <p:sldId id="368" r:id="rId54"/>
    <p:sldId id="421" r:id="rId55"/>
    <p:sldId id="598" r:id="rId56"/>
    <p:sldId id="593" r:id="rId57"/>
    <p:sldId id="418" r:id="rId58"/>
    <p:sldId id="491" r:id="rId59"/>
    <p:sldId id="482" r:id="rId60"/>
    <p:sldId id="484" r:id="rId61"/>
    <p:sldId id="428" r:id="rId62"/>
    <p:sldId id="589" r:id="rId63"/>
    <p:sldId id="590" r:id="rId64"/>
    <p:sldId id="591" r:id="rId65"/>
    <p:sldId id="377" r:id="rId66"/>
    <p:sldId id="385" r:id="rId67"/>
    <p:sldId id="485" r:id="rId68"/>
    <p:sldId id="592" r:id="rId69"/>
    <p:sldId id="581" r:id="rId70"/>
    <p:sldId id="430" r:id="rId71"/>
    <p:sldId id="477" r:id="rId72"/>
    <p:sldId id="473" r:id="rId73"/>
    <p:sldId id="467" r:id="rId74"/>
    <p:sldId id="475" r:id="rId75"/>
  </p:sldIdLst>
  <p:sldSz cx="9144000" cy="6858000" type="screen4x3"/>
  <p:notesSz cx="7099300" cy="10234613"/>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3CDDD"/>
    <a:srgbClr val="99CCFF"/>
    <a:srgbClr val="66CCFF"/>
    <a:srgbClr val="0066FF"/>
    <a:srgbClr val="0000CC"/>
    <a:srgbClr val="CC0000"/>
    <a:srgbClr val="3333CC"/>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29" autoAdjust="0"/>
    <p:restoredTop sz="98029" autoAdjust="0"/>
  </p:normalViewPr>
  <p:slideViewPr>
    <p:cSldViewPr snapToGrid="0">
      <p:cViewPr>
        <p:scale>
          <a:sx n="70" d="100"/>
          <a:sy n="70" d="100"/>
        </p:scale>
        <p:origin x="-1470" y="-132"/>
      </p:cViewPr>
      <p:guideLst>
        <p:guide orient="horz"/>
        <p:guide pos="2687"/>
        <p:guide pos="111"/>
        <p:guide pos="538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48" d="100"/>
          <a:sy n="48" d="100"/>
        </p:scale>
        <p:origin x="-2982"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EMC%20LATPTOP\Desktop\Graph.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My%20Documents\Dropbox\Equity%20Research%20Work\201207%20Onwards%20-%20EMC\Assignments\20120809%20-%20Financial%20Performance%20Analysis%20(EMC)\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lang="en-US"/>
          </a:pPr>
          <a:endParaRPr lang="en-US"/>
        </a:p>
      </c:txPr>
    </c:title>
    <c:plotArea>
      <c:layout/>
      <c:lineChart>
        <c:grouping val="standard"/>
        <c:ser>
          <c:idx val="0"/>
          <c:order val="0"/>
          <c:tx>
            <c:strRef>
              <c:f>Sheet1!$B$1</c:f>
              <c:strCache>
                <c:ptCount val="1"/>
                <c:pt idx="0">
                  <c:v>GDP Growth (%)</c:v>
                </c:pt>
              </c:strCache>
            </c:strRef>
          </c:tx>
          <c:spPr>
            <a:ln w="25400">
              <a:solidFill>
                <a:schemeClr val="accent3"/>
              </a:solidFill>
            </a:ln>
          </c:spPr>
          <c:marker>
            <c:symbol val="triangle"/>
            <c:size val="5"/>
            <c:spPr>
              <a:solidFill>
                <a:schemeClr val="accent3">
                  <a:lumMod val="50000"/>
                </a:schemeClr>
              </a:solidFill>
              <a:ln>
                <a:solidFill>
                  <a:srgbClr val="9BBB59"/>
                </a:solidFill>
              </a:ln>
            </c:spPr>
          </c:marker>
          <c:dLbls>
            <c:dLbl>
              <c:idx val="0"/>
              <c:layout>
                <c:manualLayout>
                  <c:x val="-5.3807604542269023E-2"/>
                  <c:y val="-6.3006345284694398E-2"/>
                </c:manualLayout>
              </c:layout>
              <c:showVal val="1"/>
            </c:dLbl>
            <c:dLbl>
              <c:idx val="1"/>
              <c:layout>
                <c:manualLayout>
                  <c:x val="-5.064245133390035E-2"/>
                  <c:y val="-6.3006345284694398E-2"/>
                </c:manualLayout>
              </c:layout>
              <c:showVal val="1"/>
            </c:dLbl>
            <c:dLbl>
              <c:idx val="2"/>
              <c:layout>
                <c:manualLayout>
                  <c:x val="-4.74772981255316E-2"/>
                  <c:y val="-6.3006345284694398E-2"/>
                </c:manualLayout>
              </c:layout>
              <c:showVal val="1"/>
            </c:dLbl>
            <c:dLbl>
              <c:idx val="3"/>
              <c:layout>
                <c:manualLayout>
                  <c:x val="-5.0642451333900183E-2"/>
                  <c:y val="6.3006345284694398E-2"/>
                </c:manualLayout>
              </c:layout>
              <c:showVal val="1"/>
            </c:dLbl>
            <c:dLbl>
              <c:idx val="4"/>
              <c:layout>
                <c:manualLayout>
                  <c:x val="-5.3807604542269023E-2"/>
                  <c:y val="-6.3006345284694398E-2"/>
                </c:manualLayout>
              </c:layout>
              <c:showVal val="1"/>
            </c:dLbl>
            <c:dLbl>
              <c:idx val="5"/>
              <c:layout>
                <c:manualLayout>
                  <c:x val="-4.4312144917162864E-2"/>
                  <c:y val="-7.2699629174647423E-2"/>
                </c:manualLayout>
              </c:layout>
              <c:showVal val="1"/>
            </c:dLbl>
            <c:dLbl>
              <c:idx val="6"/>
              <c:layout>
                <c:manualLayout>
                  <c:x val="-2.8486378875318945E-2"/>
                  <c:y val="-7.2699629174647423E-2"/>
                </c:manualLayout>
              </c:layout>
              <c:showVal val="1"/>
            </c:dLbl>
            <c:dLbl>
              <c:idx val="7"/>
              <c:layout>
                <c:manualLayout>
                  <c:x val="-4.1146991708793823E-2"/>
                  <c:y val="-7.7546271119624033E-2"/>
                </c:manualLayout>
              </c:layout>
              <c:showVal val="1"/>
            </c:dLbl>
            <c:txPr>
              <a:bodyPr/>
              <a:lstStyle/>
              <a:p>
                <a:pPr>
                  <a:defRPr lang="en-US"/>
                </a:pPr>
                <a:endParaRPr lang="en-US"/>
              </a:p>
            </c:txPr>
            <c:showVal val="1"/>
          </c:dLbls>
          <c:cat>
            <c:strRef>
              <c:f>Sheet1!$A$2:$A$9</c:f>
              <c:strCache>
                <c:ptCount val="8"/>
                <c:pt idx="0">
                  <c:v>FY06</c:v>
                </c:pt>
                <c:pt idx="1">
                  <c:v>FY07</c:v>
                </c:pt>
                <c:pt idx="2">
                  <c:v>FY08</c:v>
                </c:pt>
                <c:pt idx="3">
                  <c:v>FY09</c:v>
                </c:pt>
                <c:pt idx="4">
                  <c:v>FY10</c:v>
                </c:pt>
                <c:pt idx="5">
                  <c:v>FY11</c:v>
                </c:pt>
                <c:pt idx="6">
                  <c:v>FY12</c:v>
                </c:pt>
                <c:pt idx="7">
                  <c:v>FY13</c:v>
                </c:pt>
              </c:strCache>
            </c:strRef>
          </c:cat>
          <c:val>
            <c:numRef>
              <c:f>Sheet1!$B$2:$B$9</c:f>
              <c:numCache>
                <c:formatCode>General</c:formatCode>
                <c:ptCount val="8"/>
                <c:pt idx="0">
                  <c:v>9.5</c:v>
                </c:pt>
                <c:pt idx="1">
                  <c:v>9.6</c:v>
                </c:pt>
                <c:pt idx="2">
                  <c:v>9.3000000000000007</c:v>
                </c:pt>
                <c:pt idx="3">
                  <c:v>6.8</c:v>
                </c:pt>
                <c:pt idx="4">
                  <c:v>8.4</c:v>
                </c:pt>
                <c:pt idx="5">
                  <c:v>8.4</c:v>
                </c:pt>
                <c:pt idx="6">
                  <c:v>6.5</c:v>
                </c:pt>
                <c:pt idx="7" formatCode="0.0">
                  <c:v>5</c:v>
                </c:pt>
              </c:numCache>
            </c:numRef>
          </c:val>
          <c:smooth val="1"/>
        </c:ser>
        <c:marker val="1"/>
        <c:axId val="138133888"/>
        <c:axId val="138136192"/>
      </c:lineChart>
      <c:catAx>
        <c:axId val="138133888"/>
        <c:scaling>
          <c:orientation val="minMax"/>
        </c:scaling>
        <c:axPos val="b"/>
        <c:tickLblPos val="nextTo"/>
        <c:txPr>
          <a:bodyPr/>
          <a:lstStyle/>
          <a:p>
            <a:pPr>
              <a:defRPr lang="en-US"/>
            </a:pPr>
            <a:endParaRPr lang="en-US"/>
          </a:p>
        </c:txPr>
        <c:crossAx val="138136192"/>
        <c:crosses val="autoZero"/>
        <c:auto val="1"/>
        <c:lblAlgn val="ctr"/>
        <c:lblOffset val="100"/>
      </c:catAx>
      <c:valAx>
        <c:axId val="138136192"/>
        <c:scaling>
          <c:orientation val="minMax"/>
        </c:scaling>
        <c:delete val="1"/>
        <c:axPos val="l"/>
        <c:numFmt formatCode="General" sourceLinked="1"/>
        <c:tickLblPos val="nextTo"/>
        <c:crossAx val="138133888"/>
        <c:crosses val="autoZero"/>
        <c:crossBetween val="between"/>
      </c:valAx>
    </c:plotArea>
    <c:plotVisOnly val="1"/>
  </c:chart>
  <c:spPr>
    <a:noFill/>
    <a:ln>
      <a:noFill/>
    </a:ln>
  </c:spPr>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barChart>
        <c:barDir val="col"/>
        <c:grouping val="clustered"/>
        <c:ser>
          <c:idx val="0"/>
          <c:order val="0"/>
          <c:spPr>
            <a:solidFill>
              <a:schemeClr val="accent2">
                <a:lumMod val="60000"/>
                <a:lumOff val="40000"/>
              </a:schemeClr>
            </a:solidFill>
            <a:ln>
              <a:noFill/>
            </a:ln>
          </c:spPr>
          <c:dLbls>
            <c:txPr>
              <a:bodyPr/>
              <a:lstStyle/>
              <a:p>
                <a:pPr>
                  <a:defRPr lang="en-US"/>
                </a:pPr>
                <a:endParaRPr lang="en-US"/>
              </a:p>
            </c:txPr>
            <c:showVal val="1"/>
          </c:dLbls>
          <c:cat>
            <c:strRef>
              <c:f>Sheet1!$B$4:$B$9</c:f>
              <c:strCache>
                <c:ptCount val="6"/>
                <c:pt idx="0">
                  <c:v>India</c:v>
                </c:pt>
                <c:pt idx="1">
                  <c:v>Japan</c:v>
                </c:pt>
                <c:pt idx="2">
                  <c:v>China</c:v>
                </c:pt>
                <c:pt idx="3">
                  <c:v>US</c:v>
                </c:pt>
                <c:pt idx="4">
                  <c:v>OECD</c:v>
                </c:pt>
                <c:pt idx="5">
                  <c:v>World Average</c:v>
                </c:pt>
              </c:strCache>
            </c:strRef>
          </c:cat>
          <c:val>
            <c:numRef>
              <c:f>Sheet1!$C$4:$C$9</c:f>
              <c:numCache>
                <c:formatCode>_(* #,##0_);_(* \(#,##0\);_(* "-"??_);_(@_)</c:formatCode>
                <c:ptCount val="6"/>
                <c:pt idx="0">
                  <c:v>779</c:v>
                </c:pt>
                <c:pt idx="1">
                  <c:v>8475</c:v>
                </c:pt>
                <c:pt idx="2">
                  <c:v>2346</c:v>
                </c:pt>
                <c:pt idx="3">
                  <c:v>13616</c:v>
                </c:pt>
                <c:pt idx="4">
                  <c:v>8477</c:v>
                </c:pt>
                <c:pt idx="5">
                  <c:v>2800</c:v>
                </c:pt>
              </c:numCache>
            </c:numRef>
          </c:val>
        </c:ser>
        <c:axId val="109983616"/>
        <c:axId val="109985152"/>
      </c:barChart>
      <c:catAx>
        <c:axId val="109983616"/>
        <c:scaling>
          <c:orientation val="minMax"/>
        </c:scaling>
        <c:axPos val="b"/>
        <c:tickLblPos val="nextTo"/>
        <c:txPr>
          <a:bodyPr/>
          <a:lstStyle/>
          <a:p>
            <a:pPr>
              <a:defRPr lang="en-US"/>
            </a:pPr>
            <a:endParaRPr lang="en-US"/>
          </a:p>
        </c:txPr>
        <c:crossAx val="109985152"/>
        <c:crosses val="autoZero"/>
        <c:auto val="1"/>
        <c:lblAlgn val="ctr"/>
        <c:lblOffset val="100"/>
      </c:catAx>
      <c:valAx>
        <c:axId val="109985152"/>
        <c:scaling>
          <c:orientation val="minMax"/>
        </c:scaling>
        <c:delete val="1"/>
        <c:axPos val="l"/>
        <c:numFmt formatCode="_(* #,##0_);_(* \(#,##0\);_(* &quot;-&quot;??_);_(@_)" sourceLinked="1"/>
        <c:tickLblPos val="none"/>
        <c:crossAx val="109983616"/>
        <c:crosses val="autoZero"/>
        <c:crossBetween val="between"/>
      </c:valAx>
      <c:spPr>
        <a:noFill/>
        <a:ln w="25400">
          <a:noFill/>
        </a:ln>
        <a:effectLst/>
      </c:spPr>
    </c:plotArea>
    <c:plotVisOnly val="1"/>
  </c:chart>
  <c:spPr>
    <a:noFill/>
    <a:ln w="12700">
      <a:solidFill>
        <a:srgbClr val="93CDDD"/>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en-US"/>
            </a:pPr>
            <a:r>
              <a:rPr lang="en-US"/>
              <a:t>Growth in Turnover (YoY basis)</a:t>
            </a:r>
          </a:p>
        </c:rich>
      </c:tx>
      <c:layout>
        <c:manualLayout>
          <c:xMode val="edge"/>
          <c:yMode val="edge"/>
          <c:x val="0.16557143829833926"/>
          <c:y val="1.8262091007118779E-2"/>
        </c:manualLayout>
      </c:layout>
    </c:title>
    <c:plotArea>
      <c:layout>
        <c:manualLayout>
          <c:layoutTarget val="inner"/>
          <c:xMode val="edge"/>
          <c:yMode val="edge"/>
          <c:x val="1.8456280166097155E-2"/>
          <c:y val="0.13431255468066489"/>
          <c:w val="0.96098969219003583"/>
          <c:h val="0.57128026460363679"/>
        </c:manualLayout>
      </c:layout>
      <c:barChart>
        <c:barDir val="col"/>
        <c:grouping val="clustered"/>
        <c:ser>
          <c:idx val="0"/>
          <c:order val="0"/>
          <c:tx>
            <c:strRef>
              <c:f>Sheet1!$B$1</c:f>
              <c:strCache>
                <c:ptCount val="1"/>
                <c:pt idx="0">
                  <c:v>EMC</c:v>
                </c:pt>
              </c:strCache>
            </c:strRef>
          </c:tx>
          <c:spPr>
            <a:solidFill>
              <a:srgbClr val="FFC000"/>
            </a:solidFill>
            <a:ln>
              <a:noFill/>
            </a:ln>
          </c:spPr>
          <c:dLbls>
            <c:txPr>
              <a:bodyPr/>
              <a:lstStyle/>
              <a:p>
                <a:pPr>
                  <a:defRPr lang="en-US"/>
                </a:pPr>
                <a:endParaRPr lang="en-US"/>
              </a:p>
            </c:txPr>
            <c:showVal val="1"/>
          </c:dLbls>
          <c:cat>
            <c:strRef>
              <c:f>Sheet1!$A$2:$A$7</c:f>
              <c:strCache>
                <c:ptCount val="6"/>
                <c:pt idx="0">
                  <c:v>2007-08</c:v>
                </c:pt>
                <c:pt idx="1">
                  <c:v>2008-09</c:v>
                </c:pt>
                <c:pt idx="2">
                  <c:v>2009-10</c:v>
                </c:pt>
                <c:pt idx="3">
                  <c:v>2010-11</c:v>
                </c:pt>
                <c:pt idx="4">
                  <c:v>2011-12</c:v>
                </c:pt>
                <c:pt idx="5">
                  <c:v>2012-13</c:v>
                </c:pt>
              </c:strCache>
            </c:strRef>
          </c:cat>
          <c:val>
            <c:numRef>
              <c:f>Sheet1!$B$2:$B$7</c:f>
              <c:numCache>
                <c:formatCode>0%</c:formatCode>
                <c:ptCount val="6"/>
                <c:pt idx="0">
                  <c:v>0.76844279934578663</c:v>
                </c:pt>
                <c:pt idx="1">
                  <c:v>0.63140142279984623</c:v>
                </c:pt>
                <c:pt idx="2">
                  <c:v>0.95420521119952395</c:v>
                </c:pt>
                <c:pt idx="3">
                  <c:v>0.37660507560132445</c:v>
                </c:pt>
                <c:pt idx="4">
                  <c:v>0.33788723749708338</c:v>
                </c:pt>
                <c:pt idx="5">
                  <c:v>0.7123825459618921</c:v>
                </c:pt>
              </c:numCache>
            </c:numRef>
          </c:val>
        </c:ser>
        <c:ser>
          <c:idx val="1"/>
          <c:order val="1"/>
          <c:tx>
            <c:strRef>
              <c:f>Sheet1!$C$1</c:f>
              <c:strCache>
                <c:ptCount val="1"/>
                <c:pt idx="0">
                  <c:v>KALPATARU</c:v>
                </c:pt>
              </c:strCache>
            </c:strRef>
          </c:tx>
          <c:spPr>
            <a:solidFill>
              <a:srgbClr val="B5DC63"/>
            </a:solidFill>
            <a:ln>
              <a:noFill/>
            </a:ln>
          </c:spPr>
          <c:dLbls>
            <c:dLbl>
              <c:idx val="0"/>
              <c:layout>
                <c:manualLayout>
                  <c:x val="1.2222224093516417E-2"/>
                  <c:y val="0"/>
                </c:manualLayout>
              </c:layout>
              <c:showVal val="1"/>
            </c:dLbl>
            <c:dLbl>
              <c:idx val="2"/>
              <c:layout>
                <c:manualLayout>
                  <c:x val="1.1724276406740003E-2"/>
                  <c:y val="5.9549794174583282E-17"/>
                </c:manualLayout>
              </c:layout>
              <c:showVal val="1"/>
            </c:dLbl>
            <c:txPr>
              <a:bodyPr/>
              <a:lstStyle/>
              <a:p>
                <a:pPr>
                  <a:defRPr lang="en-US"/>
                </a:pPr>
                <a:endParaRPr lang="en-US"/>
              </a:p>
            </c:txPr>
            <c:showVal val="1"/>
          </c:dLbls>
          <c:cat>
            <c:strRef>
              <c:f>Sheet1!$A$2:$A$7</c:f>
              <c:strCache>
                <c:ptCount val="6"/>
                <c:pt idx="0">
                  <c:v>2007-08</c:v>
                </c:pt>
                <c:pt idx="1">
                  <c:v>2008-09</c:v>
                </c:pt>
                <c:pt idx="2">
                  <c:v>2009-10</c:v>
                </c:pt>
                <c:pt idx="3">
                  <c:v>2010-11</c:v>
                </c:pt>
                <c:pt idx="4">
                  <c:v>2011-12</c:v>
                </c:pt>
                <c:pt idx="5">
                  <c:v>2012-13</c:v>
                </c:pt>
              </c:strCache>
            </c:strRef>
          </c:cat>
          <c:val>
            <c:numRef>
              <c:f>Sheet1!$C$2:$C$7</c:f>
              <c:numCache>
                <c:formatCode>0%</c:formatCode>
                <c:ptCount val="6"/>
                <c:pt idx="0">
                  <c:v>0.69274092615769911</c:v>
                </c:pt>
                <c:pt idx="1">
                  <c:v>0.21146025878003774</c:v>
                </c:pt>
                <c:pt idx="2">
                  <c:v>0.23375038144644564</c:v>
                </c:pt>
                <c:pt idx="3">
                  <c:v>9.3989611674499055E-2</c:v>
                </c:pt>
                <c:pt idx="4">
                  <c:v>0.21342979877910978</c:v>
                </c:pt>
                <c:pt idx="5">
                  <c:v>0.14638011873559101</c:v>
                </c:pt>
              </c:numCache>
            </c:numRef>
          </c:val>
        </c:ser>
        <c:ser>
          <c:idx val="2"/>
          <c:order val="2"/>
          <c:tx>
            <c:strRef>
              <c:f>Sheet1!$D$1</c:f>
              <c:strCache>
                <c:ptCount val="1"/>
                <c:pt idx="0">
                  <c:v>KEC</c:v>
                </c:pt>
              </c:strCache>
            </c:strRef>
          </c:tx>
          <c:spPr>
            <a:solidFill>
              <a:srgbClr val="99CC00"/>
            </a:solidFill>
            <a:ln>
              <a:noFill/>
            </a:ln>
          </c:spPr>
          <c:dLbls>
            <c:dLbl>
              <c:idx val="0"/>
              <c:layout>
                <c:manualLayout>
                  <c:x val="9.1666680701373068E-3"/>
                  <c:y val="-9.7446243434527371E-3"/>
                </c:manualLayout>
              </c:layout>
              <c:showVal val="1"/>
            </c:dLbl>
            <c:dLbl>
              <c:idx val="1"/>
              <c:layout>
                <c:manualLayout>
                  <c:x val="0"/>
                  <c:y val="-4.2226705488295185E-2"/>
                </c:manualLayout>
              </c:layout>
              <c:showVal val="1"/>
            </c:dLbl>
            <c:txPr>
              <a:bodyPr/>
              <a:lstStyle/>
              <a:p>
                <a:pPr>
                  <a:defRPr lang="en-US"/>
                </a:pPr>
                <a:endParaRPr lang="en-US"/>
              </a:p>
            </c:txPr>
            <c:showVal val="1"/>
          </c:dLbls>
          <c:cat>
            <c:strRef>
              <c:f>Sheet1!$A$2:$A$7</c:f>
              <c:strCache>
                <c:ptCount val="6"/>
                <c:pt idx="0">
                  <c:v>2007-08</c:v>
                </c:pt>
                <c:pt idx="1">
                  <c:v>2008-09</c:v>
                </c:pt>
                <c:pt idx="2">
                  <c:v>2009-10</c:v>
                </c:pt>
                <c:pt idx="3">
                  <c:v>2010-11</c:v>
                </c:pt>
                <c:pt idx="4">
                  <c:v>2011-12</c:v>
                </c:pt>
                <c:pt idx="5">
                  <c:v>2012-13</c:v>
                </c:pt>
              </c:strCache>
            </c:strRef>
          </c:cat>
          <c:val>
            <c:numRef>
              <c:f>Sheet1!$D$2:$D$7</c:f>
              <c:numCache>
                <c:formatCode>0%</c:formatCode>
                <c:ptCount val="6"/>
                <c:pt idx="0">
                  <c:v>0.37873591376776183</c:v>
                </c:pt>
                <c:pt idx="1">
                  <c:v>0.21855010660980806</c:v>
                </c:pt>
                <c:pt idx="2">
                  <c:v>0.1393992417614473</c:v>
                </c:pt>
                <c:pt idx="3">
                  <c:v>0.14589198873816278</c:v>
                </c:pt>
                <c:pt idx="4">
                  <c:v>0.29886084431539062</c:v>
                </c:pt>
                <c:pt idx="5">
                  <c:v>0.200309114428317</c:v>
                </c:pt>
              </c:numCache>
            </c:numRef>
          </c:val>
        </c:ser>
        <c:ser>
          <c:idx val="3"/>
          <c:order val="3"/>
          <c:tx>
            <c:strRef>
              <c:f>Sheet1!$E$1</c:f>
              <c:strCache>
                <c:ptCount val="1"/>
                <c:pt idx="0">
                  <c:v>JYOTI</c:v>
                </c:pt>
              </c:strCache>
            </c:strRef>
          </c:tx>
          <c:spPr>
            <a:solidFill>
              <a:srgbClr val="698E00"/>
            </a:solidFill>
            <a:ln>
              <a:noFill/>
              <a:bevel/>
            </a:ln>
          </c:spPr>
          <c:dLbls>
            <c:dLbl>
              <c:idx val="0"/>
              <c:layout>
                <c:manualLayout>
                  <c:x val="0"/>
                  <c:y val="-4.5474913602779415E-2"/>
                </c:manualLayout>
              </c:layout>
              <c:showVal val="1"/>
            </c:dLbl>
            <c:dLbl>
              <c:idx val="1"/>
              <c:layout>
                <c:manualLayout>
                  <c:x val="0"/>
                  <c:y val="-3.5730289259326801E-2"/>
                </c:manualLayout>
              </c:layout>
              <c:showVal val="1"/>
            </c:dLbl>
            <c:dLbl>
              <c:idx val="2"/>
              <c:layout>
                <c:manualLayout>
                  <c:x val="0"/>
                  <c:y val="-1.9489248686905561E-2"/>
                </c:manualLayout>
              </c:layout>
              <c:showVal val="1"/>
            </c:dLbl>
            <c:dLbl>
              <c:idx val="3"/>
              <c:layout>
                <c:manualLayout>
                  <c:x val="1.2222224093516417E-2"/>
                  <c:y val="1.624104057242123E-2"/>
                </c:manualLayout>
              </c:layout>
              <c:showVal val="1"/>
            </c:dLbl>
            <c:txPr>
              <a:bodyPr/>
              <a:lstStyle/>
              <a:p>
                <a:pPr>
                  <a:defRPr lang="en-US"/>
                </a:pPr>
                <a:endParaRPr lang="en-US"/>
              </a:p>
            </c:txPr>
            <c:showVal val="1"/>
          </c:dLbls>
          <c:cat>
            <c:strRef>
              <c:f>Sheet1!$A$2:$A$7</c:f>
              <c:strCache>
                <c:ptCount val="6"/>
                <c:pt idx="0">
                  <c:v>2007-08</c:v>
                </c:pt>
                <c:pt idx="1">
                  <c:v>2008-09</c:v>
                </c:pt>
                <c:pt idx="2">
                  <c:v>2009-10</c:v>
                </c:pt>
                <c:pt idx="3">
                  <c:v>2010-11</c:v>
                </c:pt>
                <c:pt idx="4">
                  <c:v>2011-12</c:v>
                </c:pt>
                <c:pt idx="5">
                  <c:v>2012-13</c:v>
                </c:pt>
              </c:strCache>
            </c:strRef>
          </c:cat>
          <c:val>
            <c:numRef>
              <c:f>Sheet1!$E$2:$E$7</c:f>
              <c:numCache>
                <c:formatCode>0%</c:formatCode>
                <c:ptCount val="6"/>
                <c:pt idx="0">
                  <c:v>0.41293839349994993</c:v>
                </c:pt>
                <c:pt idx="1">
                  <c:v>0.33891396127529727</c:v>
                </c:pt>
                <c:pt idx="2">
                  <c:v>0.15782320321844093</c:v>
                </c:pt>
                <c:pt idx="3">
                  <c:v>0.12673146452551992</c:v>
                </c:pt>
                <c:pt idx="4">
                  <c:v>0.1160193365560928</c:v>
                </c:pt>
                <c:pt idx="5">
                  <c:v>8.0813146119425902E-2</c:v>
                </c:pt>
              </c:numCache>
            </c:numRef>
          </c:val>
        </c:ser>
        <c:axId val="153652608"/>
        <c:axId val="153658496"/>
      </c:barChart>
      <c:catAx>
        <c:axId val="153652608"/>
        <c:scaling>
          <c:orientation val="minMax"/>
        </c:scaling>
        <c:axPos val="b"/>
        <c:majorTickMark val="none"/>
        <c:tickLblPos val="nextTo"/>
        <c:txPr>
          <a:bodyPr/>
          <a:lstStyle/>
          <a:p>
            <a:pPr>
              <a:defRPr lang="en-US"/>
            </a:pPr>
            <a:endParaRPr lang="en-US"/>
          </a:p>
        </c:txPr>
        <c:crossAx val="153658496"/>
        <c:crosses val="autoZero"/>
        <c:auto val="1"/>
        <c:lblAlgn val="ctr"/>
        <c:lblOffset val="100"/>
      </c:catAx>
      <c:valAx>
        <c:axId val="153658496"/>
        <c:scaling>
          <c:orientation val="minMax"/>
        </c:scaling>
        <c:delete val="1"/>
        <c:axPos val="l"/>
        <c:numFmt formatCode="0%" sourceLinked="1"/>
        <c:majorTickMark val="none"/>
        <c:tickLblPos val="none"/>
        <c:crossAx val="153652608"/>
        <c:crosses val="autoZero"/>
        <c:crossBetween val="between"/>
      </c:valAx>
    </c:plotArea>
    <c:legend>
      <c:legendPos val="r"/>
      <c:layout>
        <c:manualLayout>
          <c:xMode val="edge"/>
          <c:yMode val="edge"/>
          <c:x val="1.9801333521044847E-2"/>
          <c:y val="0.83670808202162361"/>
          <c:w val="0.95440964344816348"/>
          <c:h val="8.9707705518397768E-2"/>
        </c:manualLayout>
      </c:layout>
      <c:txPr>
        <a:bodyPr/>
        <a:lstStyle/>
        <a:p>
          <a:pPr>
            <a:defRPr lang="en-US"/>
          </a:pPr>
          <a:endParaRPr lang="en-US"/>
        </a:p>
      </c:txPr>
    </c:legend>
    <c:plotVisOnly val="1"/>
    <c:dispBlanksAs val="gap"/>
  </c:chart>
  <c:spPr>
    <a:ln>
      <a:solidFill>
        <a:srgbClr val="93CDDD"/>
      </a:solidFill>
    </a:ln>
  </c:spPr>
  <c:txPr>
    <a:bodyPr/>
    <a:lstStyle/>
    <a:p>
      <a:pPr>
        <a:defRPr sz="800">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Growth in Turnover (Over Base Year)</a:t>
            </a:r>
          </a:p>
        </c:rich>
      </c:tx>
      <c:layout>
        <c:manualLayout>
          <c:xMode val="edge"/>
          <c:yMode val="edge"/>
          <c:x val="0.12829670329670328"/>
          <c:y val="2.5720864915250077E-2"/>
        </c:manualLayout>
      </c:layout>
    </c:title>
    <c:plotArea>
      <c:layout>
        <c:manualLayout>
          <c:layoutTarget val="inner"/>
          <c:xMode val="edge"/>
          <c:yMode val="edge"/>
          <c:x val="0.15770480613000618"/>
          <c:y val="0.14859394036025891"/>
          <c:w val="0.82559439685423941"/>
          <c:h val="0.56264181200483643"/>
        </c:manualLayout>
      </c:layout>
      <c:lineChart>
        <c:grouping val="standard"/>
        <c:ser>
          <c:idx val="0"/>
          <c:order val="0"/>
          <c:tx>
            <c:strRef>
              <c:f>Sheet1!$B$1</c:f>
              <c:strCache>
                <c:ptCount val="1"/>
                <c:pt idx="0">
                  <c:v>EMC</c:v>
                </c:pt>
              </c:strCache>
            </c:strRef>
          </c:tx>
          <c:spPr>
            <a:ln>
              <a:solidFill>
                <a:srgbClr val="FFC000"/>
              </a:solidFill>
            </a:ln>
          </c:spPr>
          <c:marker>
            <c:spPr>
              <a:solidFill>
                <a:srgbClr val="C00000"/>
              </a:solidFill>
              <a:ln>
                <a:solidFill>
                  <a:srgbClr val="FFC000"/>
                </a:solidFill>
              </a:ln>
            </c:spPr>
          </c:marker>
          <c:dLbls>
            <c:dLbl>
              <c:idx val="0"/>
              <c:layout>
                <c:manualLayout>
                  <c:x val="-3.968253968253968E-2"/>
                  <c:y val="-4.5430944963655302E-2"/>
                </c:manualLayout>
              </c:layout>
              <c:showVal val="1"/>
            </c:dLbl>
            <c:dLbl>
              <c:idx val="1"/>
              <c:layout>
                <c:manualLayout>
                  <c:x val="-4.5787545787545778E-2"/>
                  <c:y val="-3.8940809968847349E-2"/>
                </c:manualLayout>
              </c:layout>
              <c:showVal val="1"/>
            </c:dLbl>
            <c:dLbl>
              <c:idx val="2"/>
              <c:layout>
                <c:manualLayout>
                  <c:x val="-5.4945054945054944E-2"/>
                  <c:y val="-4.5430944963655302E-2"/>
                </c:manualLayout>
              </c:layout>
              <c:showVal val="1"/>
            </c:dLbl>
            <c:dLbl>
              <c:idx val="3"/>
              <c:layout>
                <c:manualLayout>
                  <c:x val="-5.4945054945054944E-2"/>
                  <c:y val="-3.8940809968847405E-2"/>
                </c:manualLayout>
              </c:layout>
              <c:showVal val="1"/>
            </c:dLbl>
            <c:dLbl>
              <c:idx val="4"/>
              <c:layout>
                <c:manualLayout>
                  <c:x val="-5.7997557997558034E-2"/>
                  <c:y val="-4.2185877466251361E-2"/>
                </c:manualLayout>
              </c:layout>
              <c:showVal val="1"/>
            </c:dLbl>
            <c:dLbl>
              <c:idx val="5"/>
              <c:layout>
                <c:manualLayout>
                  <c:x val="-8.2417582417582416E-2"/>
                  <c:y val="-3.8940809968847349E-2"/>
                </c:manualLayout>
              </c:layout>
              <c:showVal val="1"/>
            </c:dLbl>
            <c:dLbl>
              <c:idx val="6"/>
              <c:layout>
                <c:manualLayout>
                  <c:x val="-3.6630036630036542E-2"/>
                  <c:y val="-2.2715472481827752E-2"/>
                </c:manualLayout>
              </c:layout>
              <c:showVal val="1"/>
            </c:dLbl>
            <c:txPr>
              <a:bodyPr/>
              <a:lstStyle/>
              <a:p>
                <a:pPr>
                  <a:defRPr lang="en-US"/>
                </a:pPr>
                <a:endParaRPr lang="en-US"/>
              </a:p>
            </c:txPr>
            <c:showVal val="1"/>
          </c:dLbls>
          <c:cat>
            <c:strRef>
              <c:f>Sheet1!$A$2:$A$8</c:f>
              <c:strCache>
                <c:ptCount val="7"/>
                <c:pt idx="0">
                  <c:v>2006-07</c:v>
                </c:pt>
                <c:pt idx="1">
                  <c:v>2007-08</c:v>
                </c:pt>
                <c:pt idx="2">
                  <c:v>2008-09</c:v>
                </c:pt>
                <c:pt idx="3">
                  <c:v>2009-10</c:v>
                </c:pt>
                <c:pt idx="4">
                  <c:v>2010-11</c:v>
                </c:pt>
                <c:pt idx="5">
                  <c:v>2011-12</c:v>
                </c:pt>
                <c:pt idx="6">
                  <c:v>2012-13</c:v>
                </c:pt>
              </c:strCache>
            </c:strRef>
          </c:cat>
          <c:val>
            <c:numRef>
              <c:f>Sheet1!$B$2:$B$8</c:f>
              <c:numCache>
                <c:formatCode>0%</c:formatCode>
                <c:ptCount val="7"/>
                <c:pt idx="0">
                  <c:v>0</c:v>
                </c:pt>
                <c:pt idx="1">
                  <c:v>0.76844279934578663</c:v>
                </c:pt>
                <c:pt idx="2">
                  <c:v>1.8545235430834119</c:v>
                </c:pt>
                <c:pt idx="3">
                  <c:v>4.6230524231729362</c:v>
                </c:pt>
                <c:pt idx="4">
                  <c:v>6.7612448971335111</c:v>
                </c:pt>
                <c:pt idx="5">
                  <c:v>9.3836704949642762</c:v>
                </c:pt>
                <c:pt idx="6">
                  <c:v>16.780816097959882</c:v>
                </c:pt>
              </c:numCache>
            </c:numRef>
          </c:val>
        </c:ser>
        <c:ser>
          <c:idx val="1"/>
          <c:order val="1"/>
          <c:tx>
            <c:strRef>
              <c:f>Sheet1!$C$1</c:f>
              <c:strCache>
                <c:ptCount val="1"/>
                <c:pt idx="0">
                  <c:v>KALPATARU</c:v>
                </c:pt>
              </c:strCache>
            </c:strRef>
          </c:tx>
          <c:spPr>
            <a:ln>
              <a:solidFill>
                <a:srgbClr val="698E00"/>
              </a:solidFill>
            </a:ln>
          </c:spPr>
          <c:marker>
            <c:spPr>
              <a:solidFill>
                <a:srgbClr val="698E00"/>
              </a:solidFill>
              <a:ln>
                <a:solidFill>
                  <a:srgbClr val="698E00"/>
                </a:solidFill>
              </a:ln>
            </c:spPr>
          </c:marker>
          <c:cat>
            <c:strRef>
              <c:f>Sheet1!$A$2:$A$8</c:f>
              <c:strCache>
                <c:ptCount val="7"/>
                <c:pt idx="0">
                  <c:v>2006-07</c:v>
                </c:pt>
                <c:pt idx="1">
                  <c:v>2007-08</c:v>
                </c:pt>
                <c:pt idx="2">
                  <c:v>2008-09</c:v>
                </c:pt>
                <c:pt idx="3">
                  <c:v>2009-10</c:v>
                </c:pt>
                <c:pt idx="4">
                  <c:v>2010-11</c:v>
                </c:pt>
                <c:pt idx="5">
                  <c:v>2011-12</c:v>
                </c:pt>
                <c:pt idx="6">
                  <c:v>2012-13</c:v>
                </c:pt>
              </c:strCache>
            </c:strRef>
          </c:cat>
          <c:val>
            <c:numRef>
              <c:f>Sheet1!$C$2:$C$8</c:f>
              <c:numCache>
                <c:formatCode>0%</c:formatCode>
                <c:ptCount val="7"/>
                <c:pt idx="0">
                  <c:v>0</c:v>
                </c:pt>
                <c:pt idx="1">
                  <c:v>0.67173910322992636</c:v>
                </c:pt>
                <c:pt idx="2">
                  <c:v>1.0299966211565659</c:v>
                </c:pt>
                <c:pt idx="3">
                  <c:v>1.5005381121025168</c:v>
                </c:pt>
                <c:pt idx="4">
                  <c:v>1.7235980928305903</c:v>
                </c:pt>
                <c:pt idx="5">
                  <c:v>2.3210276689734592</c:v>
                </c:pt>
                <c:pt idx="6">
                  <c:v>2.8074810096484755</c:v>
                </c:pt>
              </c:numCache>
            </c:numRef>
          </c:val>
        </c:ser>
        <c:ser>
          <c:idx val="2"/>
          <c:order val="2"/>
          <c:tx>
            <c:strRef>
              <c:f>Sheet1!$D$1</c:f>
              <c:strCache>
                <c:ptCount val="1"/>
                <c:pt idx="0">
                  <c:v>KEC</c:v>
                </c:pt>
              </c:strCache>
            </c:strRef>
          </c:tx>
          <c:spPr>
            <a:ln>
              <a:solidFill>
                <a:srgbClr val="415800"/>
              </a:solidFill>
            </a:ln>
          </c:spPr>
          <c:marker>
            <c:symbol val="circle"/>
            <c:size val="7"/>
            <c:spPr>
              <a:solidFill>
                <a:srgbClr val="415800"/>
              </a:solidFill>
              <a:ln>
                <a:solidFill>
                  <a:srgbClr val="415800"/>
                </a:solidFill>
              </a:ln>
            </c:spPr>
          </c:marker>
          <c:cat>
            <c:strRef>
              <c:f>Sheet1!$A$2:$A$8</c:f>
              <c:strCache>
                <c:ptCount val="7"/>
                <c:pt idx="0">
                  <c:v>2006-07</c:v>
                </c:pt>
                <c:pt idx="1">
                  <c:v>2007-08</c:v>
                </c:pt>
                <c:pt idx="2">
                  <c:v>2008-09</c:v>
                </c:pt>
                <c:pt idx="3">
                  <c:v>2009-10</c:v>
                </c:pt>
                <c:pt idx="4">
                  <c:v>2010-11</c:v>
                </c:pt>
                <c:pt idx="5">
                  <c:v>2011-12</c:v>
                </c:pt>
                <c:pt idx="6">
                  <c:v>2012-13</c:v>
                </c:pt>
              </c:strCache>
            </c:strRef>
          </c:cat>
          <c:val>
            <c:numRef>
              <c:f>Sheet1!$D$2:$D$8</c:f>
              <c:numCache>
                <c:formatCode>0%</c:formatCode>
                <c:ptCount val="7"/>
                <c:pt idx="0">
                  <c:v>0</c:v>
                </c:pt>
                <c:pt idx="1">
                  <c:v>0.37946012727112288</c:v>
                </c:pt>
                <c:pt idx="2">
                  <c:v>0.68087599399923504</c:v>
                </c:pt>
                <c:pt idx="3">
                  <c:v>0.91423906968535196</c:v>
                </c:pt>
                <c:pt idx="4">
                  <c:v>1.1189514349868184</c:v>
                </c:pt>
                <c:pt idx="5">
                  <c:v>1.8507260729308634</c:v>
                </c:pt>
                <c:pt idx="6">
                  <c:v>2.4217524292311681</c:v>
                </c:pt>
              </c:numCache>
            </c:numRef>
          </c:val>
        </c:ser>
        <c:ser>
          <c:idx val="3"/>
          <c:order val="3"/>
          <c:tx>
            <c:strRef>
              <c:f>Sheet1!$E$1</c:f>
              <c:strCache>
                <c:ptCount val="1"/>
                <c:pt idx="0">
                  <c:v>JYOTI</c:v>
                </c:pt>
              </c:strCache>
            </c:strRef>
          </c:tx>
          <c:spPr>
            <a:ln>
              <a:solidFill>
                <a:srgbClr val="B5DC63"/>
              </a:solidFill>
              <a:bevel/>
            </a:ln>
          </c:spPr>
          <c:marker>
            <c:symbol val="triangle"/>
            <c:size val="7"/>
            <c:spPr>
              <a:solidFill>
                <a:srgbClr val="99CC00"/>
              </a:solidFill>
              <a:ln>
                <a:solidFill>
                  <a:srgbClr val="B5DC63"/>
                </a:solidFill>
              </a:ln>
            </c:spPr>
          </c:marker>
          <c:cat>
            <c:strRef>
              <c:f>Sheet1!$A$2:$A$8</c:f>
              <c:strCache>
                <c:ptCount val="7"/>
                <c:pt idx="0">
                  <c:v>2006-07</c:v>
                </c:pt>
                <c:pt idx="1">
                  <c:v>2007-08</c:v>
                </c:pt>
                <c:pt idx="2">
                  <c:v>2008-09</c:v>
                </c:pt>
                <c:pt idx="3">
                  <c:v>2009-10</c:v>
                </c:pt>
                <c:pt idx="4">
                  <c:v>2010-11</c:v>
                </c:pt>
                <c:pt idx="5">
                  <c:v>2011-12</c:v>
                </c:pt>
                <c:pt idx="6">
                  <c:v>2012-13</c:v>
                </c:pt>
              </c:strCache>
            </c:strRef>
          </c:cat>
          <c:val>
            <c:numRef>
              <c:f>Sheet1!$E$2:$E$8</c:f>
              <c:numCache>
                <c:formatCode>0%</c:formatCode>
                <c:ptCount val="7"/>
                <c:pt idx="0">
                  <c:v>0</c:v>
                </c:pt>
                <c:pt idx="1">
                  <c:v>0.41290833050751652</c:v>
                </c:pt>
                <c:pt idx="2">
                  <c:v>0.88887861319193961</c:v>
                </c:pt>
                <c:pt idx="3">
                  <c:v>1.188959791197838</c:v>
                </c:pt>
                <c:pt idx="4">
                  <c:v>1.4658281697956164</c:v>
                </c:pt>
                <c:pt idx="5">
                  <c:v>1.751471993587961</c:v>
                </c:pt>
                <c:pt idx="6">
                  <c:v>2.0957520268812178</c:v>
                </c:pt>
              </c:numCache>
            </c:numRef>
          </c:val>
        </c:ser>
        <c:marker val="1"/>
        <c:axId val="153709568"/>
        <c:axId val="153756800"/>
      </c:lineChart>
      <c:catAx>
        <c:axId val="153709568"/>
        <c:scaling>
          <c:orientation val="minMax"/>
        </c:scaling>
        <c:axPos val="b"/>
        <c:majorTickMark val="none"/>
        <c:tickLblPos val="nextTo"/>
        <c:txPr>
          <a:bodyPr/>
          <a:lstStyle/>
          <a:p>
            <a:pPr>
              <a:defRPr lang="en-US"/>
            </a:pPr>
            <a:endParaRPr lang="en-US"/>
          </a:p>
        </c:txPr>
        <c:crossAx val="153756800"/>
        <c:crosses val="autoZero"/>
        <c:auto val="1"/>
        <c:lblAlgn val="ctr"/>
        <c:lblOffset val="100"/>
      </c:catAx>
      <c:valAx>
        <c:axId val="153756800"/>
        <c:scaling>
          <c:orientation val="minMax"/>
        </c:scaling>
        <c:axPos val="l"/>
        <c:numFmt formatCode="0%" sourceLinked="0"/>
        <c:majorTickMark val="none"/>
        <c:tickLblPos val="nextTo"/>
        <c:txPr>
          <a:bodyPr/>
          <a:lstStyle/>
          <a:p>
            <a:pPr>
              <a:defRPr lang="en-US"/>
            </a:pPr>
            <a:endParaRPr lang="en-US"/>
          </a:p>
        </c:txPr>
        <c:crossAx val="153709568"/>
        <c:crosses val="autoZero"/>
        <c:crossBetween val="between"/>
      </c:valAx>
    </c:plotArea>
    <c:legend>
      <c:legendPos val="r"/>
      <c:layout>
        <c:manualLayout>
          <c:xMode val="edge"/>
          <c:yMode val="edge"/>
          <c:x val="0.17530380533778031"/>
          <c:y val="0.83674297933428265"/>
          <c:w val="0.80705583498092381"/>
          <c:h val="9.3055248935011325E-2"/>
        </c:manualLayout>
      </c:layout>
      <c:txPr>
        <a:bodyPr/>
        <a:lstStyle/>
        <a:p>
          <a:pPr>
            <a:defRPr lang="en-US"/>
          </a:pPr>
          <a:endParaRPr lang="en-US"/>
        </a:p>
      </c:txPr>
    </c:legend>
    <c:plotVisOnly val="1"/>
    <c:dispBlanksAs val="gap"/>
  </c:chart>
  <c:spPr>
    <a:ln>
      <a:solidFill>
        <a:srgbClr val="93CDDD"/>
      </a:solidFill>
    </a:ln>
  </c:spPr>
  <c:txPr>
    <a:bodyPr/>
    <a:lstStyle/>
    <a:p>
      <a:pPr>
        <a:defRPr sz="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pieChart>
        <c:varyColors val="1"/>
        <c:dLbls>
          <c:showCatName val="1"/>
          <c:showPercent val="1"/>
        </c:dLbls>
        <c:firstSliceAng val="0"/>
      </c:pieChart>
    </c:plotArea>
    <c:plotVisOnly val="1"/>
  </c:chart>
  <c:spPr>
    <a:noFill/>
    <a:ln>
      <a:noFill/>
    </a:ln>
  </c:spPr>
  <c:txPr>
    <a:bodyPr/>
    <a:lstStyle/>
    <a:p>
      <a:pPr>
        <a:defRPr sz="1400">
          <a:latin typeface="Calibri"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EFBF2-1486-4E77-AE5D-B941BE4ED4CA}"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IN"/>
        </a:p>
      </dgm:t>
    </dgm:pt>
    <dgm:pt modelId="{FC48822C-BAF8-434C-BC09-8BC44EB5C813}">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lstStyle/>
        <a:p>
          <a:r>
            <a:rPr lang="en-IN" sz="1400" dirty="0">
              <a:solidFill>
                <a:schemeClr val="tx1"/>
              </a:solidFill>
            </a:rPr>
            <a:t>Power Opportunity</a:t>
          </a:r>
        </a:p>
      </dgm:t>
    </dgm:pt>
    <dgm:pt modelId="{9D0612DF-6C98-4BFE-AECC-4F2815051B60}" type="parTrans" cxnId="{9694317D-B785-4585-80AD-773E6572266F}">
      <dgm:prSet/>
      <dgm:spPr/>
      <dgm:t>
        <a:bodyPr/>
        <a:lstStyle/>
        <a:p>
          <a:endParaRPr lang="en-IN">
            <a:solidFill>
              <a:schemeClr val="tx1"/>
            </a:solidFill>
          </a:endParaRPr>
        </a:p>
      </dgm:t>
    </dgm:pt>
    <dgm:pt modelId="{2FBDB25F-65FB-477D-8D2C-143A3909A863}" type="sibTrans" cxnId="{9694317D-B785-4585-80AD-773E6572266F}">
      <dgm:prSet/>
      <dgm:spPr/>
      <dgm:t>
        <a:bodyPr/>
        <a:lstStyle/>
        <a:p>
          <a:endParaRPr lang="en-IN">
            <a:solidFill>
              <a:schemeClr val="tx1"/>
            </a:solidFill>
          </a:endParaRPr>
        </a:p>
      </dgm:t>
    </dgm:pt>
    <dgm:pt modelId="{0E0D28EE-EFDF-42BC-BB84-E4CD4B8B32AE}">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Generation</a:t>
          </a:r>
        </a:p>
      </dgm:t>
    </dgm:pt>
    <dgm:pt modelId="{688045ED-8699-4A7C-8E8A-F75C70485FA0}" type="parTrans" cxnId="{3F5087C0-E666-403B-B029-18A0945F43C7}">
      <dgm:prSet/>
      <dgm:spPr/>
      <dgm:t>
        <a:bodyPr/>
        <a:lstStyle/>
        <a:p>
          <a:endParaRPr lang="en-IN" sz="1400">
            <a:solidFill>
              <a:schemeClr val="tx1"/>
            </a:solidFill>
          </a:endParaRPr>
        </a:p>
      </dgm:t>
    </dgm:pt>
    <dgm:pt modelId="{0EFF411A-6BBF-4978-8248-58C06FB94C33}" type="sibTrans" cxnId="{3F5087C0-E666-403B-B029-18A0945F43C7}">
      <dgm:prSet/>
      <dgm:spPr/>
      <dgm:t>
        <a:bodyPr/>
        <a:lstStyle/>
        <a:p>
          <a:endParaRPr lang="en-IN">
            <a:solidFill>
              <a:schemeClr val="tx1"/>
            </a:solidFill>
          </a:endParaRPr>
        </a:p>
      </dgm:t>
    </dgm:pt>
    <dgm:pt modelId="{259AF0BE-1F70-40E6-89F1-1E8A8DD11BF3}">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Transmission</a:t>
          </a:r>
        </a:p>
      </dgm:t>
    </dgm:pt>
    <dgm:pt modelId="{6C94A39E-35B0-4D78-BCC3-E9162012CE53}" type="parTrans" cxnId="{559CD82E-0484-4AD7-8159-D9C736B990D8}">
      <dgm:prSet/>
      <dgm:spPr/>
      <dgm:t>
        <a:bodyPr/>
        <a:lstStyle/>
        <a:p>
          <a:endParaRPr lang="en-IN" sz="1400">
            <a:solidFill>
              <a:schemeClr val="tx1"/>
            </a:solidFill>
          </a:endParaRPr>
        </a:p>
      </dgm:t>
    </dgm:pt>
    <dgm:pt modelId="{5DE2FFAF-E121-4F0E-BD6F-F3526234818D}" type="sibTrans" cxnId="{559CD82E-0484-4AD7-8159-D9C736B990D8}">
      <dgm:prSet/>
      <dgm:spPr/>
      <dgm:t>
        <a:bodyPr/>
        <a:lstStyle/>
        <a:p>
          <a:endParaRPr lang="en-IN">
            <a:solidFill>
              <a:schemeClr val="tx1"/>
            </a:solidFill>
          </a:endParaRPr>
        </a:p>
      </dgm:t>
    </dgm:pt>
    <dgm:pt modelId="{7808B991-3229-47B0-9606-186C50C56144}">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Distribution</a:t>
          </a:r>
        </a:p>
      </dgm:t>
    </dgm:pt>
    <dgm:pt modelId="{34AC631A-518C-4830-99D3-C46A53E8B6EA}" type="sibTrans" cxnId="{DD8528E7-1F56-4668-A66D-399D7FF4C6B3}">
      <dgm:prSet/>
      <dgm:spPr/>
      <dgm:t>
        <a:bodyPr/>
        <a:lstStyle/>
        <a:p>
          <a:endParaRPr lang="en-IN">
            <a:solidFill>
              <a:schemeClr val="tx1"/>
            </a:solidFill>
          </a:endParaRPr>
        </a:p>
      </dgm:t>
    </dgm:pt>
    <dgm:pt modelId="{FEF3E0CE-5B1A-44D8-A7BA-8173B4DD179F}" type="parTrans" cxnId="{DD8528E7-1F56-4668-A66D-399D7FF4C6B3}">
      <dgm:prSet/>
      <dgm:spPr/>
      <dgm:t>
        <a:bodyPr/>
        <a:lstStyle/>
        <a:p>
          <a:endParaRPr lang="en-IN" sz="1400">
            <a:solidFill>
              <a:schemeClr val="tx1"/>
            </a:solidFill>
          </a:endParaRPr>
        </a:p>
      </dgm:t>
    </dgm:pt>
    <dgm:pt modelId="{88396EDB-62F5-4007-A0F2-43C9798A538D}">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Transmission Line</a:t>
          </a:r>
        </a:p>
      </dgm:t>
    </dgm:pt>
    <dgm:pt modelId="{999728C9-CF99-401E-9440-B274885EA239}" type="parTrans" cxnId="{A2386365-CCCB-44E5-B00B-7E20BC31DF75}">
      <dgm:prSet/>
      <dgm:spPr/>
      <dgm:t>
        <a:bodyPr/>
        <a:lstStyle/>
        <a:p>
          <a:endParaRPr lang="en-IN" sz="1400">
            <a:solidFill>
              <a:schemeClr val="tx1"/>
            </a:solidFill>
          </a:endParaRPr>
        </a:p>
      </dgm:t>
    </dgm:pt>
    <dgm:pt modelId="{B19DF5DA-E41E-453E-987A-3A46BBEEFB26}" type="sibTrans" cxnId="{A2386365-CCCB-44E5-B00B-7E20BC31DF75}">
      <dgm:prSet/>
      <dgm:spPr/>
      <dgm:t>
        <a:bodyPr/>
        <a:lstStyle/>
        <a:p>
          <a:endParaRPr lang="en-IN">
            <a:solidFill>
              <a:schemeClr val="tx1"/>
            </a:solidFill>
          </a:endParaRPr>
        </a:p>
      </dgm:t>
    </dgm:pt>
    <dgm:pt modelId="{8AE5D644-EDC1-44DF-BBE7-FAF81CE011CC}">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Substation</a:t>
          </a:r>
        </a:p>
      </dgm:t>
    </dgm:pt>
    <dgm:pt modelId="{38F20436-B594-4592-8D47-C23CDDA918C9}" type="parTrans" cxnId="{9AEE4327-BD34-4238-BDEC-9C8C55743094}">
      <dgm:prSet/>
      <dgm:spPr/>
      <dgm:t>
        <a:bodyPr/>
        <a:lstStyle/>
        <a:p>
          <a:endParaRPr lang="en-IN" sz="1400">
            <a:solidFill>
              <a:schemeClr val="tx1"/>
            </a:solidFill>
          </a:endParaRPr>
        </a:p>
      </dgm:t>
    </dgm:pt>
    <dgm:pt modelId="{BFD83EFA-82E3-4297-975C-7F8048CC0979}" type="sibTrans" cxnId="{9AEE4327-BD34-4238-BDEC-9C8C55743094}">
      <dgm:prSet/>
      <dgm:spPr/>
      <dgm:t>
        <a:bodyPr/>
        <a:lstStyle/>
        <a:p>
          <a:endParaRPr lang="en-IN">
            <a:solidFill>
              <a:schemeClr val="tx1"/>
            </a:solidFill>
          </a:endParaRPr>
        </a:p>
      </dgm:t>
    </dgm:pt>
    <dgm:pt modelId="{DAA47EF1-7763-4CE1-80D0-BEB0DF8BA353}">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Tower Package</a:t>
          </a:r>
        </a:p>
      </dgm:t>
    </dgm:pt>
    <dgm:pt modelId="{28F33160-A559-4ACE-9642-F4052EA4E3EA}" type="parTrans" cxnId="{D9A5FEF7-1417-4CEE-A003-6D8D6CFB8C02}">
      <dgm:prSet/>
      <dgm:spPr/>
      <dgm:t>
        <a:bodyPr/>
        <a:lstStyle/>
        <a:p>
          <a:endParaRPr lang="en-IN" sz="1400">
            <a:solidFill>
              <a:schemeClr val="tx1"/>
            </a:solidFill>
          </a:endParaRPr>
        </a:p>
      </dgm:t>
    </dgm:pt>
    <dgm:pt modelId="{D972D4B4-FF52-4BB5-8DAE-FAF7091F2EFA}" type="sibTrans" cxnId="{D9A5FEF7-1417-4CEE-A003-6D8D6CFB8C02}">
      <dgm:prSet/>
      <dgm:spPr/>
      <dgm:t>
        <a:bodyPr/>
        <a:lstStyle/>
        <a:p>
          <a:endParaRPr lang="en-IN">
            <a:solidFill>
              <a:schemeClr val="tx1"/>
            </a:solidFill>
          </a:endParaRPr>
        </a:p>
      </dgm:t>
    </dgm:pt>
    <dgm:pt modelId="{7D543BC5-B92A-4510-80B5-8090EB0E69C5}">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Conductors</a:t>
          </a:r>
        </a:p>
      </dgm:t>
    </dgm:pt>
    <dgm:pt modelId="{41540140-65E7-4A7C-9CF2-13E72DC6BD19}" type="parTrans" cxnId="{C134E48B-AF18-40F6-BBD2-737CEE314FD4}">
      <dgm:prSet/>
      <dgm:spPr/>
      <dgm:t>
        <a:bodyPr/>
        <a:lstStyle/>
        <a:p>
          <a:endParaRPr lang="en-IN" sz="1400">
            <a:solidFill>
              <a:schemeClr val="tx1"/>
            </a:solidFill>
          </a:endParaRPr>
        </a:p>
      </dgm:t>
    </dgm:pt>
    <dgm:pt modelId="{D72F7461-FECA-43EB-9E7C-195DF80628EF}" type="sibTrans" cxnId="{C134E48B-AF18-40F6-BBD2-737CEE314FD4}">
      <dgm:prSet/>
      <dgm:spPr/>
      <dgm:t>
        <a:bodyPr/>
        <a:lstStyle/>
        <a:p>
          <a:endParaRPr lang="en-IN">
            <a:solidFill>
              <a:schemeClr val="tx1"/>
            </a:solidFill>
          </a:endParaRPr>
        </a:p>
      </dgm:t>
    </dgm:pt>
    <dgm:pt modelId="{1DE7C3BD-5ECD-4AE0-9033-FA3ECA627A2C}">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smtClean="0">
              <a:solidFill>
                <a:schemeClr val="tx1"/>
              </a:solidFill>
            </a:rPr>
            <a:t>Others</a:t>
          </a:r>
          <a:endParaRPr lang="en-IN" sz="1400" dirty="0">
            <a:solidFill>
              <a:schemeClr val="tx1"/>
            </a:solidFill>
          </a:endParaRPr>
        </a:p>
      </dgm:t>
    </dgm:pt>
    <dgm:pt modelId="{A66BE87B-7242-4BA8-8512-F3B0113D2A93}" type="parTrans" cxnId="{E7A234C7-3BD7-4CE4-ADDF-3EB3B99CB18E}">
      <dgm:prSet/>
      <dgm:spPr/>
      <dgm:t>
        <a:bodyPr/>
        <a:lstStyle/>
        <a:p>
          <a:endParaRPr lang="en-IN" sz="1400">
            <a:solidFill>
              <a:schemeClr val="tx1"/>
            </a:solidFill>
          </a:endParaRPr>
        </a:p>
      </dgm:t>
    </dgm:pt>
    <dgm:pt modelId="{BB0757EF-43A4-48B0-AA81-B50F67A65B7C}" type="sibTrans" cxnId="{E7A234C7-3BD7-4CE4-ADDF-3EB3B99CB18E}">
      <dgm:prSet/>
      <dgm:spPr/>
      <dgm:t>
        <a:bodyPr/>
        <a:lstStyle/>
        <a:p>
          <a:endParaRPr lang="en-IN">
            <a:solidFill>
              <a:schemeClr val="tx1"/>
            </a:solidFill>
          </a:endParaRPr>
        </a:p>
      </dgm:t>
    </dgm:pt>
    <dgm:pt modelId="{076B9FB3-C72F-4547-8052-24775ED47E92}">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a:solidFill>
                <a:schemeClr val="tx1"/>
              </a:solidFill>
            </a:rPr>
            <a:t>Transformer</a:t>
          </a:r>
        </a:p>
      </dgm:t>
    </dgm:pt>
    <dgm:pt modelId="{EB30901B-41F9-4602-9D50-95807348DF1C}" type="parTrans" cxnId="{D780043A-FCE9-4B7C-A1BC-15665AE16471}">
      <dgm:prSet/>
      <dgm:spPr/>
      <dgm:t>
        <a:bodyPr/>
        <a:lstStyle/>
        <a:p>
          <a:endParaRPr lang="en-IN" sz="1400">
            <a:solidFill>
              <a:schemeClr val="tx1"/>
            </a:solidFill>
          </a:endParaRPr>
        </a:p>
      </dgm:t>
    </dgm:pt>
    <dgm:pt modelId="{59B17AB3-D475-480A-846D-40A824C11721}" type="sibTrans" cxnId="{D780043A-FCE9-4B7C-A1BC-15665AE16471}">
      <dgm:prSet/>
      <dgm:spPr/>
      <dgm:t>
        <a:bodyPr/>
        <a:lstStyle/>
        <a:p>
          <a:endParaRPr lang="en-IN">
            <a:solidFill>
              <a:schemeClr val="tx1"/>
            </a:solidFill>
          </a:endParaRPr>
        </a:p>
      </dgm:t>
    </dgm:pt>
    <dgm:pt modelId="{74FC3B7C-68F0-4B43-B638-A9AB25C6E05F}">
      <dgm:prSet custT="1">
        <dgm:style>
          <a:lnRef idx="2">
            <a:schemeClr val="accent1"/>
          </a:lnRef>
          <a:fillRef idx="1">
            <a:schemeClr val="lt1"/>
          </a:fillRef>
          <a:effectRef idx="0">
            <a:schemeClr val="accent1"/>
          </a:effectRef>
          <a:fontRef idx="minor">
            <a:schemeClr val="dk1"/>
          </a:fontRef>
        </dgm:style>
      </dgm:prSet>
      <dgm:spPr>
        <a:solidFill>
          <a:schemeClr val="accent5">
            <a:lumMod val="60000"/>
            <a:lumOff val="40000"/>
          </a:schemeClr>
        </a:solidFill>
      </dgm:spPr>
      <dgm:t>
        <a:bodyPr anchor="t"/>
        <a:lstStyle/>
        <a:p>
          <a:r>
            <a:rPr lang="en-IN" sz="1400" dirty="0" smtClean="0">
              <a:solidFill>
                <a:schemeClr val="tx1"/>
              </a:solidFill>
            </a:rPr>
            <a:t>Others</a:t>
          </a:r>
          <a:endParaRPr lang="en-IN" sz="1400" dirty="0">
            <a:solidFill>
              <a:schemeClr val="tx1"/>
            </a:solidFill>
          </a:endParaRPr>
        </a:p>
      </dgm:t>
    </dgm:pt>
    <dgm:pt modelId="{A019C2AF-869C-4FB3-BBFF-FE2C0F3F22FC}" type="parTrans" cxnId="{E92BD3EF-1F6F-48B7-81B6-EB95E26C15CA}">
      <dgm:prSet/>
      <dgm:spPr/>
      <dgm:t>
        <a:bodyPr/>
        <a:lstStyle/>
        <a:p>
          <a:endParaRPr lang="en-IN" sz="1400">
            <a:solidFill>
              <a:schemeClr val="tx1"/>
            </a:solidFill>
          </a:endParaRPr>
        </a:p>
      </dgm:t>
    </dgm:pt>
    <dgm:pt modelId="{0CBEF695-2A58-4429-830A-45F1876F6436}" type="sibTrans" cxnId="{E92BD3EF-1F6F-48B7-81B6-EB95E26C15CA}">
      <dgm:prSet/>
      <dgm:spPr/>
      <dgm:t>
        <a:bodyPr/>
        <a:lstStyle/>
        <a:p>
          <a:endParaRPr lang="en-IN">
            <a:solidFill>
              <a:schemeClr val="tx1"/>
            </a:solidFill>
          </a:endParaRPr>
        </a:p>
      </dgm:t>
    </dgm:pt>
    <dgm:pt modelId="{524DA0A5-1A8E-4D99-BF58-B236A8C6330E}" type="pres">
      <dgm:prSet presAssocID="{FE3EFBF2-1486-4E77-AE5D-B941BE4ED4CA}" presName="hierChild1" presStyleCnt="0">
        <dgm:presLayoutVars>
          <dgm:orgChart val="1"/>
          <dgm:chPref val="1"/>
          <dgm:dir/>
          <dgm:animOne val="branch"/>
          <dgm:animLvl val="lvl"/>
          <dgm:resizeHandles/>
        </dgm:presLayoutVars>
      </dgm:prSet>
      <dgm:spPr/>
      <dgm:t>
        <a:bodyPr/>
        <a:lstStyle/>
        <a:p>
          <a:endParaRPr lang="en-IN"/>
        </a:p>
      </dgm:t>
    </dgm:pt>
    <dgm:pt modelId="{DF0D99EC-FC5A-42BD-8466-5D98EE45B072}" type="pres">
      <dgm:prSet presAssocID="{FC48822C-BAF8-434C-BC09-8BC44EB5C813}" presName="hierRoot1" presStyleCnt="0">
        <dgm:presLayoutVars>
          <dgm:hierBranch val="init"/>
        </dgm:presLayoutVars>
      </dgm:prSet>
      <dgm:spPr/>
    </dgm:pt>
    <dgm:pt modelId="{76B90026-5F7F-44A1-9D25-6111874FC0B8}" type="pres">
      <dgm:prSet presAssocID="{FC48822C-BAF8-434C-BC09-8BC44EB5C813}" presName="rootComposite1" presStyleCnt="0"/>
      <dgm:spPr/>
    </dgm:pt>
    <dgm:pt modelId="{8939D1E4-08B7-4B28-8952-63D8855ADDC1}" type="pres">
      <dgm:prSet presAssocID="{FC48822C-BAF8-434C-BC09-8BC44EB5C813}" presName="rootText1" presStyleLbl="node0" presStyleIdx="0" presStyleCnt="1" custLinFactNeighborX="4564" custLinFactNeighborY="-4564">
        <dgm:presLayoutVars>
          <dgm:chPref val="3"/>
        </dgm:presLayoutVars>
      </dgm:prSet>
      <dgm:spPr/>
      <dgm:t>
        <a:bodyPr/>
        <a:lstStyle/>
        <a:p>
          <a:endParaRPr lang="en-IN"/>
        </a:p>
      </dgm:t>
    </dgm:pt>
    <dgm:pt modelId="{EC3E6A04-BF2D-4D44-8C2A-428D88D2675B}" type="pres">
      <dgm:prSet presAssocID="{FC48822C-BAF8-434C-BC09-8BC44EB5C813}" presName="rootConnector1" presStyleLbl="node1" presStyleIdx="0" presStyleCnt="0"/>
      <dgm:spPr/>
      <dgm:t>
        <a:bodyPr/>
        <a:lstStyle/>
        <a:p>
          <a:endParaRPr lang="en-IN"/>
        </a:p>
      </dgm:t>
    </dgm:pt>
    <dgm:pt modelId="{3534BD07-0A7F-4283-857E-3466672796C2}" type="pres">
      <dgm:prSet presAssocID="{FC48822C-BAF8-434C-BC09-8BC44EB5C813}" presName="hierChild2" presStyleCnt="0"/>
      <dgm:spPr/>
    </dgm:pt>
    <dgm:pt modelId="{85B1C7B7-E7DF-43E6-847F-E3AE04B82054}" type="pres">
      <dgm:prSet presAssocID="{688045ED-8699-4A7C-8E8A-F75C70485FA0}" presName="Name37" presStyleLbl="parChTrans1D2" presStyleIdx="0" presStyleCnt="3"/>
      <dgm:spPr/>
      <dgm:t>
        <a:bodyPr/>
        <a:lstStyle/>
        <a:p>
          <a:endParaRPr lang="en-IN"/>
        </a:p>
      </dgm:t>
    </dgm:pt>
    <dgm:pt modelId="{5C6E734F-BED9-4627-A987-1970E7B45AF0}" type="pres">
      <dgm:prSet presAssocID="{0E0D28EE-EFDF-42BC-BB84-E4CD4B8B32AE}" presName="hierRoot2" presStyleCnt="0">
        <dgm:presLayoutVars>
          <dgm:hierBranch val="init"/>
        </dgm:presLayoutVars>
      </dgm:prSet>
      <dgm:spPr/>
    </dgm:pt>
    <dgm:pt modelId="{E5CE320A-AF41-4878-AB22-DCB7C74C9E80}" type="pres">
      <dgm:prSet presAssocID="{0E0D28EE-EFDF-42BC-BB84-E4CD4B8B32AE}" presName="rootComposite" presStyleCnt="0"/>
      <dgm:spPr/>
    </dgm:pt>
    <dgm:pt modelId="{42DB127D-BE6B-4F9E-9101-AE3BAE778534}" type="pres">
      <dgm:prSet presAssocID="{0E0D28EE-EFDF-42BC-BB84-E4CD4B8B32AE}" presName="rootText" presStyleLbl="node2" presStyleIdx="0" presStyleCnt="3" custLinFactNeighborX="-616" custLinFactNeighborY="51492">
        <dgm:presLayoutVars>
          <dgm:chPref val="3"/>
        </dgm:presLayoutVars>
      </dgm:prSet>
      <dgm:spPr/>
      <dgm:t>
        <a:bodyPr/>
        <a:lstStyle/>
        <a:p>
          <a:endParaRPr lang="en-IN"/>
        </a:p>
      </dgm:t>
    </dgm:pt>
    <dgm:pt modelId="{15E21BBA-15B0-4D9F-8940-6727DE45DDFD}" type="pres">
      <dgm:prSet presAssocID="{0E0D28EE-EFDF-42BC-BB84-E4CD4B8B32AE}" presName="rootConnector" presStyleLbl="node2" presStyleIdx="0" presStyleCnt="3"/>
      <dgm:spPr/>
      <dgm:t>
        <a:bodyPr/>
        <a:lstStyle/>
        <a:p>
          <a:endParaRPr lang="en-IN"/>
        </a:p>
      </dgm:t>
    </dgm:pt>
    <dgm:pt modelId="{E60CF9FD-C2DD-47B2-BCD3-61A0B0704D66}" type="pres">
      <dgm:prSet presAssocID="{0E0D28EE-EFDF-42BC-BB84-E4CD4B8B32AE}" presName="hierChild4" presStyleCnt="0"/>
      <dgm:spPr/>
    </dgm:pt>
    <dgm:pt modelId="{72B0D4E5-049D-40E4-A4A4-0EBA92FECA88}" type="pres">
      <dgm:prSet presAssocID="{0E0D28EE-EFDF-42BC-BB84-E4CD4B8B32AE}" presName="hierChild5" presStyleCnt="0"/>
      <dgm:spPr/>
    </dgm:pt>
    <dgm:pt modelId="{36EB9608-1B4D-4B23-B9CC-1301552B9318}" type="pres">
      <dgm:prSet presAssocID="{6C94A39E-35B0-4D78-BCC3-E9162012CE53}" presName="Name37" presStyleLbl="parChTrans1D2" presStyleIdx="1" presStyleCnt="3"/>
      <dgm:spPr/>
      <dgm:t>
        <a:bodyPr/>
        <a:lstStyle/>
        <a:p>
          <a:endParaRPr lang="en-IN"/>
        </a:p>
      </dgm:t>
    </dgm:pt>
    <dgm:pt modelId="{2FEDEE11-B73A-400C-B884-C227077A6264}" type="pres">
      <dgm:prSet presAssocID="{259AF0BE-1F70-40E6-89F1-1E8A8DD11BF3}" presName="hierRoot2" presStyleCnt="0">
        <dgm:presLayoutVars>
          <dgm:hierBranch val="init"/>
        </dgm:presLayoutVars>
      </dgm:prSet>
      <dgm:spPr/>
    </dgm:pt>
    <dgm:pt modelId="{B8FD1A1F-AB70-4B9D-9A7D-3D60A3EFF377}" type="pres">
      <dgm:prSet presAssocID="{259AF0BE-1F70-40E6-89F1-1E8A8DD11BF3}" presName="rootComposite" presStyleCnt="0"/>
      <dgm:spPr/>
    </dgm:pt>
    <dgm:pt modelId="{6A62793E-A776-46AE-A134-89711301F479}" type="pres">
      <dgm:prSet presAssocID="{259AF0BE-1F70-40E6-89F1-1E8A8DD11BF3}" presName="rootText" presStyleLbl="node2" presStyleIdx="1" presStyleCnt="3" custScaleX="100000" custLinFactNeighborX="4179" custLinFactNeighborY="52285">
        <dgm:presLayoutVars>
          <dgm:chPref val="3"/>
        </dgm:presLayoutVars>
      </dgm:prSet>
      <dgm:spPr/>
      <dgm:t>
        <a:bodyPr/>
        <a:lstStyle/>
        <a:p>
          <a:endParaRPr lang="en-IN"/>
        </a:p>
      </dgm:t>
    </dgm:pt>
    <dgm:pt modelId="{5092F3F1-63A5-4669-8232-82CA5EE8EB0A}" type="pres">
      <dgm:prSet presAssocID="{259AF0BE-1F70-40E6-89F1-1E8A8DD11BF3}" presName="rootConnector" presStyleLbl="node2" presStyleIdx="1" presStyleCnt="3"/>
      <dgm:spPr/>
      <dgm:t>
        <a:bodyPr/>
        <a:lstStyle/>
        <a:p>
          <a:endParaRPr lang="en-IN"/>
        </a:p>
      </dgm:t>
    </dgm:pt>
    <dgm:pt modelId="{9F7BCE06-7012-4BB2-A2FD-80F1CBE92DB2}" type="pres">
      <dgm:prSet presAssocID="{259AF0BE-1F70-40E6-89F1-1E8A8DD11BF3}" presName="hierChild4" presStyleCnt="0"/>
      <dgm:spPr/>
    </dgm:pt>
    <dgm:pt modelId="{A63A7324-0A5C-4E6C-B8BB-2096C48F4C1F}" type="pres">
      <dgm:prSet presAssocID="{999728C9-CF99-401E-9440-B274885EA239}" presName="Name37" presStyleLbl="parChTrans1D3" presStyleIdx="0" presStyleCnt="2"/>
      <dgm:spPr/>
      <dgm:t>
        <a:bodyPr/>
        <a:lstStyle/>
        <a:p>
          <a:endParaRPr lang="en-IN"/>
        </a:p>
      </dgm:t>
    </dgm:pt>
    <dgm:pt modelId="{9F015F8E-3A3C-4D0E-9E38-45D5CDFBC9C4}" type="pres">
      <dgm:prSet presAssocID="{88396EDB-62F5-4007-A0F2-43C9798A538D}" presName="hierRoot2" presStyleCnt="0">
        <dgm:presLayoutVars>
          <dgm:hierBranch val="init"/>
        </dgm:presLayoutVars>
      </dgm:prSet>
      <dgm:spPr/>
    </dgm:pt>
    <dgm:pt modelId="{1D214B0F-29F7-4897-9471-678425B80204}" type="pres">
      <dgm:prSet presAssocID="{88396EDB-62F5-4007-A0F2-43C9798A538D}" presName="rootComposite" presStyleCnt="0"/>
      <dgm:spPr/>
    </dgm:pt>
    <dgm:pt modelId="{D81A30AE-A482-4612-BC36-52E5B9228C7B}" type="pres">
      <dgm:prSet presAssocID="{88396EDB-62F5-4007-A0F2-43C9798A538D}" presName="rootText" presStyleLbl="node3" presStyleIdx="0" presStyleCnt="2" custScaleX="138336" custLinFactX="-80284" custLinFactNeighborX="-100000" custLinFactNeighborY="88672">
        <dgm:presLayoutVars>
          <dgm:chPref val="3"/>
        </dgm:presLayoutVars>
      </dgm:prSet>
      <dgm:spPr/>
      <dgm:t>
        <a:bodyPr/>
        <a:lstStyle/>
        <a:p>
          <a:endParaRPr lang="en-IN"/>
        </a:p>
      </dgm:t>
    </dgm:pt>
    <dgm:pt modelId="{64B900B7-F36A-4FAF-9409-BB2B00025429}" type="pres">
      <dgm:prSet presAssocID="{88396EDB-62F5-4007-A0F2-43C9798A538D}" presName="rootConnector" presStyleLbl="node3" presStyleIdx="0" presStyleCnt="2"/>
      <dgm:spPr/>
      <dgm:t>
        <a:bodyPr/>
        <a:lstStyle/>
        <a:p>
          <a:endParaRPr lang="en-IN"/>
        </a:p>
      </dgm:t>
    </dgm:pt>
    <dgm:pt modelId="{BFCE7FCB-4AEF-4ABD-9BF3-BE93637C9C7C}" type="pres">
      <dgm:prSet presAssocID="{88396EDB-62F5-4007-A0F2-43C9798A538D}" presName="hierChild4" presStyleCnt="0"/>
      <dgm:spPr/>
    </dgm:pt>
    <dgm:pt modelId="{7C0E0CF9-A1C0-422F-8C6B-D616B0E2E89C}" type="pres">
      <dgm:prSet presAssocID="{28F33160-A559-4ACE-9642-F4052EA4E3EA}" presName="Name37" presStyleLbl="parChTrans1D4" presStyleIdx="0" presStyleCnt="5"/>
      <dgm:spPr/>
      <dgm:t>
        <a:bodyPr/>
        <a:lstStyle/>
        <a:p>
          <a:endParaRPr lang="en-IN"/>
        </a:p>
      </dgm:t>
    </dgm:pt>
    <dgm:pt modelId="{B74D9F67-603D-44C5-86A3-A96305676128}" type="pres">
      <dgm:prSet presAssocID="{DAA47EF1-7763-4CE1-80D0-BEB0DF8BA353}" presName="hierRoot2" presStyleCnt="0">
        <dgm:presLayoutVars>
          <dgm:hierBranch val="init"/>
        </dgm:presLayoutVars>
      </dgm:prSet>
      <dgm:spPr/>
    </dgm:pt>
    <dgm:pt modelId="{6A042EE9-3109-4E19-8442-AC6ADCD931CD}" type="pres">
      <dgm:prSet presAssocID="{DAA47EF1-7763-4CE1-80D0-BEB0DF8BA353}" presName="rootComposite" presStyleCnt="0"/>
      <dgm:spPr/>
    </dgm:pt>
    <dgm:pt modelId="{6CE4100E-745C-481C-8A86-93CAD96186F4}" type="pres">
      <dgm:prSet presAssocID="{DAA47EF1-7763-4CE1-80D0-BEB0DF8BA353}" presName="rootText" presStyleLbl="node4" presStyleIdx="0" presStyleCnt="5" custScaleX="99976" custLinFactX="-2380" custLinFactNeighborX="-100000" custLinFactNeighborY="65147">
        <dgm:presLayoutVars>
          <dgm:chPref val="3"/>
        </dgm:presLayoutVars>
      </dgm:prSet>
      <dgm:spPr/>
      <dgm:t>
        <a:bodyPr/>
        <a:lstStyle/>
        <a:p>
          <a:endParaRPr lang="en-IN"/>
        </a:p>
      </dgm:t>
    </dgm:pt>
    <dgm:pt modelId="{D1734A76-7A33-4DCB-910B-DB920FFC9103}" type="pres">
      <dgm:prSet presAssocID="{DAA47EF1-7763-4CE1-80D0-BEB0DF8BA353}" presName="rootConnector" presStyleLbl="node4" presStyleIdx="0" presStyleCnt="5"/>
      <dgm:spPr/>
      <dgm:t>
        <a:bodyPr/>
        <a:lstStyle/>
        <a:p>
          <a:endParaRPr lang="en-IN"/>
        </a:p>
      </dgm:t>
    </dgm:pt>
    <dgm:pt modelId="{7F968B7F-AFCE-4891-AE4F-C32F76EDB5D3}" type="pres">
      <dgm:prSet presAssocID="{DAA47EF1-7763-4CE1-80D0-BEB0DF8BA353}" presName="hierChild4" presStyleCnt="0"/>
      <dgm:spPr/>
    </dgm:pt>
    <dgm:pt modelId="{32441D3D-6763-4516-9A85-2269C7E9B0AE}" type="pres">
      <dgm:prSet presAssocID="{DAA47EF1-7763-4CE1-80D0-BEB0DF8BA353}" presName="hierChild5" presStyleCnt="0"/>
      <dgm:spPr/>
    </dgm:pt>
    <dgm:pt modelId="{84D81384-C36C-4AF3-86B1-09311A42270E}" type="pres">
      <dgm:prSet presAssocID="{41540140-65E7-4A7C-9CF2-13E72DC6BD19}" presName="Name37" presStyleLbl="parChTrans1D4" presStyleIdx="1" presStyleCnt="5"/>
      <dgm:spPr/>
      <dgm:t>
        <a:bodyPr/>
        <a:lstStyle/>
        <a:p>
          <a:endParaRPr lang="en-IN"/>
        </a:p>
      </dgm:t>
    </dgm:pt>
    <dgm:pt modelId="{F6669ED7-5B48-43ED-8A06-B11E3CCCD8A6}" type="pres">
      <dgm:prSet presAssocID="{7D543BC5-B92A-4510-80B5-8090EB0E69C5}" presName="hierRoot2" presStyleCnt="0">
        <dgm:presLayoutVars>
          <dgm:hierBranch val="init"/>
        </dgm:presLayoutVars>
      </dgm:prSet>
      <dgm:spPr/>
    </dgm:pt>
    <dgm:pt modelId="{39BF9116-4A28-4BD7-B943-4FF1034F7040}" type="pres">
      <dgm:prSet presAssocID="{7D543BC5-B92A-4510-80B5-8090EB0E69C5}" presName="rootComposite" presStyleCnt="0"/>
      <dgm:spPr/>
    </dgm:pt>
    <dgm:pt modelId="{F930D18C-1D9D-4847-91C1-700FFE821AA7}" type="pres">
      <dgm:prSet presAssocID="{7D543BC5-B92A-4510-80B5-8090EB0E69C5}" presName="rootText" presStyleLbl="node4" presStyleIdx="1" presStyleCnt="5" custLinFactX="-1176" custLinFactNeighborX="-100000" custLinFactNeighborY="32152">
        <dgm:presLayoutVars>
          <dgm:chPref val="3"/>
        </dgm:presLayoutVars>
      </dgm:prSet>
      <dgm:spPr/>
      <dgm:t>
        <a:bodyPr/>
        <a:lstStyle/>
        <a:p>
          <a:endParaRPr lang="en-IN"/>
        </a:p>
      </dgm:t>
    </dgm:pt>
    <dgm:pt modelId="{35048151-0E62-435E-A536-EBBA71881847}" type="pres">
      <dgm:prSet presAssocID="{7D543BC5-B92A-4510-80B5-8090EB0E69C5}" presName="rootConnector" presStyleLbl="node4" presStyleIdx="1" presStyleCnt="5"/>
      <dgm:spPr/>
      <dgm:t>
        <a:bodyPr/>
        <a:lstStyle/>
        <a:p>
          <a:endParaRPr lang="en-IN"/>
        </a:p>
      </dgm:t>
    </dgm:pt>
    <dgm:pt modelId="{B5189F83-F03F-448F-9A6F-FD6FAE08B01D}" type="pres">
      <dgm:prSet presAssocID="{7D543BC5-B92A-4510-80B5-8090EB0E69C5}" presName="hierChild4" presStyleCnt="0"/>
      <dgm:spPr/>
    </dgm:pt>
    <dgm:pt modelId="{58879E14-D999-458D-9E5E-0860E01035CF}" type="pres">
      <dgm:prSet presAssocID="{7D543BC5-B92A-4510-80B5-8090EB0E69C5}" presName="hierChild5" presStyleCnt="0"/>
      <dgm:spPr/>
    </dgm:pt>
    <dgm:pt modelId="{30E2791B-B0E4-4C9A-B5BD-85188AD1CA87}" type="pres">
      <dgm:prSet presAssocID="{A66BE87B-7242-4BA8-8512-F3B0113D2A93}" presName="Name37" presStyleLbl="parChTrans1D4" presStyleIdx="2" presStyleCnt="5"/>
      <dgm:spPr/>
      <dgm:t>
        <a:bodyPr/>
        <a:lstStyle/>
        <a:p>
          <a:endParaRPr lang="en-IN"/>
        </a:p>
      </dgm:t>
    </dgm:pt>
    <dgm:pt modelId="{9D9CB166-6D13-430D-B55D-1F99BE4117EC}" type="pres">
      <dgm:prSet presAssocID="{1DE7C3BD-5ECD-4AE0-9033-FA3ECA627A2C}" presName="hierRoot2" presStyleCnt="0">
        <dgm:presLayoutVars>
          <dgm:hierBranch val="init"/>
        </dgm:presLayoutVars>
      </dgm:prSet>
      <dgm:spPr/>
    </dgm:pt>
    <dgm:pt modelId="{2F8DB5F5-169B-4B8D-BFE4-E505C83B6F12}" type="pres">
      <dgm:prSet presAssocID="{1DE7C3BD-5ECD-4AE0-9033-FA3ECA627A2C}" presName="rootComposite" presStyleCnt="0"/>
      <dgm:spPr/>
    </dgm:pt>
    <dgm:pt modelId="{17B45BAA-B650-4BC1-802A-669C5FDF00D2}" type="pres">
      <dgm:prSet presAssocID="{1DE7C3BD-5ECD-4AE0-9033-FA3ECA627A2C}" presName="rootText" presStyleLbl="node4" presStyleIdx="2" presStyleCnt="5" custLinFactNeighborX="-99270" custLinFactNeighborY="-2281">
        <dgm:presLayoutVars>
          <dgm:chPref val="3"/>
        </dgm:presLayoutVars>
      </dgm:prSet>
      <dgm:spPr/>
      <dgm:t>
        <a:bodyPr/>
        <a:lstStyle/>
        <a:p>
          <a:endParaRPr lang="en-IN"/>
        </a:p>
      </dgm:t>
    </dgm:pt>
    <dgm:pt modelId="{8521F1EC-7A01-4FA6-A9E1-51C7444C945A}" type="pres">
      <dgm:prSet presAssocID="{1DE7C3BD-5ECD-4AE0-9033-FA3ECA627A2C}" presName="rootConnector" presStyleLbl="node4" presStyleIdx="2" presStyleCnt="5"/>
      <dgm:spPr/>
      <dgm:t>
        <a:bodyPr/>
        <a:lstStyle/>
        <a:p>
          <a:endParaRPr lang="en-IN"/>
        </a:p>
      </dgm:t>
    </dgm:pt>
    <dgm:pt modelId="{F6D25547-5E09-4144-AB3E-14D6F23E843D}" type="pres">
      <dgm:prSet presAssocID="{1DE7C3BD-5ECD-4AE0-9033-FA3ECA627A2C}" presName="hierChild4" presStyleCnt="0"/>
      <dgm:spPr/>
    </dgm:pt>
    <dgm:pt modelId="{5D0B3544-ABBB-4F1B-89BF-95EA70B3C697}" type="pres">
      <dgm:prSet presAssocID="{1DE7C3BD-5ECD-4AE0-9033-FA3ECA627A2C}" presName="hierChild5" presStyleCnt="0"/>
      <dgm:spPr/>
    </dgm:pt>
    <dgm:pt modelId="{30922840-1885-41E6-92F8-D719B35E693F}" type="pres">
      <dgm:prSet presAssocID="{88396EDB-62F5-4007-A0F2-43C9798A538D}" presName="hierChild5" presStyleCnt="0"/>
      <dgm:spPr/>
    </dgm:pt>
    <dgm:pt modelId="{0D625E29-B91F-47C2-9F2A-5F600C6ED10D}" type="pres">
      <dgm:prSet presAssocID="{38F20436-B594-4592-8D47-C23CDDA918C9}" presName="Name37" presStyleLbl="parChTrans1D3" presStyleIdx="1" presStyleCnt="2"/>
      <dgm:spPr/>
      <dgm:t>
        <a:bodyPr/>
        <a:lstStyle/>
        <a:p>
          <a:endParaRPr lang="en-IN"/>
        </a:p>
      </dgm:t>
    </dgm:pt>
    <dgm:pt modelId="{B25258F3-29A2-4375-8480-35E9058C6B91}" type="pres">
      <dgm:prSet presAssocID="{8AE5D644-EDC1-44DF-BBE7-FAF81CE011CC}" presName="hierRoot2" presStyleCnt="0">
        <dgm:presLayoutVars>
          <dgm:hierBranch val="init"/>
        </dgm:presLayoutVars>
      </dgm:prSet>
      <dgm:spPr/>
    </dgm:pt>
    <dgm:pt modelId="{564D794B-FDF9-46D6-91A5-C888013584F6}" type="pres">
      <dgm:prSet presAssocID="{8AE5D644-EDC1-44DF-BBE7-FAF81CE011CC}" presName="rootComposite" presStyleCnt="0"/>
      <dgm:spPr/>
    </dgm:pt>
    <dgm:pt modelId="{89DC27BC-C85F-4344-8790-0FAD72D2CB67}" type="pres">
      <dgm:prSet presAssocID="{8AE5D644-EDC1-44DF-BBE7-FAF81CE011CC}" presName="rootText" presStyleLbl="node3" presStyleIdx="1" presStyleCnt="2" custScaleX="129338" custLinFactX="23856" custLinFactNeighborX="100000" custLinFactNeighborY="88671">
        <dgm:presLayoutVars>
          <dgm:chPref val="3"/>
        </dgm:presLayoutVars>
      </dgm:prSet>
      <dgm:spPr/>
      <dgm:t>
        <a:bodyPr/>
        <a:lstStyle/>
        <a:p>
          <a:endParaRPr lang="en-IN"/>
        </a:p>
      </dgm:t>
    </dgm:pt>
    <dgm:pt modelId="{0B905137-28A4-45D1-97F5-65452B3F66A8}" type="pres">
      <dgm:prSet presAssocID="{8AE5D644-EDC1-44DF-BBE7-FAF81CE011CC}" presName="rootConnector" presStyleLbl="node3" presStyleIdx="1" presStyleCnt="2"/>
      <dgm:spPr/>
      <dgm:t>
        <a:bodyPr/>
        <a:lstStyle/>
        <a:p>
          <a:endParaRPr lang="en-IN"/>
        </a:p>
      </dgm:t>
    </dgm:pt>
    <dgm:pt modelId="{0A9FDBBC-13A9-4044-A8A2-4AFA1B6FD7D1}" type="pres">
      <dgm:prSet presAssocID="{8AE5D644-EDC1-44DF-BBE7-FAF81CE011CC}" presName="hierChild4" presStyleCnt="0"/>
      <dgm:spPr/>
    </dgm:pt>
    <dgm:pt modelId="{EAC02965-B2AE-40E0-A761-8E5BA7A4126A}" type="pres">
      <dgm:prSet presAssocID="{EB30901B-41F9-4602-9D50-95807348DF1C}" presName="Name37" presStyleLbl="parChTrans1D4" presStyleIdx="3" presStyleCnt="5"/>
      <dgm:spPr/>
      <dgm:t>
        <a:bodyPr/>
        <a:lstStyle/>
        <a:p>
          <a:endParaRPr lang="en-IN"/>
        </a:p>
      </dgm:t>
    </dgm:pt>
    <dgm:pt modelId="{ADB1993E-07D9-4790-97E0-4E4F32772E5D}" type="pres">
      <dgm:prSet presAssocID="{076B9FB3-C72F-4547-8052-24775ED47E92}" presName="hierRoot2" presStyleCnt="0">
        <dgm:presLayoutVars>
          <dgm:hierBranch val="init"/>
        </dgm:presLayoutVars>
      </dgm:prSet>
      <dgm:spPr/>
    </dgm:pt>
    <dgm:pt modelId="{0EE3C200-7AA3-45E8-AEF9-EBCB2C1A54EC}" type="pres">
      <dgm:prSet presAssocID="{076B9FB3-C72F-4547-8052-24775ED47E92}" presName="rootComposite" presStyleCnt="0"/>
      <dgm:spPr/>
    </dgm:pt>
    <dgm:pt modelId="{4871A4AA-C3D3-4096-AA83-F9869014EAEB}" type="pres">
      <dgm:prSet presAssocID="{076B9FB3-C72F-4547-8052-24775ED47E92}" presName="rootText" presStyleLbl="node4" presStyleIdx="3" presStyleCnt="5" custScaleY="98208" custLinFactX="100000" custLinFactNeighborX="109032" custLinFactNeighborY="65789">
        <dgm:presLayoutVars>
          <dgm:chPref val="3"/>
        </dgm:presLayoutVars>
      </dgm:prSet>
      <dgm:spPr/>
      <dgm:t>
        <a:bodyPr/>
        <a:lstStyle/>
        <a:p>
          <a:endParaRPr lang="en-IN"/>
        </a:p>
      </dgm:t>
    </dgm:pt>
    <dgm:pt modelId="{9634F950-5F53-4271-883C-AB0CD5FF0FE0}" type="pres">
      <dgm:prSet presAssocID="{076B9FB3-C72F-4547-8052-24775ED47E92}" presName="rootConnector" presStyleLbl="node4" presStyleIdx="3" presStyleCnt="5"/>
      <dgm:spPr/>
      <dgm:t>
        <a:bodyPr/>
        <a:lstStyle/>
        <a:p>
          <a:endParaRPr lang="en-IN"/>
        </a:p>
      </dgm:t>
    </dgm:pt>
    <dgm:pt modelId="{AEC044B9-FE02-4056-B885-E61C77CFC06E}" type="pres">
      <dgm:prSet presAssocID="{076B9FB3-C72F-4547-8052-24775ED47E92}" presName="hierChild4" presStyleCnt="0"/>
      <dgm:spPr/>
    </dgm:pt>
    <dgm:pt modelId="{1751DF45-F97F-4075-BBF6-F18DE7EA9651}" type="pres">
      <dgm:prSet presAssocID="{076B9FB3-C72F-4547-8052-24775ED47E92}" presName="hierChild5" presStyleCnt="0"/>
      <dgm:spPr/>
    </dgm:pt>
    <dgm:pt modelId="{CF23DF3B-8668-4A26-917C-88BAB73A1F06}" type="pres">
      <dgm:prSet presAssocID="{A019C2AF-869C-4FB3-BBFF-FE2C0F3F22FC}" presName="Name37" presStyleLbl="parChTrans1D4" presStyleIdx="4" presStyleCnt="5"/>
      <dgm:spPr/>
      <dgm:t>
        <a:bodyPr/>
        <a:lstStyle/>
        <a:p>
          <a:endParaRPr lang="en-IN"/>
        </a:p>
      </dgm:t>
    </dgm:pt>
    <dgm:pt modelId="{968F9A5C-C96E-4100-9604-AE0543465068}" type="pres">
      <dgm:prSet presAssocID="{74FC3B7C-68F0-4B43-B638-A9AB25C6E05F}" presName="hierRoot2" presStyleCnt="0">
        <dgm:presLayoutVars>
          <dgm:hierBranch val="init"/>
        </dgm:presLayoutVars>
      </dgm:prSet>
      <dgm:spPr/>
    </dgm:pt>
    <dgm:pt modelId="{9CD16E4D-2BE4-40ED-B9A4-F55CA4D21EE5}" type="pres">
      <dgm:prSet presAssocID="{74FC3B7C-68F0-4B43-B638-A9AB25C6E05F}" presName="rootComposite" presStyleCnt="0"/>
      <dgm:spPr/>
    </dgm:pt>
    <dgm:pt modelId="{E12FE77A-4952-4C2D-84F6-73B33AA93501}" type="pres">
      <dgm:prSet presAssocID="{74FC3B7C-68F0-4B43-B638-A9AB25C6E05F}" presName="rootText" presStyleLbl="node4" presStyleIdx="4" presStyleCnt="5" custScaleY="93380" custLinFactX="100000" custLinFactNeighborX="109954" custLinFactNeighborY="33806">
        <dgm:presLayoutVars>
          <dgm:chPref val="3"/>
        </dgm:presLayoutVars>
      </dgm:prSet>
      <dgm:spPr/>
      <dgm:t>
        <a:bodyPr/>
        <a:lstStyle/>
        <a:p>
          <a:endParaRPr lang="en-IN"/>
        </a:p>
      </dgm:t>
    </dgm:pt>
    <dgm:pt modelId="{4304050C-1F38-480D-B84C-F1CE6496C76F}" type="pres">
      <dgm:prSet presAssocID="{74FC3B7C-68F0-4B43-B638-A9AB25C6E05F}" presName="rootConnector" presStyleLbl="node4" presStyleIdx="4" presStyleCnt="5"/>
      <dgm:spPr/>
      <dgm:t>
        <a:bodyPr/>
        <a:lstStyle/>
        <a:p>
          <a:endParaRPr lang="en-IN"/>
        </a:p>
      </dgm:t>
    </dgm:pt>
    <dgm:pt modelId="{23E41E04-1DBA-4101-8CBE-DDF11B9C7B1D}" type="pres">
      <dgm:prSet presAssocID="{74FC3B7C-68F0-4B43-B638-A9AB25C6E05F}" presName="hierChild4" presStyleCnt="0"/>
      <dgm:spPr/>
    </dgm:pt>
    <dgm:pt modelId="{8D28399E-5B78-4F3B-995C-E1D5D038AA6F}" type="pres">
      <dgm:prSet presAssocID="{74FC3B7C-68F0-4B43-B638-A9AB25C6E05F}" presName="hierChild5" presStyleCnt="0"/>
      <dgm:spPr/>
    </dgm:pt>
    <dgm:pt modelId="{DA8665DA-1CEC-42E5-BFC5-85F44B153FAC}" type="pres">
      <dgm:prSet presAssocID="{8AE5D644-EDC1-44DF-BBE7-FAF81CE011CC}" presName="hierChild5" presStyleCnt="0"/>
      <dgm:spPr/>
    </dgm:pt>
    <dgm:pt modelId="{D2EB090A-D6F7-4744-AB30-8EB363429D0A}" type="pres">
      <dgm:prSet presAssocID="{259AF0BE-1F70-40E6-89F1-1E8A8DD11BF3}" presName="hierChild5" presStyleCnt="0"/>
      <dgm:spPr/>
    </dgm:pt>
    <dgm:pt modelId="{3C004396-A0E2-49A3-A1F4-3DC1ADC18BA3}" type="pres">
      <dgm:prSet presAssocID="{FEF3E0CE-5B1A-44D8-A7BA-8173B4DD179F}" presName="Name37" presStyleLbl="parChTrans1D2" presStyleIdx="2" presStyleCnt="3"/>
      <dgm:spPr/>
      <dgm:t>
        <a:bodyPr/>
        <a:lstStyle/>
        <a:p>
          <a:endParaRPr lang="en-IN"/>
        </a:p>
      </dgm:t>
    </dgm:pt>
    <dgm:pt modelId="{6B4F1EFD-3DA0-4DD1-9E32-F46D20AF0E55}" type="pres">
      <dgm:prSet presAssocID="{7808B991-3229-47B0-9606-186C50C56144}" presName="hierRoot2" presStyleCnt="0">
        <dgm:presLayoutVars>
          <dgm:hierBranch val="init"/>
        </dgm:presLayoutVars>
      </dgm:prSet>
      <dgm:spPr/>
    </dgm:pt>
    <dgm:pt modelId="{78FFC474-D051-4C7A-8B37-4CE51B077F56}" type="pres">
      <dgm:prSet presAssocID="{7808B991-3229-47B0-9606-186C50C56144}" presName="rootComposite" presStyleCnt="0"/>
      <dgm:spPr/>
    </dgm:pt>
    <dgm:pt modelId="{852BF1F7-CF67-4CBB-B9AB-B2C5D137C1F6}" type="pres">
      <dgm:prSet presAssocID="{7808B991-3229-47B0-9606-186C50C56144}" presName="rootText" presStyleLbl="node2" presStyleIdx="2" presStyleCnt="3" custLinFactNeighborX="4864" custLinFactNeighborY="51739">
        <dgm:presLayoutVars>
          <dgm:chPref val="3"/>
        </dgm:presLayoutVars>
      </dgm:prSet>
      <dgm:spPr/>
      <dgm:t>
        <a:bodyPr/>
        <a:lstStyle/>
        <a:p>
          <a:endParaRPr lang="en-IN"/>
        </a:p>
      </dgm:t>
    </dgm:pt>
    <dgm:pt modelId="{9A056C9C-1B67-4420-8F31-97B3FFEA8360}" type="pres">
      <dgm:prSet presAssocID="{7808B991-3229-47B0-9606-186C50C56144}" presName="rootConnector" presStyleLbl="node2" presStyleIdx="2" presStyleCnt="3"/>
      <dgm:spPr/>
      <dgm:t>
        <a:bodyPr/>
        <a:lstStyle/>
        <a:p>
          <a:endParaRPr lang="en-IN"/>
        </a:p>
      </dgm:t>
    </dgm:pt>
    <dgm:pt modelId="{9DE141AC-A260-49F1-9131-2A9F413EA075}" type="pres">
      <dgm:prSet presAssocID="{7808B991-3229-47B0-9606-186C50C56144}" presName="hierChild4" presStyleCnt="0"/>
      <dgm:spPr/>
    </dgm:pt>
    <dgm:pt modelId="{F913AFDE-C6AB-4E34-97F0-05D10666A3A7}" type="pres">
      <dgm:prSet presAssocID="{7808B991-3229-47B0-9606-186C50C56144}" presName="hierChild5" presStyleCnt="0"/>
      <dgm:spPr/>
    </dgm:pt>
    <dgm:pt modelId="{08048AAC-CA4B-41F9-91FB-F682BFAFB13B}" type="pres">
      <dgm:prSet presAssocID="{FC48822C-BAF8-434C-BC09-8BC44EB5C813}" presName="hierChild3" presStyleCnt="0"/>
      <dgm:spPr/>
    </dgm:pt>
  </dgm:ptLst>
  <dgm:cxnLst>
    <dgm:cxn modelId="{2E83D353-6BFD-4164-BEC4-8458EE06B91E}" type="presOf" srcId="{1DE7C3BD-5ECD-4AE0-9033-FA3ECA627A2C}" destId="{17B45BAA-B650-4BC1-802A-669C5FDF00D2}" srcOrd="0" destOrd="0" presId="urn:microsoft.com/office/officeart/2005/8/layout/orgChart1"/>
    <dgm:cxn modelId="{C5DFF756-31A4-4494-A228-0F199F4EBB9A}" type="presOf" srcId="{259AF0BE-1F70-40E6-89F1-1E8A8DD11BF3}" destId="{5092F3F1-63A5-4669-8232-82CA5EE8EB0A}" srcOrd="1" destOrd="0" presId="urn:microsoft.com/office/officeart/2005/8/layout/orgChart1"/>
    <dgm:cxn modelId="{559CD82E-0484-4AD7-8159-D9C736B990D8}" srcId="{FC48822C-BAF8-434C-BC09-8BC44EB5C813}" destId="{259AF0BE-1F70-40E6-89F1-1E8A8DD11BF3}" srcOrd="1" destOrd="0" parTransId="{6C94A39E-35B0-4D78-BCC3-E9162012CE53}" sibTransId="{5DE2FFAF-E121-4F0E-BD6F-F3526234818D}"/>
    <dgm:cxn modelId="{CFD8AA41-6AB7-4046-A927-EDBCFF9CDF7C}" type="presOf" srcId="{FC48822C-BAF8-434C-BC09-8BC44EB5C813}" destId="{8939D1E4-08B7-4B28-8952-63D8855ADDC1}" srcOrd="0" destOrd="0" presId="urn:microsoft.com/office/officeart/2005/8/layout/orgChart1"/>
    <dgm:cxn modelId="{E7A234C7-3BD7-4CE4-ADDF-3EB3B99CB18E}" srcId="{88396EDB-62F5-4007-A0F2-43C9798A538D}" destId="{1DE7C3BD-5ECD-4AE0-9033-FA3ECA627A2C}" srcOrd="2" destOrd="0" parTransId="{A66BE87B-7242-4BA8-8512-F3B0113D2A93}" sibTransId="{BB0757EF-43A4-48B0-AA81-B50F67A65B7C}"/>
    <dgm:cxn modelId="{54DCEA90-FD27-4531-8DF9-67908270DB17}" type="presOf" srcId="{8AE5D644-EDC1-44DF-BBE7-FAF81CE011CC}" destId="{89DC27BC-C85F-4344-8790-0FAD72D2CB67}" srcOrd="0" destOrd="0" presId="urn:microsoft.com/office/officeart/2005/8/layout/orgChart1"/>
    <dgm:cxn modelId="{D780043A-FCE9-4B7C-A1BC-15665AE16471}" srcId="{8AE5D644-EDC1-44DF-BBE7-FAF81CE011CC}" destId="{076B9FB3-C72F-4547-8052-24775ED47E92}" srcOrd="0" destOrd="0" parTransId="{EB30901B-41F9-4602-9D50-95807348DF1C}" sibTransId="{59B17AB3-D475-480A-846D-40A824C11721}"/>
    <dgm:cxn modelId="{CC21E5CC-CB8E-467B-95E9-D5EE16286E7F}" type="presOf" srcId="{8AE5D644-EDC1-44DF-BBE7-FAF81CE011CC}" destId="{0B905137-28A4-45D1-97F5-65452B3F66A8}" srcOrd="1" destOrd="0" presId="urn:microsoft.com/office/officeart/2005/8/layout/orgChart1"/>
    <dgm:cxn modelId="{877E316D-7FA0-4346-84BE-F929A6D983F5}" type="presOf" srcId="{FE3EFBF2-1486-4E77-AE5D-B941BE4ED4CA}" destId="{524DA0A5-1A8E-4D99-BF58-B236A8C6330E}" srcOrd="0" destOrd="0" presId="urn:microsoft.com/office/officeart/2005/8/layout/orgChart1"/>
    <dgm:cxn modelId="{3F5087C0-E666-403B-B029-18A0945F43C7}" srcId="{FC48822C-BAF8-434C-BC09-8BC44EB5C813}" destId="{0E0D28EE-EFDF-42BC-BB84-E4CD4B8B32AE}" srcOrd="0" destOrd="0" parTransId="{688045ED-8699-4A7C-8E8A-F75C70485FA0}" sibTransId="{0EFF411A-6BBF-4978-8248-58C06FB94C33}"/>
    <dgm:cxn modelId="{E00E3ECB-5F89-42FC-8726-E9B94CA9632C}" type="presOf" srcId="{6C94A39E-35B0-4D78-BCC3-E9162012CE53}" destId="{36EB9608-1B4D-4B23-B9CC-1301552B9318}" srcOrd="0" destOrd="0" presId="urn:microsoft.com/office/officeart/2005/8/layout/orgChart1"/>
    <dgm:cxn modelId="{3CEC00F5-5EC4-45F5-A9B6-138D41D00B14}" type="presOf" srcId="{A66BE87B-7242-4BA8-8512-F3B0113D2A93}" destId="{30E2791B-B0E4-4C9A-B5BD-85188AD1CA87}" srcOrd="0" destOrd="0" presId="urn:microsoft.com/office/officeart/2005/8/layout/orgChart1"/>
    <dgm:cxn modelId="{C749F9BB-D2C6-4913-B6D4-0FC932AA9B90}" type="presOf" srcId="{999728C9-CF99-401E-9440-B274885EA239}" destId="{A63A7324-0A5C-4E6C-B8BB-2096C48F4C1F}" srcOrd="0" destOrd="0" presId="urn:microsoft.com/office/officeart/2005/8/layout/orgChart1"/>
    <dgm:cxn modelId="{E92BD3EF-1F6F-48B7-81B6-EB95E26C15CA}" srcId="{8AE5D644-EDC1-44DF-BBE7-FAF81CE011CC}" destId="{74FC3B7C-68F0-4B43-B638-A9AB25C6E05F}" srcOrd="1" destOrd="0" parTransId="{A019C2AF-869C-4FB3-BBFF-FE2C0F3F22FC}" sibTransId="{0CBEF695-2A58-4429-830A-45F1876F6436}"/>
    <dgm:cxn modelId="{3E13CEBF-BA2D-4D69-A80B-31A62F33272C}" type="presOf" srcId="{88396EDB-62F5-4007-A0F2-43C9798A538D}" destId="{64B900B7-F36A-4FAF-9409-BB2B00025429}" srcOrd="1" destOrd="0" presId="urn:microsoft.com/office/officeart/2005/8/layout/orgChart1"/>
    <dgm:cxn modelId="{A2386365-CCCB-44E5-B00B-7E20BC31DF75}" srcId="{259AF0BE-1F70-40E6-89F1-1E8A8DD11BF3}" destId="{88396EDB-62F5-4007-A0F2-43C9798A538D}" srcOrd="0" destOrd="0" parTransId="{999728C9-CF99-401E-9440-B274885EA239}" sibTransId="{B19DF5DA-E41E-453E-987A-3A46BBEEFB26}"/>
    <dgm:cxn modelId="{3D133AFE-752C-48F0-A7A3-AD46C63B1109}" type="presOf" srcId="{28F33160-A559-4ACE-9642-F4052EA4E3EA}" destId="{7C0E0CF9-A1C0-422F-8C6B-D616B0E2E89C}" srcOrd="0" destOrd="0" presId="urn:microsoft.com/office/officeart/2005/8/layout/orgChart1"/>
    <dgm:cxn modelId="{FBF3934A-1C8C-491E-BEC6-E7446C5EE36F}" type="presOf" srcId="{88396EDB-62F5-4007-A0F2-43C9798A538D}" destId="{D81A30AE-A482-4612-BC36-52E5B9228C7B}" srcOrd="0" destOrd="0" presId="urn:microsoft.com/office/officeart/2005/8/layout/orgChart1"/>
    <dgm:cxn modelId="{4ACADB71-389F-4FBF-A42A-13693725AF99}" type="presOf" srcId="{DAA47EF1-7763-4CE1-80D0-BEB0DF8BA353}" destId="{D1734A76-7A33-4DCB-910B-DB920FFC9103}" srcOrd="1" destOrd="0" presId="urn:microsoft.com/office/officeart/2005/8/layout/orgChart1"/>
    <dgm:cxn modelId="{202561D6-D1E1-4BC0-BE34-B4C70BA75221}" type="presOf" srcId="{688045ED-8699-4A7C-8E8A-F75C70485FA0}" destId="{85B1C7B7-E7DF-43E6-847F-E3AE04B82054}" srcOrd="0" destOrd="0" presId="urn:microsoft.com/office/officeart/2005/8/layout/orgChart1"/>
    <dgm:cxn modelId="{0AAD5501-EE75-4770-BA1C-082B934F38FF}" type="presOf" srcId="{38F20436-B594-4592-8D47-C23CDDA918C9}" destId="{0D625E29-B91F-47C2-9F2A-5F600C6ED10D}" srcOrd="0" destOrd="0" presId="urn:microsoft.com/office/officeart/2005/8/layout/orgChart1"/>
    <dgm:cxn modelId="{69AD7ABD-58F4-4F9F-AB61-490DAF017DE3}" type="presOf" srcId="{7D543BC5-B92A-4510-80B5-8090EB0E69C5}" destId="{F930D18C-1D9D-4847-91C1-700FFE821AA7}" srcOrd="0" destOrd="0" presId="urn:microsoft.com/office/officeart/2005/8/layout/orgChart1"/>
    <dgm:cxn modelId="{C134E48B-AF18-40F6-BBD2-737CEE314FD4}" srcId="{88396EDB-62F5-4007-A0F2-43C9798A538D}" destId="{7D543BC5-B92A-4510-80B5-8090EB0E69C5}" srcOrd="1" destOrd="0" parTransId="{41540140-65E7-4A7C-9CF2-13E72DC6BD19}" sibTransId="{D72F7461-FECA-43EB-9E7C-195DF80628EF}"/>
    <dgm:cxn modelId="{D28611E7-7080-45C9-AFE5-BCD0FD269023}" type="presOf" srcId="{74FC3B7C-68F0-4B43-B638-A9AB25C6E05F}" destId="{E12FE77A-4952-4C2D-84F6-73B33AA93501}" srcOrd="0" destOrd="0" presId="urn:microsoft.com/office/officeart/2005/8/layout/orgChart1"/>
    <dgm:cxn modelId="{285E55DC-9943-4786-83AA-BBA2FF17F7F3}" type="presOf" srcId="{1DE7C3BD-5ECD-4AE0-9033-FA3ECA627A2C}" destId="{8521F1EC-7A01-4FA6-A9E1-51C7444C945A}" srcOrd="1" destOrd="0" presId="urn:microsoft.com/office/officeart/2005/8/layout/orgChart1"/>
    <dgm:cxn modelId="{9AEE4327-BD34-4238-BDEC-9C8C55743094}" srcId="{259AF0BE-1F70-40E6-89F1-1E8A8DD11BF3}" destId="{8AE5D644-EDC1-44DF-BBE7-FAF81CE011CC}" srcOrd="1" destOrd="0" parTransId="{38F20436-B594-4592-8D47-C23CDDA918C9}" sibTransId="{BFD83EFA-82E3-4297-975C-7F8048CC0979}"/>
    <dgm:cxn modelId="{DD8528E7-1F56-4668-A66D-399D7FF4C6B3}" srcId="{FC48822C-BAF8-434C-BC09-8BC44EB5C813}" destId="{7808B991-3229-47B0-9606-186C50C56144}" srcOrd="2" destOrd="0" parTransId="{FEF3E0CE-5B1A-44D8-A7BA-8173B4DD179F}" sibTransId="{34AC631A-518C-4830-99D3-C46A53E8B6EA}"/>
    <dgm:cxn modelId="{26A7D843-77F0-43BA-88C6-E1486F311B94}" type="presOf" srcId="{EB30901B-41F9-4602-9D50-95807348DF1C}" destId="{EAC02965-B2AE-40E0-A761-8E5BA7A4126A}" srcOrd="0" destOrd="0" presId="urn:microsoft.com/office/officeart/2005/8/layout/orgChart1"/>
    <dgm:cxn modelId="{D3405185-FB9B-4466-96A4-F4AE4E644BD1}" type="presOf" srcId="{74FC3B7C-68F0-4B43-B638-A9AB25C6E05F}" destId="{4304050C-1F38-480D-B84C-F1CE6496C76F}" srcOrd="1" destOrd="0" presId="urn:microsoft.com/office/officeart/2005/8/layout/orgChart1"/>
    <dgm:cxn modelId="{65805479-7060-43F6-BC04-C0E39E277A6A}" type="presOf" srcId="{DAA47EF1-7763-4CE1-80D0-BEB0DF8BA353}" destId="{6CE4100E-745C-481C-8A86-93CAD96186F4}" srcOrd="0" destOrd="0" presId="urn:microsoft.com/office/officeart/2005/8/layout/orgChart1"/>
    <dgm:cxn modelId="{792EF1E6-C6B6-4BA2-9145-D02138BDB425}" type="presOf" srcId="{076B9FB3-C72F-4547-8052-24775ED47E92}" destId="{4871A4AA-C3D3-4096-AA83-F9869014EAEB}" srcOrd="0" destOrd="0" presId="urn:microsoft.com/office/officeart/2005/8/layout/orgChart1"/>
    <dgm:cxn modelId="{A9C65E28-242A-4D57-B8F5-98F946CD54DE}" type="presOf" srcId="{259AF0BE-1F70-40E6-89F1-1E8A8DD11BF3}" destId="{6A62793E-A776-46AE-A134-89711301F479}" srcOrd="0" destOrd="0" presId="urn:microsoft.com/office/officeart/2005/8/layout/orgChart1"/>
    <dgm:cxn modelId="{63AF5848-0F87-404A-B32C-C325EEF99982}" type="presOf" srcId="{7D543BC5-B92A-4510-80B5-8090EB0E69C5}" destId="{35048151-0E62-435E-A536-EBBA71881847}" srcOrd="1" destOrd="0" presId="urn:microsoft.com/office/officeart/2005/8/layout/orgChart1"/>
    <dgm:cxn modelId="{F5909DA2-9F7B-438B-9EDE-7FB97F1A47D1}" type="presOf" srcId="{7808B991-3229-47B0-9606-186C50C56144}" destId="{9A056C9C-1B67-4420-8F31-97B3FFEA8360}" srcOrd="1" destOrd="0" presId="urn:microsoft.com/office/officeart/2005/8/layout/orgChart1"/>
    <dgm:cxn modelId="{94143675-9E62-4CD1-81AF-F246F59A440B}" type="presOf" srcId="{076B9FB3-C72F-4547-8052-24775ED47E92}" destId="{9634F950-5F53-4271-883C-AB0CD5FF0FE0}" srcOrd="1" destOrd="0" presId="urn:microsoft.com/office/officeart/2005/8/layout/orgChart1"/>
    <dgm:cxn modelId="{F1C4D8FE-9E2A-49E4-8B3A-B1A1D733128C}" type="presOf" srcId="{A019C2AF-869C-4FB3-BBFF-FE2C0F3F22FC}" destId="{CF23DF3B-8668-4A26-917C-88BAB73A1F06}" srcOrd="0" destOrd="0" presId="urn:microsoft.com/office/officeart/2005/8/layout/orgChart1"/>
    <dgm:cxn modelId="{001F6813-953B-4BD6-9B62-90671F8B67D0}" type="presOf" srcId="{0E0D28EE-EFDF-42BC-BB84-E4CD4B8B32AE}" destId="{42DB127D-BE6B-4F9E-9101-AE3BAE778534}" srcOrd="0" destOrd="0" presId="urn:microsoft.com/office/officeart/2005/8/layout/orgChart1"/>
    <dgm:cxn modelId="{D9A5FEF7-1417-4CEE-A003-6D8D6CFB8C02}" srcId="{88396EDB-62F5-4007-A0F2-43C9798A538D}" destId="{DAA47EF1-7763-4CE1-80D0-BEB0DF8BA353}" srcOrd="0" destOrd="0" parTransId="{28F33160-A559-4ACE-9642-F4052EA4E3EA}" sibTransId="{D972D4B4-FF52-4BB5-8DAE-FAF7091F2EFA}"/>
    <dgm:cxn modelId="{D438C945-9E11-4817-9D10-33B17E601782}" type="presOf" srcId="{7808B991-3229-47B0-9606-186C50C56144}" destId="{852BF1F7-CF67-4CBB-B9AB-B2C5D137C1F6}" srcOrd="0" destOrd="0" presId="urn:microsoft.com/office/officeart/2005/8/layout/orgChart1"/>
    <dgm:cxn modelId="{73A2EAE7-62BA-4598-9F64-01A9BE5002A9}" type="presOf" srcId="{41540140-65E7-4A7C-9CF2-13E72DC6BD19}" destId="{84D81384-C36C-4AF3-86B1-09311A42270E}" srcOrd="0" destOrd="0" presId="urn:microsoft.com/office/officeart/2005/8/layout/orgChart1"/>
    <dgm:cxn modelId="{9694317D-B785-4585-80AD-773E6572266F}" srcId="{FE3EFBF2-1486-4E77-AE5D-B941BE4ED4CA}" destId="{FC48822C-BAF8-434C-BC09-8BC44EB5C813}" srcOrd="0" destOrd="0" parTransId="{9D0612DF-6C98-4BFE-AECC-4F2815051B60}" sibTransId="{2FBDB25F-65FB-477D-8D2C-143A3909A863}"/>
    <dgm:cxn modelId="{B273E2C0-E6C6-4587-BC58-5E44DC11B8E7}" type="presOf" srcId="{FEF3E0CE-5B1A-44D8-A7BA-8173B4DD179F}" destId="{3C004396-A0E2-49A3-A1F4-3DC1ADC18BA3}" srcOrd="0" destOrd="0" presId="urn:microsoft.com/office/officeart/2005/8/layout/orgChart1"/>
    <dgm:cxn modelId="{B699EB78-45C9-4BE8-9C96-78C2B0A9A94F}" type="presOf" srcId="{0E0D28EE-EFDF-42BC-BB84-E4CD4B8B32AE}" destId="{15E21BBA-15B0-4D9F-8940-6727DE45DDFD}" srcOrd="1" destOrd="0" presId="urn:microsoft.com/office/officeart/2005/8/layout/orgChart1"/>
    <dgm:cxn modelId="{787DAE5D-61A9-4A5E-97B5-779B372729B5}" type="presOf" srcId="{FC48822C-BAF8-434C-BC09-8BC44EB5C813}" destId="{EC3E6A04-BF2D-4D44-8C2A-428D88D2675B}" srcOrd="1" destOrd="0" presId="urn:microsoft.com/office/officeart/2005/8/layout/orgChart1"/>
    <dgm:cxn modelId="{BF31CFD6-D9C2-466E-9C35-70D8C9343D75}" type="presParOf" srcId="{524DA0A5-1A8E-4D99-BF58-B236A8C6330E}" destId="{DF0D99EC-FC5A-42BD-8466-5D98EE45B072}" srcOrd="0" destOrd="0" presId="urn:microsoft.com/office/officeart/2005/8/layout/orgChart1"/>
    <dgm:cxn modelId="{93EFBA09-350D-4BC9-8230-1A65C4E8E1C8}" type="presParOf" srcId="{DF0D99EC-FC5A-42BD-8466-5D98EE45B072}" destId="{76B90026-5F7F-44A1-9D25-6111874FC0B8}" srcOrd="0" destOrd="0" presId="urn:microsoft.com/office/officeart/2005/8/layout/orgChart1"/>
    <dgm:cxn modelId="{7B34AC20-5CCA-4DCF-9009-219D13DA9C13}" type="presParOf" srcId="{76B90026-5F7F-44A1-9D25-6111874FC0B8}" destId="{8939D1E4-08B7-4B28-8952-63D8855ADDC1}" srcOrd="0" destOrd="0" presId="urn:microsoft.com/office/officeart/2005/8/layout/orgChart1"/>
    <dgm:cxn modelId="{E555593B-3DBE-4D06-AE25-20CD13C87901}" type="presParOf" srcId="{76B90026-5F7F-44A1-9D25-6111874FC0B8}" destId="{EC3E6A04-BF2D-4D44-8C2A-428D88D2675B}" srcOrd="1" destOrd="0" presId="urn:microsoft.com/office/officeart/2005/8/layout/orgChart1"/>
    <dgm:cxn modelId="{5714B220-337B-46FD-BC76-5D8FB331A7F7}" type="presParOf" srcId="{DF0D99EC-FC5A-42BD-8466-5D98EE45B072}" destId="{3534BD07-0A7F-4283-857E-3466672796C2}" srcOrd="1" destOrd="0" presId="urn:microsoft.com/office/officeart/2005/8/layout/orgChart1"/>
    <dgm:cxn modelId="{28968CD9-392A-4A09-BB2E-3952DABDDBC1}" type="presParOf" srcId="{3534BD07-0A7F-4283-857E-3466672796C2}" destId="{85B1C7B7-E7DF-43E6-847F-E3AE04B82054}" srcOrd="0" destOrd="0" presId="urn:microsoft.com/office/officeart/2005/8/layout/orgChart1"/>
    <dgm:cxn modelId="{1C4A35A6-285C-4204-8580-75602BAFE8AD}" type="presParOf" srcId="{3534BD07-0A7F-4283-857E-3466672796C2}" destId="{5C6E734F-BED9-4627-A987-1970E7B45AF0}" srcOrd="1" destOrd="0" presId="urn:microsoft.com/office/officeart/2005/8/layout/orgChart1"/>
    <dgm:cxn modelId="{3F69A883-7C15-41F3-AF8C-4A2657B3C920}" type="presParOf" srcId="{5C6E734F-BED9-4627-A987-1970E7B45AF0}" destId="{E5CE320A-AF41-4878-AB22-DCB7C74C9E80}" srcOrd="0" destOrd="0" presId="urn:microsoft.com/office/officeart/2005/8/layout/orgChart1"/>
    <dgm:cxn modelId="{3FB3C68F-04C3-4D69-901D-A3CA8B29586F}" type="presParOf" srcId="{E5CE320A-AF41-4878-AB22-DCB7C74C9E80}" destId="{42DB127D-BE6B-4F9E-9101-AE3BAE778534}" srcOrd="0" destOrd="0" presId="urn:microsoft.com/office/officeart/2005/8/layout/orgChart1"/>
    <dgm:cxn modelId="{F95910F3-CA11-49B6-9D6B-8FB47FEBBDBC}" type="presParOf" srcId="{E5CE320A-AF41-4878-AB22-DCB7C74C9E80}" destId="{15E21BBA-15B0-4D9F-8940-6727DE45DDFD}" srcOrd="1" destOrd="0" presId="urn:microsoft.com/office/officeart/2005/8/layout/orgChart1"/>
    <dgm:cxn modelId="{60B773BC-92BA-46F5-8960-AD9B140B6298}" type="presParOf" srcId="{5C6E734F-BED9-4627-A987-1970E7B45AF0}" destId="{E60CF9FD-C2DD-47B2-BCD3-61A0B0704D66}" srcOrd="1" destOrd="0" presId="urn:microsoft.com/office/officeart/2005/8/layout/orgChart1"/>
    <dgm:cxn modelId="{C463B59A-F27B-497B-8EC5-091D4D7CE038}" type="presParOf" srcId="{5C6E734F-BED9-4627-A987-1970E7B45AF0}" destId="{72B0D4E5-049D-40E4-A4A4-0EBA92FECA88}" srcOrd="2" destOrd="0" presId="urn:microsoft.com/office/officeart/2005/8/layout/orgChart1"/>
    <dgm:cxn modelId="{9218D08E-8EE9-471F-B783-EEF4048F0394}" type="presParOf" srcId="{3534BD07-0A7F-4283-857E-3466672796C2}" destId="{36EB9608-1B4D-4B23-B9CC-1301552B9318}" srcOrd="2" destOrd="0" presId="urn:microsoft.com/office/officeart/2005/8/layout/orgChart1"/>
    <dgm:cxn modelId="{268FCD65-73E9-4762-A139-A5339623858A}" type="presParOf" srcId="{3534BD07-0A7F-4283-857E-3466672796C2}" destId="{2FEDEE11-B73A-400C-B884-C227077A6264}" srcOrd="3" destOrd="0" presId="urn:microsoft.com/office/officeart/2005/8/layout/orgChart1"/>
    <dgm:cxn modelId="{8C7C1C4C-B851-4FCB-9262-0765312D5677}" type="presParOf" srcId="{2FEDEE11-B73A-400C-B884-C227077A6264}" destId="{B8FD1A1F-AB70-4B9D-9A7D-3D60A3EFF377}" srcOrd="0" destOrd="0" presId="urn:microsoft.com/office/officeart/2005/8/layout/orgChart1"/>
    <dgm:cxn modelId="{A5CC4DFF-564C-46E5-A1F6-36B87451FFC9}" type="presParOf" srcId="{B8FD1A1F-AB70-4B9D-9A7D-3D60A3EFF377}" destId="{6A62793E-A776-46AE-A134-89711301F479}" srcOrd="0" destOrd="0" presId="urn:microsoft.com/office/officeart/2005/8/layout/orgChart1"/>
    <dgm:cxn modelId="{275935DD-D965-4230-A5DD-53DD5A2BE276}" type="presParOf" srcId="{B8FD1A1F-AB70-4B9D-9A7D-3D60A3EFF377}" destId="{5092F3F1-63A5-4669-8232-82CA5EE8EB0A}" srcOrd="1" destOrd="0" presId="urn:microsoft.com/office/officeart/2005/8/layout/orgChart1"/>
    <dgm:cxn modelId="{6C43D425-488E-473E-BB67-E79E1E535A5C}" type="presParOf" srcId="{2FEDEE11-B73A-400C-B884-C227077A6264}" destId="{9F7BCE06-7012-4BB2-A2FD-80F1CBE92DB2}" srcOrd="1" destOrd="0" presId="urn:microsoft.com/office/officeart/2005/8/layout/orgChart1"/>
    <dgm:cxn modelId="{063E5281-A054-4DF1-A651-1266927339B6}" type="presParOf" srcId="{9F7BCE06-7012-4BB2-A2FD-80F1CBE92DB2}" destId="{A63A7324-0A5C-4E6C-B8BB-2096C48F4C1F}" srcOrd="0" destOrd="0" presId="urn:microsoft.com/office/officeart/2005/8/layout/orgChart1"/>
    <dgm:cxn modelId="{32A24A65-F2CB-4810-8BA7-17A2B57A52B0}" type="presParOf" srcId="{9F7BCE06-7012-4BB2-A2FD-80F1CBE92DB2}" destId="{9F015F8E-3A3C-4D0E-9E38-45D5CDFBC9C4}" srcOrd="1" destOrd="0" presId="urn:microsoft.com/office/officeart/2005/8/layout/orgChart1"/>
    <dgm:cxn modelId="{5F3CE3AE-1E1A-418F-87FD-BC1739C226C2}" type="presParOf" srcId="{9F015F8E-3A3C-4D0E-9E38-45D5CDFBC9C4}" destId="{1D214B0F-29F7-4897-9471-678425B80204}" srcOrd="0" destOrd="0" presId="urn:microsoft.com/office/officeart/2005/8/layout/orgChart1"/>
    <dgm:cxn modelId="{43AB0443-1EB1-421D-83F0-71D818170A2C}" type="presParOf" srcId="{1D214B0F-29F7-4897-9471-678425B80204}" destId="{D81A30AE-A482-4612-BC36-52E5B9228C7B}" srcOrd="0" destOrd="0" presId="urn:microsoft.com/office/officeart/2005/8/layout/orgChart1"/>
    <dgm:cxn modelId="{DB92B6E2-D162-42B4-A84B-B47D1BA3B0F3}" type="presParOf" srcId="{1D214B0F-29F7-4897-9471-678425B80204}" destId="{64B900B7-F36A-4FAF-9409-BB2B00025429}" srcOrd="1" destOrd="0" presId="urn:microsoft.com/office/officeart/2005/8/layout/orgChart1"/>
    <dgm:cxn modelId="{B53B913A-A00B-4E78-B4DD-E7523E9D5276}" type="presParOf" srcId="{9F015F8E-3A3C-4D0E-9E38-45D5CDFBC9C4}" destId="{BFCE7FCB-4AEF-4ABD-9BF3-BE93637C9C7C}" srcOrd="1" destOrd="0" presId="urn:microsoft.com/office/officeart/2005/8/layout/orgChart1"/>
    <dgm:cxn modelId="{861F3531-9605-409C-9242-4F18649971A9}" type="presParOf" srcId="{BFCE7FCB-4AEF-4ABD-9BF3-BE93637C9C7C}" destId="{7C0E0CF9-A1C0-422F-8C6B-D616B0E2E89C}" srcOrd="0" destOrd="0" presId="urn:microsoft.com/office/officeart/2005/8/layout/orgChart1"/>
    <dgm:cxn modelId="{78D46FD4-AC15-404E-91A0-21E52FAE774A}" type="presParOf" srcId="{BFCE7FCB-4AEF-4ABD-9BF3-BE93637C9C7C}" destId="{B74D9F67-603D-44C5-86A3-A96305676128}" srcOrd="1" destOrd="0" presId="urn:microsoft.com/office/officeart/2005/8/layout/orgChart1"/>
    <dgm:cxn modelId="{3150CDC3-8E98-418D-B1D8-FD4908579D0F}" type="presParOf" srcId="{B74D9F67-603D-44C5-86A3-A96305676128}" destId="{6A042EE9-3109-4E19-8442-AC6ADCD931CD}" srcOrd="0" destOrd="0" presId="urn:microsoft.com/office/officeart/2005/8/layout/orgChart1"/>
    <dgm:cxn modelId="{BD3275D8-9CF3-4671-AD00-6CCAE095F1E0}" type="presParOf" srcId="{6A042EE9-3109-4E19-8442-AC6ADCD931CD}" destId="{6CE4100E-745C-481C-8A86-93CAD96186F4}" srcOrd="0" destOrd="0" presId="urn:microsoft.com/office/officeart/2005/8/layout/orgChart1"/>
    <dgm:cxn modelId="{9C0404B1-DC0E-401D-9A4C-A21BFA97504C}" type="presParOf" srcId="{6A042EE9-3109-4E19-8442-AC6ADCD931CD}" destId="{D1734A76-7A33-4DCB-910B-DB920FFC9103}" srcOrd="1" destOrd="0" presId="urn:microsoft.com/office/officeart/2005/8/layout/orgChart1"/>
    <dgm:cxn modelId="{5E7A934B-DC09-4B6A-BDB5-E9F4F3E50EBD}" type="presParOf" srcId="{B74D9F67-603D-44C5-86A3-A96305676128}" destId="{7F968B7F-AFCE-4891-AE4F-C32F76EDB5D3}" srcOrd="1" destOrd="0" presId="urn:microsoft.com/office/officeart/2005/8/layout/orgChart1"/>
    <dgm:cxn modelId="{1BB3D5E5-FE17-4DF2-A3D6-E2C9D1959574}" type="presParOf" srcId="{B74D9F67-603D-44C5-86A3-A96305676128}" destId="{32441D3D-6763-4516-9A85-2269C7E9B0AE}" srcOrd="2" destOrd="0" presId="urn:microsoft.com/office/officeart/2005/8/layout/orgChart1"/>
    <dgm:cxn modelId="{034C3929-7B10-4F37-BC7A-51A081BAD2CE}" type="presParOf" srcId="{BFCE7FCB-4AEF-4ABD-9BF3-BE93637C9C7C}" destId="{84D81384-C36C-4AF3-86B1-09311A42270E}" srcOrd="2" destOrd="0" presId="urn:microsoft.com/office/officeart/2005/8/layout/orgChart1"/>
    <dgm:cxn modelId="{B112CC67-14FF-4D4C-B9F2-E586CA72719E}" type="presParOf" srcId="{BFCE7FCB-4AEF-4ABD-9BF3-BE93637C9C7C}" destId="{F6669ED7-5B48-43ED-8A06-B11E3CCCD8A6}" srcOrd="3" destOrd="0" presId="urn:microsoft.com/office/officeart/2005/8/layout/orgChart1"/>
    <dgm:cxn modelId="{554268B9-9E2C-40CB-B4CB-CEB06373D42C}" type="presParOf" srcId="{F6669ED7-5B48-43ED-8A06-B11E3CCCD8A6}" destId="{39BF9116-4A28-4BD7-B943-4FF1034F7040}" srcOrd="0" destOrd="0" presId="urn:microsoft.com/office/officeart/2005/8/layout/orgChart1"/>
    <dgm:cxn modelId="{8C64C276-66FC-4B78-93A5-37C233672460}" type="presParOf" srcId="{39BF9116-4A28-4BD7-B943-4FF1034F7040}" destId="{F930D18C-1D9D-4847-91C1-700FFE821AA7}" srcOrd="0" destOrd="0" presId="urn:microsoft.com/office/officeart/2005/8/layout/orgChart1"/>
    <dgm:cxn modelId="{8C420732-AD81-44F8-A76F-AD255869024A}" type="presParOf" srcId="{39BF9116-4A28-4BD7-B943-4FF1034F7040}" destId="{35048151-0E62-435E-A536-EBBA71881847}" srcOrd="1" destOrd="0" presId="urn:microsoft.com/office/officeart/2005/8/layout/orgChart1"/>
    <dgm:cxn modelId="{3B609F2B-5550-408F-B77A-F59B46C25876}" type="presParOf" srcId="{F6669ED7-5B48-43ED-8A06-B11E3CCCD8A6}" destId="{B5189F83-F03F-448F-9A6F-FD6FAE08B01D}" srcOrd="1" destOrd="0" presId="urn:microsoft.com/office/officeart/2005/8/layout/orgChart1"/>
    <dgm:cxn modelId="{6B79B32C-7209-4EA2-9E72-A027E66F3BA4}" type="presParOf" srcId="{F6669ED7-5B48-43ED-8A06-B11E3CCCD8A6}" destId="{58879E14-D999-458D-9E5E-0860E01035CF}" srcOrd="2" destOrd="0" presId="urn:microsoft.com/office/officeart/2005/8/layout/orgChart1"/>
    <dgm:cxn modelId="{4179A18A-2F3A-4BDD-9339-332B38F4F961}" type="presParOf" srcId="{BFCE7FCB-4AEF-4ABD-9BF3-BE93637C9C7C}" destId="{30E2791B-B0E4-4C9A-B5BD-85188AD1CA87}" srcOrd="4" destOrd="0" presId="urn:microsoft.com/office/officeart/2005/8/layout/orgChart1"/>
    <dgm:cxn modelId="{BBA0FC72-2397-4D3A-B671-6B8F11EB2DE9}" type="presParOf" srcId="{BFCE7FCB-4AEF-4ABD-9BF3-BE93637C9C7C}" destId="{9D9CB166-6D13-430D-B55D-1F99BE4117EC}" srcOrd="5" destOrd="0" presId="urn:microsoft.com/office/officeart/2005/8/layout/orgChart1"/>
    <dgm:cxn modelId="{76890974-AC00-474B-B1BE-632374C767DB}" type="presParOf" srcId="{9D9CB166-6D13-430D-B55D-1F99BE4117EC}" destId="{2F8DB5F5-169B-4B8D-BFE4-E505C83B6F12}" srcOrd="0" destOrd="0" presId="urn:microsoft.com/office/officeart/2005/8/layout/orgChart1"/>
    <dgm:cxn modelId="{F265E662-F5AA-45AA-A24C-479668D0BC2E}" type="presParOf" srcId="{2F8DB5F5-169B-4B8D-BFE4-E505C83B6F12}" destId="{17B45BAA-B650-4BC1-802A-669C5FDF00D2}" srcOrd="0" destOrd="0" presId="urn:microsoft.com/office/officeart/2005/8/layout/orgChart1"/>
    <dgm:cxn modelId="{F0ADB098-E63D-44BD-BC2C-69293640B322}" type="presParOf" srcId="{2F8DB5F5-169B-4B8D-BFE4-E505C83B6F12}" destId="{8521F1EC-7A01-4FA6-A9E1-51C7444C945A}" srcOrd="1" destOrd="0" presId="urn:microsoft.com/office/officeart/2005/8/layout/orgChart1"/>
    <dgm:cxn modelId="{096A2D85-50D9-4A86-A397-2C5F986DFFF4}" type="presParOf" srcId="{9D9CB166-6D13-430D-B55D-1F99BE4117EC}" destId="{F6D25547-5E09-4144-AB3E-14D6F23E843D}" srcOrd="1" destOrd="0" presId="urn:microsoft.com/office/officeart/2005/8/layout/orgChart1"/>
    <dgm:cxn modelId="{51CD3FC8-2F71-4087-85F4-20591A5DE39B}" type="presParOf" srcId="{9D9CB166-6D13-430D-B55D-1F99BE4117EC}" destId="{5D0B3544-ABBB-4F1B-89BF-95EA70B3C697}" srcOrd="2" destOrd="0" presId="urn:microsoft.com/office/officeart/2005/8/layout/orgChart1"/>
    <dgm:cxn modelId="{629831A7-6A0E-4930-A820-582F47AB842C}" type="presParOf" srcId="{9F015F8E-3A3C-4D0E-9E38-45D5CDFBC9C4}" destId="{30922840-1885-41E6-92F8-D719B35E693F}" srcOrd="2" destOrd="0" presId="urn:microsoft.com/office/officeart/2005/8/layout/orgChart1"/>
    <dgm:cxn modelId="{82666E06-9050-4E8F-941E-B3FD4E7BFBA3}" type="presParOf" srcId="{9F7BCE06-7012-4BB2-A2FD-80F1CBE92DB2}" destId="{0D625E29-B91F-47C2-9F2A-5F600C6ED10D}" srcOrd="2" destOrd="0" presId="urn:microsoft.com/office/officeart/2005/8/layout/orgChart1"/>
    <dgm:cxn modelId="{E9A97362-AA2D-4311-B0CA-84559E3DC4A9}" type="presParOf" srcId="{9F7BCE06-7012-4BB2-A2FD-80F1CBE92DB2}" destId="{B25258F3-29A2-4375-8480-35E9058C6B91}" srcOrd="3" destOrd="0" presId="urn:microsoft.com/office/officeart/2005/8/layout/orgChart1"/>
    <dgm:cxn modelId="{1A623C30-64E4-49E9-B294-220CF98787A2}" type="presParOf" srcId="{B25258F3-29A2-4375-8480-35E9058C6B91}" destId="{564D794B-FDF9-46D6-91A5-C888013584F6}" srcOrd="0" destOrd="0" presId="urn:microsoft.com/office/officeart/2005/8/layout/orgChart1"/>
    <dgm:cxn modelId="{B60E3323-190E-47A2-BD33-DD35E39A947B}" type="presParOf" srcId="{564D794B-FDF9-46D6-91A5-C888013584F6}" destId="{89DC27BC-C85F-4344-8790-0FAD72D2CB67}" srcOrd="0" destOrd="0" presId="urn:microsoft.com/office/officeart/2005/8/layout/orgChart1"/>
    <dgm:cxn modelId="{A4DC8370-7360-4B5A-8917-8ACCC6D08104}" type="presParOf" srcId="{564D794B-FDF9-46D6-91A5-C888013584F6}" destId="{0B905137-28A4-45D1-97F5-65452B3F66A8}" srcOrd="1" destOrd="0" presId="urn:microsoft.com/office/officeart/2005/8/layout/orgChart1"/>
    <dgm:cxn modelId="{DCE5D1C5-8072-4BE9-B732-44B9EF398C30}" type="presParOf" srcId="{B25258F3-29A2-4375-8480-35E9058C6B91}" destId="{0A9FDBBC-13A9-4044-A8A2-4AFA1B6FD7D1}" srcOrd="1" destOrd="0" presId="urn:microsoft.com/office/officeart/2005/8/layout/orgChart1"/>
    <dgm:cxn modelId="{C6F90989-9A70-4B31-A5C3-9C9F23614733}" type="presParOf" srcId="{0A9FDBBC-13A9-4044-A8A2-4AFA1B6FD7D1}" destId="{EAC02965-B2AE-40E0-A761-8E5BA7A4126A}" srcOrd="0" destOrd="0" presId="urn:microsoft.com/office/officeart/2005/8/layout/orgChart1"/>
    <dgm:cxn modelId="{C3B673AE-9EC6-45B7-85CB-4DF5B74AF9E7}" type="presParOf" srcId="{0A9FDBBC-13A9-4044-A8A2-4AFA1B6FD7D1}" destId="{ADB1993E-07D9-4790-97E0-4E4F32772E5D}" srcOrd="1" destOrd="0" presId="urn:microsoft.com/office/officeart/2005/8/layout/orgChart1"/>
    <dgm:cxn modelId="{1EB0AB3C-EE5A-47D6-8401-6B89808BF176}" type="presParOf" srcId="{ADB1993E-07D9-4790-97E0-4E4F32772E5D}" destId="{0EE3C200-7AA3-45E8-AEF9-EBCB2C1A54EC}" srcOrd="0" destOrd="0" presId="urn:microsoft.com/office/officeart/2005/8/layout/orgChart1"/>
    <dgm:cxn modelId="{E3A5952E-46D5-4F85-8839-91831BF08C4A}" type="presParOf" srcId="{0EE3C200-7AA3-45E8-AEF9-EBCB2C1A54EC}" destId="{4871A4AA-C3D3-4096-AA83-F9869014EAEB}" srcOrd="0" destOrd="0" presId="urn:microsoft.com/office/officeart/2005/8/layout/orgChart1"/>
    <dgm:cxn modelId="{B35B3BB7-3FF3-4BEB-B170-BFA183BCB4A2}" type="presParOf" srcId="{0EE3C200-7AA3-45E8-AEF9-EBCB2C1A54EC}" destId="{9634F950-5F53-4271-883C-AB0CD5FF0FE0}" srcOrd="1" destOrd="0" presId="urn:microsoft.com/office/officeart/2005/8/layout/orgChart1"/>
    <dgm:cxn modelId="{0B5E0539-6DB8-40E8-9434-CA332E928847}" type="presParOf" srcId="{ADB1993E-07D9-4790-97E0-4E4F32772E5D}" destId="{AEC044B9-FE02-4056-B885-E61C77CFC06E}" srcOrd="1" destOrd="0" presId="urn:microsoft.com/office/officeart/2005/8/layout/orgChart1"/>
    <dgm:cxn modelId="{03D2788D-944A-425B-8DB4-B89E424BE303}" type="presParOf" srcId="{ADB1993E-07D9-4790-97E0-4E4F32772E5D}" destId="{1751DF45-F97F-4075-BBF6-F18DE7EA9651}" srcOrd="2" destOrd="0" presId="urn:microsoft.com/office/officeart/2005/8/layout/orgChart1"/>
    <dgm:cxn modelId="{68A0340F-62A3-4B97-990F-0664D204E10B}" type="presParOf" srcId="{0A9FDBBC-13A9-4044-A8A2-4AFA1B6FD7D1}" destId="{CF23DF3B-8668-4A26-917C-88BAB73A1F06}" srcOrd="2" destOrd="0" presId="urn:microsoft.com/office/officeart/2005/8/layout/orgChart1"/>
    <dgm:cxn modelId="{9960F0F4-B224-4173-9E56-C989C628F1C7}" type="presParOf" srcId="{0A9FDBBC-13A9-4044-A8A2-4AFA1B6FD7D1}" destId="{968F9A5C-C96E-4100-9604-AE0543465068}" srcOrd="3" destOrd="0" presId="urn:microsoft.com/office/officeart/2005/8/layout/orgChart1"/>
    <dgm:cxn modelId="{2E6A08AA-9DB4-4287-8BC3-9B3B19FF4471}" type="presParOf" srcId="{968F9A5C-C96E-4100-9604-AE0543465068}" destId="{9CD16E4D-2BE4-40ED-B9A4-F55CA4D21EE5}" srcOrd="0" destOrd="0" presId="urn:microsoft.com/office/officeart/2005/8/layout/orgChart1"/>
    <dgm:cxn modelId="{3EA04E23-F2A0-4917-A85C-2BC3DC58A643}" type="presParOf" srcId="{9CD16E4D-2BE4-40ED-B9A4-F55CA4D21EE5}" destId="{E12FE77A-4952-4C2D-84F6-73B33AA93501}" srcOrd="0" destOrd="0" presId="urn:microsoft.com/office/officeart/2005/8/layout/orgChart1"/>
    <dgm:cxn modelId="{8C4C2F49-0E1B-4BD0-91C6-5D5FCDE70CD9}" type="presParOf" srcId="{9CD16E4D-2BE4-40ED-B9A4-F55CA4D21EE5}" destId="{4304050C-1F38-480D-B84C-F1CE6496C76F}" srcOrd="1" destOrd="0" presId="urn:microsoft.com/office/officeart/2005/8/layout/orgChart1"/>
    <dgm:cxn modelId="{1DE0697E-74D4-4CF5-9741-DC83E497F02A}" type="presParOf" srcId="{968F9A5C-C96E-4100-9604-AE0543465068}" destId="{23E41E04-1DBA-4101-8CBE-DDF11B9C7B1D}" srcOrd="1" destOrd="0" presId="urn:microsoft.com/office/officeart/2005/8/layout/orgChart1"/>
    <dgm:cxn modelId="{B4F8B7FA-8E43-43C0-BCE5-9E27C4247970}" type="presParOf" srcId="{968F9A5C-C96E-4100-9604-AE0543465068}" destId="{8D28399E-5B78-4F3B-995C-E1D5D038AA6F}" srcOrd="2" destOrd="0" presId="urn:microsoft.com/office/officeart/2005/8/layout/orgChart1"/>
    <dgm:cxn modelId="{43BE9759-F012-4097-9A0D-A1443E9D20A0}" type="presParOf" srcId="{B25258F3-29A2-4375-8480-35E9058C6B91}" destId="{DA8665DA-1CEC-42E5-BFC5-85F44B153FAC}" srcOrd="2" destOrd="0" presId="urn:microsoft.com/office/officeart/2005/8/layout/orgChart1"/>
    <dgm:cxn modelId="{D9980BC9-A4A5-4C1E-BD90-04684F47AC19}" type="presParOf" srcId="{2FEDEE11-B73A-400C-B884-C227077A6264}" destId="{D2EB090A-D6F7-4744-AB30-8EB363429D0A}" srcOrd="2" destOrd="0" presId="urn:microsoft.com/office/officeart/2005/8/layout/orgChart1"/>
    <dgm:cxn modelId="{752632F9-073B-435D-A8FC-B3390A342586}" type="presParOf" srcId="{3534BD07-0A7F-4283-857E-3466672796C2}" destId="{3C004396-A0E2-49A3-A1F4-3DC1ADC18BA3}" srcOrd="4" destOrd="0" presId="urn:microsoft.com/office/officeart/2005/8/layout/orgChart1"/>
    <dgm:cxn modelId="{EAA9F6AD-1EBD-4A6A-A2B4-5703F58EB529}" type="presParOf" srcId="{3534BD07-0A7F-4283-857E-3466672796C2}" destId="{6B4F1EFD-3DA0-4DD1-9E32-F46D20AF0E55}" srcOrd="5" destOrd="0" presId="urn:microsoft.com/office/officeart/2005/8/layout/orgChart1"/>
    <dgm:cxn modelId="{083D98BC-BE7E-444A-974A-8E78924FA4B7}" type="presParOf" srcId="{6B4F1EFD-3DA0-4DD1-9E32-F46D20AF0E55}" destId="{78FFC474-D051-4C7A-8B37-4CE51B077F56}" srcOrd="0" destOrd="0" presId="urn:microsoft.com/office/officeart/2005/8/layout/orgChart1"/>
    <dgm:cxn modelId="{64CF939F-0BD2-46CB-8F3E-4733E7FED1DC}" type="presParOf" srcId="{78FFC474-D051-4C7A-8B37-4CE51B077F56}" destId="{852BF1F7-CF67-4CBB-B9AB-B2C5D137C1F6}" srcOrd="0" destOrd="0" presId="urn:microsoft.com/office/officeart/2005/8/layout/orgChart1"/>
    <dgm:cxn modelId="{19385636-F501-4D6D-9EC1-95F2DB10CDB3}" type="presParOf" srcId="{78FFC474-D051-4C7A-8B37-4CE51B077F56}" destId="{9A056C9C-1B67-4420-8F31-97B3FFEA8360}" srcOrd="1" destOrd="0" presId="urn:microsoft.com/office/officeart/2005/8/layout/orgChart1"/>
    <dgm:cxn modelId="{7ADF5CEA-2F16-4D49-BA90-04626187591A}" type="presParOf" srcId="{6B4F1EFD-3DA0-4DD1-9E32-F46D20AF0E55}" destId="{9DE141AC-A260-49F1-9131-2A9F413EA075}" srcOrd="1" destOrd="0" presId="urn:microsoft.com/office/officeart/2005/8/layout/orgChart1"/>
    <dgm:cxn modelId="{F2367D37-0FAC-4315-BAC0-EA6E599AEE57}" type="presParOf" srcId="{6B4F1EFD-3DA0-4DD1-9E32-F46D20AF0E55}" destId="{F913AFDE-C6AB-4E34-97F0-05D10666A3A7}" srcOrd="2" destOrd="0" presId="urn:microsoft.com/office/officeart/2005/8/layout/orgChart1"/>
    <dgm:cxn modelId="{75007279-F0B4-4DEB-AE92-5E53EF2F11AC}" type="presParOf" srcId="{DF0D99EC-FC5A-42BD-8466-5D98EE45B072}" destId="{08048AAC-CA4B-41F9-91FB-F682BFAFB13B}"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C4C0B-8138-4536-926F-6062A338CA06}" type="doc">
      <dgm:prSet loTypeId="urn:microsoft.com/office/officeart/2005/8/layout/cycle4" loCatId="cycle" qsTypeId="urn:microsoft.com/office/officeart/2005/8/quickstyle/3d9" qsCatId="3D" csTypeId="urn:microsoft.com/office/officeart/2005/8/colors/accent1_2#2" csCatId="accent1" phldr="1"/>
      <dgm:spPr/>
      <dgm:t>
        <a:bodyPr/>
        <a:lstStyle/>
        <a:p>
          <a:endParaRPr lang="en-IN"/>
        </a:p>
      </dgm:t>
    </dgm:pt>
    <dgm:pt modelId="{DEE4E550-DB8C-4F8C-A391-D3EDC286B146}">
      <dgm:prSet phldrT="[Text]" custT="1"/>
      <dgm:spPr>
        <a:solidFill>
          <a:schemeClr val="accent1"/>
        </a:solidFill>
      </dgm:spPr>
      <dgm:t>
        <a:bodyPr/>
        <a:lstStyle/>
        <a:p>
          <a:r>
            <a:rPr lang="en-US" sz="1700" b="0" dirty="0" smtClean="0">
              <a:solidFill>
                <a:schemeClr val="bg1"/>
              </a:solidFill>
              <a:latin typeface="+mj-lt"/>
            </a:rPr>
            <a:t>Focus on high margin and limited  competition EHV   business</a:t>
          </a:r>
          <a:endParaRPr lang="en-IN" sz="1700" b="0" dirty="0">
            <a:solidFill>
              <a:schemeClr val="bg1"/>
            </a:solidFill>
          </a:endParaRPr>
        </a:p>
      </dgm:t>
    </dgm:pt>
    <dgm:pt modelId="{C4EAC431-1EF1-4A40-B072-D3F36E80E8B5}" type="parTrans" cxnId="{6C66ED65-5D7D-4D61-8BC9-571A70A685FD}">
      <dgm:prSet/>
      <dgm:spPr/>
      <dgm:t>
        <a:bodyPr/>
        <a:lstStyle/>
        <a:p>
          <a:endParaRPr lang="en-IN"/>
        </a:p>
      </dgm:t>
    </dgm:pt>
    <dgm:pt modelId="{99F1C3AC-4B37-4247-8A12-28C475A89C16}" type="sibTrans" cxnId="{6C66ED65-5D7D-4D61-8BC9-571A70A685FD}">
      <dgm:prSet/>
      <dgm:spPr/>
      <dgm:t>
        <a:bodyPr/>
        <a:lstStyle/>
        <a:p>
          <a:endParaRPr lang="en-IN"/>
        </a:p>
      </dgm:t>
    </dgm:pt>
    <dgm:pt modelId="{35F7B962-9CA8-4523-81E9-95425029A5D6}">
      <dgm:prSet phldrT="[Text]" custT="1"/>
      <dgm:spPr/>
      <dgm:t>
        <a:bodyPr/>
        <a:lstStyle/>
        <a:p>
          <a:r>
            <a:rPr lang="en-US" sz="1700" b="0" dirty="0" smtClean="0">
              <a:solidFill>
                <a:schemeClr val="bg1"/>
              </a:solidFill>
              <a:latin typeface="+mj-lt"/>
            </a:rPr>
            <a:t>Diversify to de-risk the business</a:t>
          </a:r>
          <a:endParaRPr lang="en-IN" sz="1700" b="0" dirty="0"/>
        </a:p>
      </dgm:t>
    </dgm:pt>
    <dgm:pt modelId="{902BE3EE-4A54-4D3A-AB10-98144FAA6BD9}" type="parTrans" cxnId="{B2903F01-A0C5-42B2-9663-A3427FFCDD54}">
      <dgm:prSet/>
      <dgm:spPr/>
      <dgm:t>
        <a:bodyPr/>
        <a:lstStyle/>
        <a:p>
          <a:endParaRPr lang="en-IN"/>
        </a:p>
      </dgm:t>
    </dgm:pt>
    <dgm:pt modelId="{2772059B-4F14-45A6-B5F9-A1BB38F8B202}" type="sibTrans" cxnId="{B2903F01-A0C5-42B2-9663-A3427FFCDD54}">
      <dgm:prSet/>
      <dgm:spPr/>
      <dgm:t>
        <a:bodyPr/>
        <a:lstStyle/>
        <a:p>
          <a:endParaRPr lang="en-IN"/>
        </a:p>
      </dgm:t>
    </dgm:pt>
    <dgm:pt modelId="{D7844A4E-6BB5-4520-88DD-17BFD3E7DFB7}">
      <dgm:prSet phldrT="[Text]" custT="1"/>
      <dgm:spPr>
        <a:solidFill>
          <a:schemeClr val="accent1"/>
        </a:solidFill>
      </dgm:spPr>
      <dgm:t>
        <a:bodyPr/>
        <a:lstStyle/>
        <a:p>
          <a:r>
            <a:rPr lang="en-US" sz="1700" b="0" dirty="0" smtClean="0">
              <a:solidFill>
                <a:schemeClr val="bg1"/>
              </a:solidFill>
              <a:latin typeface="+mj-lt"/>
            </a:rPr>
            <a:t>Inorganic Growth &amp; Strategic Tie-ups</a:t>
          </a:r>
          <a:endParaRPr lang="en-IN" sz="1700" b="0" dirty="0"/>
        </a:p>
      </dgm:t>
    </dgm:pt>
    <dgm:pt modelId="{9CC3BBE8-E9B6-4C5B-A6A8-92BEACE724E3}" type="parTrans" cxnId="{FE1F4C33-62A3-45C1-B0A3-215757E0B50A}">
      <dgm:prSet/>
      <dgm:spPr/>
      <dgm:t>
        <a:bodyPr/>
        <a:lstStyle/>
        <a:p>
          <a:endParaRPr lang="en-IN"/>
        </a:p>
      </dgm:t>
    </dgm:pt>
    <dgm:pt modelId="{E5544908-B8E8-48A9-A7C5-D18BA9084172}" type="sibTrans" cxnId="{FE1F4C33-62A3-45C1-B0A3-215757E0B50A}">
      <dgm:prSet/>
      <dgm:spPr/>
      <dgm:t>
        <a:bodyPr/>
        <a:lstStyle/>
        <a:p>
          <a:endParaRPr lang="en-IN"/>
        </a:p>
      </dgm:t>
    </dgm:pt>
    <dgm:pt modelId="{561D730F-DA77-47A2-85C1-39E41BED612E}">
      <dgm:prSet phldrT="[Text]" custT="1"/>
      <dgm:spPr>
        <a:solidFill>
          <a:schemeClr val="accent1"/>
        </a:solidFill>
      </dgm:spPr>
      <dgm:t>
        <a:bodyPr/>
        <a:lstStyle/>
        <a:p>
          <a:r>
            <a:rPr lang="en-US" sz="1700" b="0" dirty="0" smtClean="0">
              <a:solidFill>
                <a:schemeClr val="bg1"/>
              </a:solidFill>
            </a:rPr>
            <a:t>Enhance Scalability &amp; Improve Margins</a:t>
          </a:r>
          <a:endParaRPr lang="en-IN" sz="1700" b="0" dirty="0"/>
        </a:p>
      </dgm:t>
    </dgm:pt>
    <dgm:pt modelId="{87A3E2D8-6707-4818-BD61-5B7EC13C4ECF}" type="parTrans" cxnId="{84929BF7-8AF1-416F-B4D4-C55F1AC13472}">
      <dgm:prSet/>
      <dgm:spPr/>
      <dgm:t>
        <a:bodyPr/>
        <a:lstStyle/>
        <a:p>
          <a:endParaRPr lang="en-IN"/>
        </a:p>
      </dgm:t>
    </dgm:pt>
    <dgm:pt modelId="{1C7C5D1A-6B19-4B3B-943A-D414E2F63D65}" type="sibTrans" cxnId="{84929BF7-8AF1-416F-B4D4-C55F1AC13472}">
      <dgm:prSet/>
      <dgm:spPr/>
      <dgm:t>
        <a:bodyPr/>
        <a:lstStyle/>
        <a:p>
          <a:endParaRPr lang="en-IN"/>
        </a:p>
      </dgm:t>
    </dgm:pt>
    <dgm:pt modelId="{98384F19-3441-4365-8CC3-F1E9517FAF52}" type="pres">
      <dgm:prSet presAssocID="{B0EC4C0B-8138-4536-926F-6062A338CA06}" presName="cycleMatrixDiagram" presStyleCnt="0">
        <dgm:presLayoutVars>
          <dgm:chMax val="1"/>
          <dgm:dir/>
          <dgm:animLvl val="lvl"/>
          <dgm:resizeHandles val="exact"/>
        </dgm:presLayoutVars>
      </dgm:prSet>
      <dgm:spPr/>
      <dgm:t>
        <a:bodyPr/>
        <a:lstStyle/>
        <a:p>
          <a:endParaRPr lang="en-US"/>
        </a:p>
      </dgm:t>
    </dgm:pt>
    <dgm:pt modelId="{D70B46FA-CA90-44DC-9095-F31B9BB49943}" type="pres">
      <dgm:prSet presAssocID="{B0EC4C0B-8138-4536-926F-6062A338CA06}" presName="children" presStyleCnt="0"/>
      <dgm:spPr/>
    </dgm:pt>
    <dgm:pt modelId="{1A262B0F-3DAC-4194-AA96-0F64211F4533}" type="pres">
      <dgm:prSet presAssocID="{B0EC4C0B-8138-4536-926F-6062A338CA06}" presName="childPlaceholder" presStyleCnt="0"/>
      <dgm:spPr/>
    </dgm:pt>
    <dgm:pt modelId="{25B50E59-9617-448A-9F0A-67DCCEF13641}" type="pres">
      <dgm:prSet presAssocID="{B0EC4C0B-8138-4536-926F-6062A338CA06}" presName="circle" presStyleCnt="0"/>
      <dgm:spPr/>
    </dgm:pt>
    <dgm:pt modelId="{C650FE4D-82AA-42A2-AF60-BB212F9487E2}" type="pres">
      <dgm:prSet presAssocID="{B0EC4C0B-8138-4536-926F-6062A338CA06}" presName="quadrant1" presStyleLbl="node1" presStyleIdx="0" presStyleCnt="4">
        <dgm:presLayoutVars>
          <dgm:chMax val="1"/>
          <dgm:bulletEnabled val="1"/>
        </dgm:presLayoutVars>
      </dgm:prSet>
      <dgm:spPr/>
      <dgm:t>
        <a:bodyPr/>
        <a:lstStyle/>
        <a:p>
          <a:endParaRPr lang="en-IN"/>
        </a:p>
      </dgm:t>
    </dgm:pt>
    <dgm:pt modelId="{AB42241F-6C90-4ED4-82A2-55910168FE00}" type="pres">
      <dgm:prSet presAssocID="{B0EC4C0B-8138-4536-926F-6062A338CA06}" presName="quadrant2" presStyleLbl="node1" presStyleIdx="1" presStyleCnt="4">
        <dgm:presLayoutVars>
          <dgm:chMax val="1"/>
          <dgm:bulletEnabled val="1"/>
        </dgm:presLayoutVars>
      </dgm:prSet>
      <dgm:spPr/>
      <dgm:t>
        <a:bodyPr/>
        <a:lstStyle/>
        <a:p>
          <a:endParaRPr lang="en-IN"/>
        </a:p>
      </dgm:t>
    </dgm:pt>
    <dgm:pt modelId="{761857D8-9E12-4406-AC9A-DAC975827A42}" type="pres">
      <dgm:prSet presAssocID="{B0EC4C0B-8138-4536-926F-6062A338CA06}" presName="quadrant3" presStyleLbl="node1" presStyleIdx="2" presStyleCnt="4">
        <dgm:presLayoutVars>
          <dgm:chMax val="1"/>
          <dgm:bulletEnabled val="1"/>
        </dgm:presLayoutVars>
      </dgm:prSet>
      <dgm:spPr/>
      <dgm:t>
        <a:bodyPr/>
        <a:lstStyle/>
        <a:p>
          <a:endParaRPr lang="en-IN"/>
        </a:p>
      </dgm:t>
    </dgm:pt>
    <dgm:pt modelId="{1E59533B-F3CB-4F7C-99A8-56FB5DC974F3}" type="pres">
      <dgm:prSet presAssocID="{B0EC4C0B-8138-4536-926F-6062A338CA06}" presName="quadrant4" presStyleLbl="node1" presStyleIdx="3" presStyleCnt="4">
        <dgm:presLayoutVars>
          <dgm:chMax val="1"/>
          <dgm:bulletEnabled val="1"/>
        </dgm:presLayoutVars>
      </dgm:prSet>
      <dgm:spPr/>
      <dgm:t>
        <a:bodyPr/>
        <a:lstStyle/>
        <a:p>
          <a:endParaRPr lang="en-IN"/>
        </a:p>
      </dgm:t>
    </dgm:pt>
    <dgm:pt modelId="{6FA78331-DD68-44CC-AE90-B528D56A0E51}" type="pres">
      <dgm:prSet presAssocID="{B0EC4C0B-8138-4536-926F-6062A338CA06}" presName="quadrantPlaceholder" presStyleCnt="0"/>
      <dgm:spPr/>
    </dgm:pt>
    <dgm:pt modelId="{432C7DE8-E79C-4B19-BD64-8B71F151D667}" type="pres">
      <dgm:prSet presAssocID="{B0EC4C0B-8138-4536-926F-6062A338CA06}" presName="center1" presStyleLbl="fgShp" presStyleIdx="0" presStyleCnt="2"/>
      <dgm:spPr>
        <a:solidFill>
          <a:schemeClr val="accent6">
            <a:lumMod val="75000"/>
          </a:schemeClr>
        </a:solidFill>
      </dgm:spPr>
    </dgm:pt>
    <dgm:pt modelId="{C2BE69A4-6216-40DB-8C37-E286D17452BA}" type="pres">
      <dgm:prSet presAssocID="{B0EC4C0B-8138-4536-926F-6062A338CA06}" presName="center2" presStyleLbl="fgShp" presStyleIdx="1" presStyleCnt="2"/>
      <dgm:spPr>
        <a:solidFill>
          <a:schemeClr val="accent6">
            <a:lumMod val="75000"/>
          </a:schemeClr>
        </a:solidFill>
      </dgm:spPr>
    </dgm:pt>
  </dgm:ptLst>
  <dgm:cxnLst>
    <dgm:cxn modelId="{6C66ED65-5D7D-4D61-8BC9-571A70A685FD}" srcId="{B0EC4C0B-8138-4536-926F-6062A338CA06}" destId="{DEE4E550-DB8C-4F8C-A391-D3EDC286B146}" srcOrd="0" destOrd="0" parTransId="{C4EAC431-1EF1-4A40-B072-D3F36E80E8B5}" sibTransId="{99F1C3AC-4B37-4247-8A12-28C475A89C16}"/>
    <dgm:cxn modelId="{84929BF7-8AF1-416F-B4D4-C55F1AC13472}" srcId="{B0EC4C0B-8138-4536-926F-6062A338CA06}" destId="{561D730F-DA77-47A2-85C1-39E41BED612E}" srcOrd="3" destOrd="0" parTransId="{87A3E2D8-6707-4818-BD61-5B7EC13C4ECF}" sibTransId="{1C7C5D1A-6B19-4B3B-943A-D414E2F63D65}"/>
    <dgm:cxn modelId="{FE1F4C33-62A3-45C1-B0A3-215757E0B50A}" srcId="{B0EC4C0B-8138-4536-926F-6062A338CA06}" destId="{D7844A4E-6BB5-4520-88DD-17BFD3E7DFB7}" srcOrd="2" destOrd="0" parTransId="{9CC3BBE8-E9B6-4C5B-A6A8-92BEACE724E3}" sibTransId="{E5544908-B8E8-48A9-A7C5-D18BA9084172}"/>
    <dgm:cxn modelId="{B2903F01-A0C5-42B2-9663-A3427FFCDD54}" srcId="{B0EC4C0B-8138-4536-926F-6062A338CA06}" destId="{35F7B962-9CA8-4523-81E9-95425029A5D6}" srcOrd="1" destOrd="0" parTransId="{902BE3EE-4A54-4D3A-AB10-98144FAA6BD9}" sibTransId="{2772059B-4F14-45A6-B5F9-A1BB38F8B202}"/>
    <dgm:cxn modelId="{002F7AD7-02F6-4353-A846-C40C473AED54}" type="presOf" srcId="{D7844A4E-6BB5-4520-88DD-17BFD3E7DFB7}" destId="{761857D8-9E12-4406-AC9A-DAC975827A42}" srcOrd="0" destOrd="0" presId="urn:microsoft.com/office/officeart/2005/8/layout/cycle4"/>
    <dgm:cxn modelId="{FF665958-6F4A-40FD-A24E-89649B0AD29D}" type="presOf" srcId="{B0EC4C0B-8138-4536-926F-6062A338CA06}" destId="{98384F19-3441-4365-8CC3-F1E9517FAF52}" srcOrd="0" destOrd="0" presId="urn:microsoft.com/office/officeart/2005/8/layout/cycle4"/>
    <dgm:cxn modelId="{4B40079B-93E0-4D7F-82DF-294EC555AF6D}" type="presOf" srcId="{561D730F-DA77-47A2-85C1-39E41BED612E}" destId="{1E59533B-F3CB-4F7C-99A8-56FB5DC974F3}" srcOrd="0" destOrd="0" presId="urn:microsoft.com/office/officeart/2005/8/layout/cycle4"/>
    <dgm:cxn modelId="{53D3F2D6-B9F0-4ED2-866B-767B06C50C73}" type="presOf" srcId="{DEE4E550-DB8C-4F8C-A391-D3EDC286B146}" destId="{C650FE4D-82AA-42A2-AF60-BB212F9487E2}" srcOrd="0" destOrd="0" presId="urn:microsoft.com/office/officeart/2005/8/layout/cycle4"/>
    <dgm:cxn modelId="{BCB64D44-56BD-423F-960E-31E85CD63359}" type="presOf" srcId="{35F7B962-9CA8-4523-81E9-95425029A5D6}" destId="{AB42241F-6C90-4ED4-82A2-55910168FE00}" srcOrd="0" destOrd="0" presId="urn:microsoft.com/office/officeart/2005/8/layout/cycle4"/>
    <dgm:cxn modelId="{66B52257-4896-45D7-A70F-CAE2CAF3D753}" type="presParOf" srcId="{98384F19-3441-4365-8CC3-F1E9517FAF52}" destId="{D70B46FA-CA90-44DC-9095-F31B9BB49943}" srcOrd="0" destOrd="0" presId="urn:microsoft.com/office/officeart/2005/8/layout/cycle4"/>
    <dgm:cxn modelId="{35ADA08E-1D83-48CF-989C-164707FAE157}" type="presParOf" srcId="{D70B46FA-CA90-44DC-9095-F31B9BB49943}" destId="{1A262B0F-3DAC-4194-AA96-0F64211F4533}" srcOrd="0" destOrd="0" presId="urn:microsoft.com/office/officeart/2005/8/layout/cycle4"/>
    <dgm:cxn modelId="{0A38F251-3ABA-42C8-840E-41B697BBEDC1}" type="presParOf" srcId="{98384F19-3441-4365-8CC3-F1E9517FAF52}" destId="{25B50E59-9617-448A-9F0A-67DCCEF13641}" srcOrd="1" destOrd="0" presId="urn:microsoft.com/office/officeart/2005/8/layout/cycle4"/>
    <dgm:cxn modelId="{84F180F2-EC34-4541-B940-FF32E8060968}" type="presParOf" srcId="{25B50E59-9617-448A-9F0A-67DCCEF13641}" destId="{C650FE4D-82AA-42A2-AF60-BB212F9487E2}" srcOrd="0" destOrd="0" presId="urn:microsoft.com/office/officeart/2005/8/layout/cycle4"/>
    <dgm:cxn modelId="{E10E91B7-C82E-41EE-9212-DBC71A43E2F7}" type="presParOf" srcId="{25B50E59-9617-448A-9F0A-67DCCEF13641}" destId="{AB42241F-6C90-4ED4-82A2-55910168FE00}" srcOrd="1" destOrd="0" presId="urn:microsoft.com/office/officeart/2005/8/layout/cycle4"/>
    <dgm:cxn modelId="{C284ABFB-D042-4028-88BF-52F5D13B9036}" type="presParOf" srcId="{25B50E59-9617-448A-9F0A-67DCCEF13641}" destId="{761857D8-9E12-4406-AC9A-DAC975827A42}" srcOrd="2" destOrd="0" presId="urn:microsoft.com/office/officeart/2005/8/layout/cycle4"/>
    <dgm:cxn modelId="{7559B178-245B-42D2-B812-7EDBB3FE2D59}" type="presParOf" srcId="{25B50E59-9617-448A-9F0A-67DCCEF13641}" destId="{1E59533B-F3CB-4F7C-99A8-56FB5DC974F3}" srcOrd="3" destOrd="0" presId="urn:microsoft.com/office/officeart/2005/8/layout/cycle4"/>
    <dgm:cxn modelId="{0ED268D8-8DC5-4008-BA70-DD4D78181269}" type="presParOf" srcId="{25B50E59-9617-448A-9F0A-67DCCEF13641}" destId="{6FA78331-DD68-44CC-AE90-B528D56A0E51}" srcOrd="4" destOrd="0" presId="urn:microsoft.com/office/officeart/2005/8/layout/cycle4"/>
    <dgm:cxn modelId="{D96F8F5D-CDDF-41C6-AC1A-91FA963CA231}" type="presParOf" srcId="{98384F19-3441-4365-8CC3-F1E9517FAF52}" destId="{432C7DE8-E79C-4B19-BD64-8B71F151D667}" srcOrd="2" destOrd="0" presId="urn:microsoft.com/office/officeart/2005/8/layout/cycle4"/>
    <dgm:cxn modelId="{4F8838F7-BEB6-4BEF-B2DB-2CE12272F6CB}" type="presParOf" srcId="{98384F19-3441-4365-8CC3-F1E9517FAF52}" destId="{C2BE69A4-6216-40DB-8C37-E286D17452BA}"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0.62549</cdr:x>
      <cdr:y>0.93183</cdr:y>
    </cdr:from>
    <cdr:to>
      <cdr:x>0.99355</cdr:x>
      <cdr:y>0.99081</cdr:y>
    </cdr:to>
    <cdr:sp macro="" textlink="">
      <cdr:nvSpPr>
        <cdr:cNvPr id="3" name="TextBox 7"/>
        <cdr:cNvSpPr txBox="1"/>
      </cdr:nvSpPr>
      <cdr:spPr>
        <a:xfrm xmlns:a="http://schemas.openxmlformats.org/drawingml/2006/main">
          <a:off x="2840018" y="3646842"/>
          <a:ext cx="167114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en-US" sz="900" i="1" dirty="0" smtClean="0">
              <a:latin typeface="Calibri"/>
            </a:rPr>
            <a:t>Source: Company Research</a:t>
          </a:r>
          <a:endParaRPr lang="en-US" sz="900" i="1" dirty="0">
            <a:latin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4009" tIns="47005" rIns="94009" bIns="47005"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sz="quarter" idx="1"/>
          </p:nvPr>
        </p:nvSpPr>
        <p:spPr>
          <a:xfrm>
            <a:off x="4021294" y="1"/>
            <a:ext cx="3076363" cy="511731"/>
          </a:xfrm>
          <a:prstGeom prst="rect">
            <a:avLst/>
          </a:prstGeom>
        </p:spPr>
        <p:txBody>
          <a:bodyPr vert="horz" lIns="94009" tIns="47005" rIns="94009" bIns="47005" rtlCol="0"/>
          <a:lstStyle>
            <a:lvl1pPr algn="r" fontAlgn="auto">
              <a:spcBef>
                <a:spcPts val="0"/>
              </a:spcBef>
              <a:spcAft>
                <a:spcPts val="0"/>
              </a:spcAft>
              <a:defRPr sz="1200">
                <a:latin typeface="+mn-lt"/>
                <a:cs typeface="+mn-cs"/>
              </a:defRPr>
            </a:lvl1pPr>
          </a:lstStyle>
          <a:p>
            <a:pPr>
              <a:defRPr/>
            </a:pPr>
            <a:fld id="{9B560052-15EB-4C91-B547-8AEF14AA6C2B}" type="datetimeFigureOut">
              <a:rPr lang="en-US"/>
              <a:pPr>
                <a:defRPr/>
              </a:pPr>
              <a:t>5/17/2014</a:t>
            </a:fld>
            <a:endParaRPr lang="en-IN"/>
          </a:p>
        </p:txBody>
      </p:sp>
      <p:sp>
        <p:nvSpPr>
          <p:cNvPr id="4" name="Footer Placeholder 3"/>
          <p:cNvSpPr>
            <a:spLocks noGrp="1"/>
          </p:cNvSpPr>
          <p:nvPr>
            <p:ph type="ftr" sz="quarter" idx="2"/>
          </p:nvPr>
        </p:nvSpPr>
        <p:spPr>
          <a:xfrm>
            <a:off x="0" y="9721258"/>
            <a:ext cx="3076363" cy="511731"/>
          </a:xfrm>
          <a:prstGeom prst="rect">
            <a:avLst/>
          </a:prstGeom>
        </p:spPr>
        <p:txBody>
          <a:bodyPr vert="horz" lIns="94009" tIns="47005" rIns="94009" bIns="47005" rtlCol="0" anchor="b"/>
          <a:lstStyle>
            <a:lvl1pPr algn="l" fontAlgn="auto">
              <a:spcBef>
                <a:spcPts val="0"/>
              </a:spcBef>
              <a:spcAft>
                <a:spcPts val="0"/>
              </a:spcAft>
              <a:defRPr sz="1200">
                <a:latin typeface="+mn-lt"/>
                <a:cs typeface="+mn-cs"/>
              </a:defRPr>
            </a:lvl1pPr>
          </a:lstStyle>
          <a:p>
            <a:pPr>
              <a:defRPr/>
            </a:pPr>
            <a:endParaRPr lang="en-IN"/>
          </a:p>
        </p:txBody>
      </p:sp>
      <p:sp>
        <p:nvSpPr>
          <p:cNvPr id="5" name="Slide Number Placeholder 4"/>
          <p:cNvSpPr>
            <a:spLocks noGrp="1"/>
          </p:cNvSpPr>
          <p:nvPr>
            <p:ph type="sldNum" sz="quarter" idx="3"/>
          </p:nvPr>
        </p:nvSpPr>
        <p:spPr>
          <a:xfrm>
            <a:off x="4021294" y="9721258"/>
            <a:ext cx="3076363" cy="511731"/>
          </a:xfrm>
          <a:prstGeom prst="rect">
            <a:avLst/>
          </a:prstGeom>
        </p:spPr>
        <p:txBody>
          <a:bodyPr vert="horz" lIns="94009" tIns="47005" rIns="94009" bIns="47005" rtlCol="0" anchor="b"/>
          <a:lstStyle>
            <a:lvl1pPr algn="r" fontAlgn="auto">
              <a:spcBef>
                <a:spcPts val="0"/>
              </a:spcBef>
              <a:spcAft>
                <a:spcPts val="0"/>
              </a:spcAft>
              <a:defRPr sz="1200">
                <a:latin typeface="+mn-lt"/>
                <a:cs typeface="+mn-cs"/>
              </a:defRPr>
            </a:lvl1pPr>
          </a:lstStyle>
          <a:p>
            <a:pPr>
              <a:defRPr/>
            </a:pPr>
            <a:fld id="{60F733F7-B32D-4400-9F7A-7A9D8258421B}" type="slidenum">
              <a:rPr lang="en-IN"/>
              <a:pPr>
                <a:defRPr/>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4009" tIns="47005" rIns="94009" bIns="47005"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4021294" y="1"/>
            <a:ext cx="3076363" cy="511731"/>
          </a:xfrm>
          <a:prstGeom prst="rect">
            <a:avLst/>
          </a:prstGeom>
        </p:spPr>
        <p:txBody>
          <a:bodyPr vert="horz" lIns="94009" tIns="47005" rIns="94009" bIns="47005" rtlCol="0"/>
          <a:lstStyle>
            <a:lvl1pPr algn="r" fontAlgn="auto">
              <a:spcBef>
                <a:spcPts val="0"/>
              </a:spcBef>
              <a:spcAft>
                <a:spcPts val="0"/>
              </a:spcAft>
              <a:defRPr sz="1200">
                <a:latin typeface="+mn-lt"/>
                <a:cs typeface="+mn-cs"/>
              </a:defRPr>
            </a:lvl1pPr>
          </a:lstStyle>
          <a:p>
            <a:pPr>
              <a:defRPr/>
            </a:pPr>
            <a:fld id="{415C2B74-DFF9-464B-9BB5-63DA55A619EF}" type="datetimeFigureOut">
              <a:rPr lang="en-US"/>
              <a:pPr>
                <a:defRPr/>
              </a:pPr>
              <a:t>5/17/2014</a:t>
            </a:fld>
            <a:endParaRPr lang="en-IN"/>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009" tIns="47005" rIns="94009" bIns="47005" rtlCol="0" anchor="ctr"/>
          <a:lstStyle/>
          <a:p>
            <a:pPr lvl="0"/>
            <a:endParaRPr lang="en-IN" noProof="0" smtClean="0"/>
          </a:p>
        </p:txBody>
      </p:sp>
      <p:sp>
        <p:nvSpPr>
          <p:cNvPr id="5" name="Notes Placeholder 4"/>
          <p:cNvSpPr>
            <a:spLocks noGrp="1"/>
          </p:cNvSpPr>
          <p:nvPr>
            <p:ph type="body" sz="quarter" idx="3"/>
          </p:nvPr>
        </p:nvSpPr>
        <p:spPr>
          <a:xfrm>
            <a:off x="709930" y="4862254"/>
            <a:ext cx="5679440" cy="4605575"/>
          </a:xfrm>
          <a:prstGeom prst="rect">
            <a:avLst/>
          </a:prstGeom>
        </p:spPr>
        <p:txBody>
          <a:bodyPr vert="horz" lIns="94009" tIns="47005" rIns="94009" bIns="4700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9721258"/>
            <a:ext cx="3076363" cy="511731"/>
          </a:xfrm>
          <a:prstGeom prst="rect">
            <a:avLst/>
          </a:prstGeom>
        </p:spPr>
        <p:txBody>
          <a:bodyPr vert="horz" lIns="94009" tIns="47005" rIns="94009" bIns="47005"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4021294" y="9721258"/>
            <a:ext cx="3076363" cy="511731"/>
          </a:xfrm>
          <a:prstGeom prst="rect">
            <a:avLst/>
          </a:prstGeom>
        </p:spPr>
        <p:txBody>
          <a:bodyPr vert="horz" lIns="94009" tIns="47005" rIns="94009" bIns="47005" rtlCol="0" anchor="b"/>
          <a:lstStyle>
            <a:lvl1pPr algn="r" fontAlgn="auto">
              <a:spcBef>
                <a:spcPts val="0"/>
              </a:spcBef>
              <a:spcAft>
                <a:spcPts val="0"/>
              </a:spcAft>
              <a:defRPr sz="1200">
                <a:latin typeface="+mn-lt"/>
                <a:cs typeface="+mn-cs"/>
              </a:defRPr>
            </a:lvl1pPr>
          </a:lstStyle>
          <a:p>
            <a:pPr>
              <a:defRPr/>
            </a:pPr>
            <a:fld id="{3013419D-B5BF-4943-B2E1-115D4DA0D851}"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440E82-CEA5-4175-92C1-5F6C7B05F45C}" type="slidenum">
              <a:rPr lang="en-IN" smtClean="0"/>
              <a:pPr>
                <a:defRPr/>
              </a:pPr>
              <a:t>3</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3419D-B5BF-4943-B2E1-115D4DA0D851}" type="slidenum">
              <a:rPr lang="en-IN" smtClean="0"/>
              <a:pPr>
                <a:defRPr/>
              </a:pPr>
              <a:t>17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22440E82-CEA5-4175-92C1-5F6C7B05F45C}" type="slidenum">
              <a:rPr lang="en-IN" smtClean="0"/>
              <a:pPr>
                <a:defRPr/>
              </a:pPr>
              <a:t>47</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22440E82-CEA5-4175-92C1-5F6C7B05F45C}" type="slidenum">
              <a:rPr lang="en-IN" smtClean="0"/>
              <a:pPr>
                <a:defRPr/>
              </a:pPr>
              <a:t>48</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tif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tif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tif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tif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tif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2A641D6-BBC2-4373-876B-E4B424E97D37}"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7883525" y="0"/>
            <a:ext cx="1260475" cy="90805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IN">
              <a:ln>
                <a:solidFill>
                  <a:schemeClr val="tx2">
                    <a:lumMod val="40000"/>
                    <a:lumOff val="60000"/>
                  </a:schemeClr>
                </a:solidFill>
              </a:ln>
            </a:endParaRPr>
          </a:p>
        </p:txBody>
      </p:sp>
      <p:graphicFrame>
        <p:nvGraphicFramePr>
          <p:cNvPr id="4" name="AutoShape 20"/>
          <p:cNvGraphicFramePr>
            <a:graphicFrameLocks/>
          </p:cNvGraphicFramePr>
          <p:nvPr/>
        </p:nvGraphicFramePr>
        <p:xfrm>
          <a:off x="0" y="0"/>
          <a:ext cx="158750" cy="158750"/>
        </p:xfrm>
        <a:graphic>
          <a:graphicData uri="http://schemas.openxmlformats.org/presentationml/2006/ole">
            <p:oleObj spid="_x0000_s331777" name="think-cell Slide" r:id="rId5" imgW="0" imgH="0" progId="">
              <p:embed/>
            </p:oleObj>
          </a:graphicData>
        </a:graphic>
      </p:graphicFrame>
      <p:cxnSp>
        <p:nvCxnSpPr>
          <p:cNvPr id="5" name="Straight Connector 9"/>
          <p:cNvCxnSpPr/>
          <p:nvPr userDrawn="1"/>
        </p:nvCxnSpPr>
        <p:spPr>
          <a:xfrm>
            <a:off x="0" y="6699250"/>
            <a:ext cx="8567738"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userDrawn="1"/>
        </p:nvCxnSpPr>
        <p:spPr>
          <a:xfrm>
            <a:off x="8783638" y="6699250"/>
            <a:ext cx="360362"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userDrawn="1"/>
        </p:nvCxnSpPr>
        <p:spPr>
          <a:xfrm rot="16200000">
            <a:off x="8477250" y="6699250"/>
            <a:ext cx="1793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userDrawn="1"/>
        </p:nvCxnSpPr>
        <p:spPr>
          <a:xfrm rot="16200000">
            <a:off x="8694738" y="6699250"/>
            <a:ext cx="179388" cy="158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descr="EMCLogo.tif"/>
          <p:cNvPicPr>
            <a:picLocks noChangeAspect="1"/>
          </p:cNvPicPr>
          <p:nvPr userDrawn="1"/>
        </p:nvPicPr>
        <p:blipFill>
          <a:blip r:embed="rId6" cstate="print"/>
          <a:stretch>
            <a:fillRect/>
          </a:stretch>
        </p:blipFill>
        <p:spPr>
          <a:xfrm>
            <a:off x="7968343" y="249381"/>
            <a:ext cx="1175657" cy="42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Users\mohit.jalan\Desktop\12_4_orig.jpg"/>
          <p:cNvPicPr>
            <a:picLocks noChangeAspect="1" noChangeArrowheads="1"/>
          </p:cNvPicPr>
          <p:nvPr userDrawn="1"/>
        </p:nvPicPr>
        <p:blipFill>
          <a:blip r:embed="rId7" cstate="print">
            <a:extLst>
              <a:ext uri="{28A0092B-C50C-407E-A947-70E740481C1C}"/>
            </a:extLst>
          </a:blip>
          <a:srcRect/>
          <a:stretch>
            <a:fillRect/>
          </a:stretch>
        </p:blipFill>
        <p:spPr bwMode="auto">
          <a:xfrm>
            <a:off x="178127" y="106880"/>
            <a:ext cx="1270800" cy="771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extLst>
        </p:spPr>
      </p:pic>
      <p:sp>
        <p:nvSpPr>
          <p:cNvPr id="2" name="Title 1"/>
          <p:cNvSpPr>
            <a:spLocks noGrp="1"/>
          </p:cNvSpPr>
          <p:nvPr>
            <p:ph type="title"/>
          </p:nvPr>
        </p:nvSpPr>
        <p:spPr>
          <a:xfrm>
            <a:off x="1579419" y="23750"/>
            <a:ext cx="6246420" cy="908720"/>
          </a:xfrm>
          <a:solidFill>
            <a:schemeClr val="bg1"/>
          </a:solidFill>
          <a:ln>
            <a:noFill/>
            <a:prstDash val="solid"/>
          </a:ln>
          <a:effectLst>
            <a:softEdge rad="12700"/>
          </a:effectLst>
        </p:spPr>
        <p:style>
          <a:lnRef idx="1">
            <a:schemeClr val="accent2"/>
          </a:lnRef>
          <a:fillRef idx="3">
            <a:schemeClr val="accent2"/>
          </a:fillRef>
          <a:effectRef idx="2">
            <a:schemeClr val="accent2"/>
          </a:effectRef>
          <a:fontRef idx="none"/>
        </p:style>
        <p:txBody>
          <a:bodyPr lIns="18000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a:defRPr sz="3200" b="1" cap="all" spc="0" baseline="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IN" dirty="0"/>
          </a:p>
        </p:txBody>
      </p:sp>
      <p:sp>
        <p:nvSpPr>
          <p:cNvPr id="11" name="Footer Placeholder 4"/>
          <p:cNvSpPr>
            <a:spLocks noGrp="1"/>
          </p:cNvSpPr>
          <p:nvPr>
            <p:ph type="ftr" sz="quarter" idx="10"/>
            <p:custDataLst>
              <p:tags r:id="rId2"/>
            </p:custDataLst>
          </p:nvPr>
        </p:nvSpPr>
        <p:spPr>
          <a:xfrm>
            <a:off x="176213" y="6477000"/>
            <a:ext cx="2895600" cy="198438"/>
          </a:xfrm>
        </p:spPr>
        <p:txBody>
          <a:bodyPr/>
          <a:lstStyle>
            <a:lvl1pPr algn="l">
              <a:defRPr>
                <a:solidFill>
                  <a:schemeClr val="tx1"/>
                </a:solidFill>
              </a:defRPr>
            </a:lvl1pPr>
          </a:lstStyle>
          <a:p>
            <a:pPr>
              <a:defRPr/>
            </a:pPr>
            <a:endParaRPr lang="en-IN"/>
          </a:p>
        </p:txBody>
      </p:sp>
      <p:sp>
        <p:nvSpPr>
          <p:cNvPr id="12" name="Slide Number Placeholder 5"/>
          <p:cNvSpPr>
            <a:spLocks noGrp="1"/>
          </p:cNvSpPr>
          <p:nvPr>
            <p:ph type="sldNum" sz="quarter" idx="11"/>
            <p:custDataLst>
              <p:tags r:id="rId3"/>
            </p:custDataLst>
          </p:nvPr>
        </p:nvSpPr>
        <p:spPr>
          <a:xfrm>
            <a:off x="8582025" y="6632575"/>
            <a:ext cx="182563" cy="169863"/>
          </a:xfrm>
        </p:spPr>
        <p:txBody>
          <a:bodyPr wrap="square" lIns="0" tIns="0" rIns="0" bIns="0">
            <a:spAutoFit/>
          </a:bodyPr>
          <a:lstStyle>
            <a:lvl1pPr algn="ctr">
              <a:defRPr sz="1100">
                <a:solidFill>
                  <a:schemeClr val="tx1"/>
                </a:solidFill>
              </a:defRPr>
            </a:lvl1pPr>
          </a:lstStyle>
          <a:p>
            <a:pPr>
              <a:defRPr/>
            </a:pPr>
            <a:fld id="{E708802E-D387-4BE0-BF88-2612F0D205B8}" type="slidenum">
              <a:rPr lang="en-IN"/>
              <a:pPr>
                <a:defRPr/>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4572000" cy="47783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 name="Rectangle 3"/>
          <p:cNvSpPr/>
          <p:nvPr userDrawn="1"/>
        </p:nvSpPr>
        <p:spPr>
          <a:xfrm flipV="1">
            <a:off x="4572000" y="0"/>
            <a:ext cx="4572000" cy="47783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5" name="Picture 8" descr="EMCLogo.tif"/>
          <p:cNvPicPr>
            <a:picLocks noChangeAspect="1"/>
          </p:cNvPicPr>
          <p:nvPr userDrawn="1"/>
        </p:nvPicPr>
        <p:blipFill>
          <a:blip r:embed="rId2"/>
          <a:srcRect/>
          <a:stretch>
            <a:fillRect/>
          </a:stretch>
        </p:blipFill>
        <p:spPr bwMode="auto">
          <a:xfrm>
            <a:off x="196850" y="85725"/>
            <a:ext cx="1828800" cy="568325"/>
          </a:xfrm>
          <a:prstGeom prst="rect">
            <a:avLst/>
          </a:prstGeom>
          <a:noFill/>
          <a:ln w="9525">
            <a:noFill/>
            <a:miter lim="800000"/>
            <a:headEnd/>
            <a:tailEnd/>
          </a:ln>
        </p:spPr>
      </p:pic>
      <p:sp>
        <p:nvSpPr>
          <p:cNvPr id="8" name="Text Placeholder 7"/>
          <p:cNvSpPr>
            <a:spLocks noGrp="1"/>
          </p:cNvSpPr>
          <p:nvPr>
            <p:ph type="body" sz="quarter" idx="13"/>
          </p:nvPr>
        </p:nvSpPr>
        <p:spPr>
          <a:xfrm>
            <a:off x="500034" y="1357298"/>
            <a:ext cx="3786213" cy="2071702"/>
          </a:xfrm>
        </p:spPr>
        <p:txBody>
          <a:bodyPr>
            <a:noAutofit/>
          </a:bodyPr>
          <a:lstStyle>
            <a:lvl1pPr marL="0" indent="0">
              <a:buFontTx/>
              <a:buNone/>
              <a:defRPr sz="4400">
                <a:solidFill>
                  <a:schemeClr val="bg1"/>
                </a:solidFill>
              </a:defRPr>
            </a:lvl1pPr>
          </a:lstStyle>
          <a:p>
            <a:pPr lvl="0"/>
            <a:r>
              <a:rPr lang="en-US" dirty="0" smtClean="0"/>
              <a:t>Click to edit Master text styles</a:t>
            </a:r>
          </a:p>
        </p:txBody>
      </p:sp>
      <p:sp>
        <p:nvSpPr>
          <p:cNvPr id="6" name="Date Placeholder 1"/>
          <p:cNvSpPr>
            <a:spLocks noGrp="1"/>
          </p:cNvSpPr>
          <p:nvPr>
            <p:ph type="dt" sz="half" idx="14"/>
          </p:nvPr>
        </p:nvSpPr>
        <p:spPr/>
        <p:txBody>
          <a:bodyPr/>
          <a:lstStyle>
            <a:lvl1pPr>
              <a:defRPr/>
            </a:lvl1pPr>
          </a:lstStyle>
          <a:p>
            <a:pPr>
              <a:defRPr/>
            </a:pPr>
            <a:endParaRPr lang="en-IN"/>
          </a:p>
        </p:txBody>
      </p:sp>
      <p:sp>
        <p:nvSpPr>
          <p:cNvPr id="7" name="Footer Placeholder 2"/>
          <p:cNvSpPr>
            <a:spLocks noGrp="1"/>
          </p:cNvSpPr>
          <p:nvPr>
            <p:ph type="ftr" sz="quarter" idx="15"/>
          </p:nvPr>
        </p:nvSpPr>
        <p:spPr/>
        <p:txBody>
          <a:bodyPr/>
          <a:lstStyle>
            <a:lvl1pPr>
              <a:defRPr/>
            </a:lvl1pPr>
          </a:lstStyle>
          <a:p>
            <a:pPr>
              <a:defRPr/>
            </a:pPr>
            <a:endParaRPr lang="en-IN"/>
          </a:p>
        </p:txBody>
      </p:sp>
      <p:sp>
        <p:nvSpPr>
          <p:cNvPr id="9" name="Slide Number Placeholder 3"/>
          <p:cNvSpPr>
            <a:spLocks noGrp="1"/>
          </p:cNvSpPr>
          <p:nvPr>
            <p:ph type="sldNum" sz="quarter" idx="16"/>
          </p:nvPr>
        </p:nvSpPr>
        <p:spPr/>
        <p:txBody>
          <a:bodyPr/>
          <a:lstStyle>
            <a:lvl1pPr>
              <a:defRPr/>
            </a:lvl1pPr>
          </a:lstStyle>
          <a:p>
            <a:pPr>
              <a:defRPr/>
            </a:pPr>
            <a:fld id="{1C90BF43-4103-42BB-895A-924FC08A1B89}"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p:cNvSpPr/>
          <p:nvPr userDrawn="1"/>
        </p:nvSpPr>
        <p:spPr>
          <a:xfrm>
            <a:off x="7883525" y="0"/>
            <a:ext cx="1260475" cy="90805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IN">
              <a:ln>
                <a:solidFill>
                  <a:schemeClr val="tx2">
                    <a:lumMod val="40000"/>
                    <a:lumOff val="60000"/>
                  </a:schemeClr>
                </a:solidFill>
              </a:ln>
            </a:endParaRPr>
          </a:p>
        </p:txBody>
      </p:sp>
      <p:graphicFrame>
        <p:nvGraphicFramePr>
          <p:cNvPr id="4" name="AutoShape 20"/>
          <p:cNvGraphicFramePr>
            <a:graphicFrameLocks/>
          </p:cNvGraphicFramePr>
          <p:nvPr/>
        </p:nvGraphicFramePr>
        <p:xfrm>
          <a:off x="0" y="0"/>
          <a:ext cx="158750" cy="158750"/>
        </p:xfrm>
        <a:graphic>
          <a:graphicData uri="http://schemas.openxmlformats.org/presentationml/2006/ole">
            <p:oleObj spid="_x0000_s391170" name="think-cell Slide" r:id="rId5" imgW="0" imgH="0" progId="">
              <p:embed/>
            </p:oleObj>
          </a:graphicData>
        </a:graphic>
      </p:graphicFrame>
      <p:cxnSp>
        <p:nvCxnSpPr>
          <p:cNvPr id="5" name="Straight Connector 9"/>
          <p:cNvCxnSpPr/>
          <p:nvPr userDrawn="1"/>
        </p:nvCxnSpPr>
        <p:spPr>
          <a:xfrm>
            <a:off x="0" y="6699250"/>
            <a:ext cx="8567738"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userDrawn="1"/>
        </p:nvCxnSpPr>
        <p:spPr>
          <a:xfrm>
            <a:off x="8783638" y="6699250"/>
            <a:ext cx="360362"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userDrawn="1"/>
        </p:nvCxnSpPr>
        <p:spPr>
          <a:xfrm rot="16200000">
            <a:off x="8477250" y="6699250"/>
            <a:ext cx="1793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userDrawn="1"/>
        </p:nvCxnSpPr>
        <p:spPr>
          <a:xfrm rot="16200000">
            <a:off x="8694738" y="6699250"/>
            <a:ext cx="179388" cy="158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descr="EMCLogo.tif"/>
          <p:cNvPicPr>
            <a:picLocks noChangeAspect="1"/>
          </p:cNvPicPr>
          <p:nvPr userDrawn="1"/>
        </p:nvPicPr>
        <p:blipFill>
          <a:blip r:embed="rId6" cstate="print"/>
          <a:stretch>
            <a:fillRect/>
          </a:stretch>
        </p:blipFill>
        <p:spPr>
          <a:xfrm>
            <a:off x="7968343" y="249381"/>
            <a:ext cx="1175657" cy="42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Users\mohit.jalan\Desktop\12_4_orig.jpg"/>
          <p:cNvPicPr>
            <a:picLocks noChangeAspect="1" noChangeArrowheads="1"/>
          </p:cNvPicPr>
          <p:nvPr userDrawn="1"/>
        </p:nvPicPr>
        <p:blipFill>
          <a:blip r:embed="rId7" cstate="print">
            <a:extLst>
              <a:ext uri="{28A0092B-C50C-407E-A947-70E740481C1C}"/>
            </a:extLst>
          </a:blip>
          <a:srcRect/>
          <a:stretch>
            <a:fillRect/>
          </a:stretch>
        </p:blipFill>
        <p:spPr bwMode="auto">
          <a:xfrm>
            <a:off x="178127" y="106880"/>
            <a:ext cx="1270800" cy="771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extLst>
        </p:spPr>
      </p:pic>
      <p:sp>
        <p:nvSpPr>
          <p:cNvPr id="2" name="Title 1"/>
          <p:cNvSpPr>
            <a:spLocks noGrp="1"/>
          </p:cNvSpPr>
          <p:nvPr>
            <p:ph type="title"/>
          </p:nvPr>
        </p:nvSpPr>
        <p:spPr>
          <a:xfrm>
            <a:off x="1579419" y="23750"/>
            <a:ext cx="6246420" cy="908720"/>
          </a:xfrm>
          <a:solidFill>
            <a:schemeClr val="bg1"/>
          </a:solidFill>
          <a:ln>
            <a:noFill/>
            <a:prstDash val="solid"/>
          </a:ln>
          <a:effectLst>
            <a:softEdge rad="12700"/>
          </a:effectLst>
        </p:spPr>
        <p:style>
          <a:lnRef idx="1">
            <a:schemeClr val="accent2"/>
          </a:lnRef>
          <a:fillRef idx="3">
            <a:schemeClr val="accent2"/>
          </a:fillRef>
          <a:effectRef idx="2">
            <a:schemeClr val="accent2"/>
          </a:effectRef>
          <a:fontRef idx="none"/>
        </p:style>
        <p:txBody>
          <a:bodyPr lIns="18000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a:defRPr sz="3200" b="1" cap="all" spc="0" baseline="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IN" dirty="0"/>
          </a:p>
        </p:txBody>
      </p:sp>
      <p:sp>
        <p:nvSpPr>
          <p:cNvPr id="11" name="Footer Placeholder 4"/>
          <p:cNvSpPr>
            <a:spLocks noGrp="1"/>
          </p:cNvSpPr>
          <p:nvPr>
            <p:ph type="ftr" sz="quarter" idx="10"/>
            <p:custDataLst>
              <p:tags r:id="rId2"/>
            </p:custDataLst>
          </p:nvPr>
        </p:nvSpPr>
        <p:spPr>
          <a:xfrm>
            <a:off x="176213" y="6477000"/>
            <a:ext cx="2895600" cy="198438"/>
          </a:xfrm>
        </p:spPr>
        <p:txBody>
          <a:bodyPr/>
          <a:lstStyle>
            <a:lvl1pPr algn="l">
              <a:defRPr>
                <a:solidFill>
                  <a:schemeClr val="tx1"/>
                </a:solidFill>
              </a:defRPr>
            </a:lvl1pPr>
          </a:lstStyle>
          <a:p>
            <a:pPr>
              <a:defRPr/>
            </a:pPr>
            <a:endParaRPr lang="en-IN"/>
          </a:p>
        </p:txBody>
      </p:sp>
      <p:sp>
        <p:nvSpPr>
          <p:cNvPr id="12" name="Slide Number Placeholder 5"/>
          <p:cNvSpPr>
            <a:spLocks noGrp="1"/>
          </p:cNvSpPr>
          <p:nvPr>
            <p:ph type="sldNum" sz="quarter" idx="11"/>
            <p:custDataLst>
              <p:tags r:id="rId3"/>
            </p:custDataLst>
          </p:nvPr>
        </p:nvSpPr>
        <p:spPr>
          <a:xfrm>
            <a:off x="8582025" y="6632575"/>
            <a:ext cx="182563" cy="169863"/>
          </a:xfrm>
        </p:spPr>
        <p:txBody>
          <a:bodyPr wrap="square" lIns="0" tIns="0" rIns="0" bIns="0">
            <a:spAutoFit/>
          </a:bodyPr>
          <a:lstStyle>
            <a:lvl1pPr algn="ctr">
              <a:defRPr sz="1100">
                <a:solidFill>
                  <a:schemeClr val="tx1"/>
                </a:solidFill>
              </a:defRPr>
            </a:lvl1pPr>
          </a:lstStyle>
          <a:p>
            <a:pPr>
              <a:defRPr/>
            </a:pPr>
            <a:fld id="{E708802E-D387-4BE0-BF88-2612F0D205B8}" type="slidenum">
              <a:rPr lang="en-IN"/>
              <a:pPr>
                <a:defRPr/>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2"/>
          <p:cNvSpPr/>
          <p:nvPr userDrawn="1"/>
        </p:nvSpPr>
        <p:spPr>
          <a:xfrm>
            <a:off x="7883525" y="0"/>
            <a:ext cx="1260475" cy="90805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IN">
              <a:ln>
                <a:solidFill>
                  <a:schemeClr val="tx2">
                    <a:lumMod val="40000"/>
                    <a:lumOff val="60000"/>
                  </a:schemeClr>
                </a:solidFill>
              </a:ln>
            </a:endParaRPr>
          </a:p>
        </p:txBody>
      </p:sp>
      <p:graphicFrame>
        <p:nvGraphicFramePr>
          <p:cNvPr id="4" name="AutoShape 20"/>
          <p:cNvGraphicFramePr>
            <a:graphicFrameLocks/>
          </p:cNvGraphicFramePr>
          <p:nvPr/>
        </p:nvGraphicFramePr>
        <p:xfrm>
          <a:off x="0" y="0"/>
          <a:ext cx="158750" cy="158750"/>
        </p:xfrm>
        <a:graphic>
          <a:graphicData uri="http://schemas.openxmlformats.org/presentationml/2006/ole">
            <p:oleObj spid="_x0000_s392194" name="think-cell Slide" r:id="rId5" imgW="0" imgH="0" progId="">
              <p:embed/>
            </p:oleObj>
          </a:graphicData>
        </a:graphic>
      </p:graphicFrame>
      <p:cxnSp>
        <p:nvCxnSpPr>
          <p:cNvPr id="5" name="Straight Connector 9"/>
          <p:cNvCxnSpPr/>
          <p:nvPr userDrawn="1"/>
        </p:nvCxnSpPr>
        <p:spPr>
          <a:xfrm>
            <a:off x="0" y="6699250"/>
            <a:ext cx="8567738"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userDrawn="1"/>
        </p:nvCxnSpPr>
        <p:spPr>
          <a:xfrm>
            <a:off x="8783638" y="6699250"/>
            <a:ext cx="360362"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userDrawn="1"/>
        </p:nvCxnSpPr>
        <p:spPr>
          <a:xfrm rot="16200000">
            <a:off x="8477250" y="6699250"/>
            <a:ext cx="1793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userDrawn="1"/>
        </p:nvCxnSpPr>
        <p:spPr>
          <a:xfrm rot="16200000">
            <a:off x="8694738" y="6699250"/>
            <a:ext cx="179388" cy="158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descr="EMCLogo.tif"/>
          <p:cNvPicPr>
            <a:picLocks noChangeAspect="1"/>
          </p:cNvPicPr>
          <p:nvPr userDrawn="1"/>
        </p:nvPicPr>
        <p:blipFill>
          <a:blip r:embed="rId6" cstate="print"/>
          <a:stretch>
            <a:fillRect/>
          </a:stretch>
        </p:blipFill>
        <p:spPr>
          <a:xfrm>
            <a:off x="7968343" y="249381"/>
            <a:ext cx="1175657" cy="42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Users\mohit.jalan\Desktop\12_4_orig.jpg"/>
          <p:cNvPicPr>
            <a:picLocks noChangeAspect="1" noChangeArrowheads="1"/>
          </p:cNvPicPr>
          <p:nvPr userDrawn="1"/>
        </p:nvPicPr>
        <p:blipFill>
          <a:blip r:embed="rId7" cstate="print">
            <a:extLst>
              <a:ext uri="{28A0092B-C50C-407E-A947-70E740481C1C}"/>
            </a:extLst>
          </a:blip>
          <a:srcRect/>
          <a:stretch>
            <a:fillRect/>
          </a:stretch>
        </p:blipFill>
        <p:spPr bwMode="auto">
          <a:xfrm>
            <a:off x="178127" y="106880"/>
            <a:ext cx="1270800" cy="771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extLst>
        </p:spPr>
      </p:pic>
      <p:sp>
        <p:nvSpPr>
          <p:cNvPr id="2" name="Title 1"/>
          <p:cNvSpPr>
            <a:spLocks noGrp="1"/>
          </p:cNvSpPr>
          <p:nvPr>
            <p:ph type="title"/>
          </p:nvPr>
        </p:nvSpPr>
        <p:spPr>
          <a:xfrm>
            <a:off x="1579419" y="23750"/>
            <a:ext cx="6246420" cy="908720"/>
          </a:xfrm>
          <a:solidFill>
            <a:schemeClr val="bg1"/>
          </a:solidFill>
          <a:ln>
            <a:noFill/>
            <a:prstDash val="solid"/>
          </a:ln>
          <a:effectLst>
            <a:softEdge rad="12700"/>
          </a:effectLst>
        </p:spPr>
        <p:style>
          <a:lnRef idx="1">
            <a:schemeClr val="accent2"/>
          </a:lnRef>
          <a:fillRef idx="3">
            <a:schemeClr val="accent2"/>
          </a:fillRef>
          <a:effectRef idx="2">
            <a:schemeClr val="accent2"/>
          </a:effectRef>
          <a:fontRef idx="none"/>
        </p:style>
        <p:txBody>
          <a:bodyPr lIns="18000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a:defRPr sz="3200" b="1" cap="all" spc="0" baseline="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IN" dirty="0"/>
          </a:p>
        </p:txBody>
      </p:sp>
      <p:sp>
        <p:nvSpPr>
          <p:cNvPr id="11" name="Footer Placeholder 4"/>
          <p:cNvSpPr>
            <a:spLocks noGrp="1"/>
          </p:cNvSpPr>
          <p:nvPr>
            <p:ph type="ftr" sz="quarter" idx="10"/>
            <p:custDataLst>
              <p:tags r:id="rId2"/>
            </p:custDataLst>
          </p:nvPr>
        </p:nvSpPr>
        <p:spPr>
          <a:xfrm>
            <a:off x="176213" y="6477000"/>
            <a:ext cx="2895600" cy="198438"/>
          </a:xfrm>
        </p:spPr>
        <p:txBody>
          <a:bodyPr/>
          <a:lstStyle>
            <a:lvl1pPr algn="l">
              <a:defRPr>
                <a:solidFill>
                  <a:schemeClr val="tx1"/>
                </a:solidFill>
              </a:defRPr>
            </a:lvl1pPr>
          </a:lstStyle>
          <a:p>
            <a:pPr>
              <a:defRPr/>
            </a:pPr>
            <a:endParaRPr lang="en-IN"/>
          </a:p>
        </p:txBody>
      </p:sp>
      <p:sp>
        <p:nvSpPr>
          <p:cNvPr id="12" name="Slide Number Placeholder 5"/>
          <p:cNvSpPr>
            <a:spLocks noGrp="1"/>
          </p:cNvSpPr>
          <p:nvPr>
            <p:ph type="sldNum" sz="quarter" idx="11"/>
            <p:custDataLst>
              <p:tags r:id="rId3"/>
            </p:custDataLst>
          </p:nvPr>
        </p:nvSpPr>
        <p:spPr>
          <a:xfrm>
            <a:off x="8582025" y="6632575"/>
            <a:ext cx="182563" cy="169863"/>
          </a:xfrm>
        </p:spPr>
        <p:txBody>
          <a:bodyPr wrap="square" lIns="0" tIns="0" rIns="0" bIns="0">
            <a:spAutoFit/>
          </a:bodyPr>
          <a:lstStyle>
            <a:lvl1pPr algn="ctr">
              <a:defRPr sz="1100">
                <a:solidFill>
                  <a:schemeClr val="tx1"/>
                </a:solidFill>
              </a:defRPr>
            </a:lvl1pPr>
          </a:lstStyle>
          <a:p>
            <a:pPr>
              <a:defRPr/>
            </a:pPr>
            <a:fld id="{E708802E-D387-4BE0-BF88-2612F0D205B8}" type="slidenum">
              <a:rPr lang="en-IN"/>
              <a:pPr>
                <a:defRPr/>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Rectangle 2"/>
          <p:cNvSpPr/>
          <p:nvPr userDrawn="1"/>
        </p:nvSpPr>
        <p:spPr>
          <a:xfrm>
            <a:off x="7883525" y="0"/>
            <a:ext cx="1260475" cy="90805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IN">
              <a:ln>
                <a:solidFill>
                  <a:schemeClr val="tx2">
                    <a:lumMod val="40000"/>
                    <a:lumOff val="60000"/>
                  </a:schemeClr>
                </a:solidFill>
              </a:ln>
            </a:endParaRPr>
          </a:p>
        </p:txBody>
      </p:sp>
      <p:graphicFrame>
        <p:nvGraphicFramePr>
          <p:cNvPr id="4" name="AutoShape 20"/>
          <p:cNvGraphicFramePr>
            <a:graphicFrameLocks/>
          </p:cNvGraphicFramePr>
          <p:nvPr/>
        </p:nvGraphicFramePr>
        <p:xfrm>
          <a:off x="0" y="0"/>
          <a:ext cx="158750" cy="158750"/>
        </p:xfrm>
        <a:graphic>
          <a:graphicData uri="http://schemas.openxmlformats.org/presentationml/2006/ole">
            <p:oleObj spid="_x0000_s452610" name="think-cell Slide" r:id="rId5" imgW="0" imgH="0" progId="">
              <p:embed/>
            </p:oleObj>
          </a:graphicData>
        </a:graphic>
      </p:graphicFrame>
      <p:cxnSp>
        <p:nvCxnSpPr>
          <p:cNvPr id="5" name="Straight Connector 9"/>
          <p:cNvCxnSpPr/>
          <p:nvPr userDrawn="1"/>
        </p:nvCxnSpPr>
        <p:spPr>
          <a:xfrm>
            <a:off x="0" y="6699250"/>
            <a:ext cx="8567738"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userDrawn="1"/>
        </p:nvCxnSpPr>
        <p:spPr>
          <a:xfrm>
            <a:off x="8783638" y="6699250"/>
            <a:ext cx="360362"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userDrawn="1"/>
        </p:nvCxnSpPr>
        <p:spPr>
          <a:xfrm rot="16200000">
            <a:off x="8477250" y="6699250"/>
            <a:ext cx="1793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userDrawn="1"/>
        </p:nvCxnSpPr>
        <p:spPr>
          <a:xfrm rot="16200000">
            <a:off x="8694738" y="6699250"/>
            <a:ext cx="179388" cy="158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descr="EMCLogo.tif"/>
          <p:cNvPicPr>
            <a:picLocks noChangeAspect="1"/>
          </p:cNvPicPr>
          <p:nvPr userDrawn="1"/>
        </p:nvPicPr>
        <p:blipFill>
          <a:blip r:embed="rId6" cstate="print"/>
          <a:stretch>
            <a:fillRect/>
          </a:stretch>
        </p:blipFill>
        <p:spPr>
          <a:xfrm>
            <a:off x="7968343" y="249381"/>
            <a:ext cx="1175657" cy="42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Users\mohit.jalan\Desktop\12_4_orig.jpg"/>
          <p:cNvPicPr>
            <a:picLocks noChangeAspect="1" noChangeArrowheads="1"/>
          </p:cNvPicPr>
          <p:nvPr userDrawn="1"/>
        </p:nvPicPr>
        <p:blipFill>
          <a:blip r:embed="rId7" cstate="print">
            <a:extLst>
              <a:ext uri="{28A0092B-C50C-407E-A947-70E740481C1C}"/>
            </a:extLst>
          </a:blip>
          <a:srcRect/>
          <a:stretch>
            <a:fillRect/>
          </a:stretch>
        </p:blipFill>
        <p:spPr bwMode="auto">
          <a:xfrm>
            <a:off x="178127" y="106880"/>
            <a:ext cx="1270800" cy="771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extLst>
        </p:spPr>
      </p:pic>
      <p:sp>
        <p:nvSpPr>
          <p:cNvPr id="2" name="Title 1"/>
          <p:cNvSpPr>
            <a:spLocks noGrp="1"/>
          </p:cNvSpPr>
          <p:nvPr>
            <p:ph type="title"/>
          </p:nvPr>
        </p:nvSpPr>
        <p:spPr>
          <a:xfrm>
            <a:off x="1579419" y="23750"/>
            <a:ext cx="6246420" cy="908720"/>
          </a:xfrm>
          <a:solidFill>
            <a:schemeClr val="bg1"/>
          </a:solidFill>
          <a:ln>
            <a:noFill/>
            <a:prstDash val="solid"/>
          </a:ln>
          <a:effectLst>
            <a:softEdge rad="12700"/>
          </a:effectLst>
        </p:spPr>
        <p:style>
          <a:lnRef idx="1">
            <a:schemeClr val="accent2"/>
          </a:lnRef>
          <a:fillRef idx="3">
            <a:schemeClr val="accent2"/>
          </a:fillRef>
          <a:effectRef idx="2">
            <a:schemeClr val="accent2"/>
          </a:effectRef>
          <a:fontRef idx="none"/>
        </p:style>
        <p:txBody>
          <a:bodyPr lIns="18000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a:defRPr sz="3200" b="1" cap="all" spc="0" baseline="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IN" dirty="0"/>
          </a:p>
        </p:txBody>
      </p:sp>
      <p:sp>
        <p:nvSpPr>
          <p:cNvPr id="11" name="Footer Placeholder 4"/>
          <p:cNvSpPr>
            <a:spLocks noGrp="1"/>
          </p:cNvSpPr>
          <p:nvPr>
            <p:ph type="ftr" sz="quarter" idx="10"/>
            <p:custDataLst>
              <p:tags r:id="rId2"/>
            </p:custDataLst>
          </p:nvPr>
        </p:nvSpPr>
        <p:spPr>
          <a:xfrm>
            <a:off x="176213" y="6477000"/>
            <a:ext cx="2895600" cy="198438"/>
          </a:xfrm>
        </p:spPr>
        <p:txBody>
          <a:bodyPr/>
          <a:lstStyle>
            <a:lvl1pPr algn="l">
              <a:defRPr>
                <a:solidFill>
                  <a:schemeClr val="tx1"/>
                </a:solidFill>
              </a:defRPr>
            </a:lvl1pPr>
          </a:lstStyle>
          <a:p>
            <a:pPr>
              <a:defRPr/>
            </a:pPr>
            <a:endParaRPr lang="en-IN"/>
          </a:p>
        </p:txBody>
      </p:sp>
      <p:sp>
        <p:nvSpPr>
          <p:cNvPr id="12" name="Slide Number Placeholder 5"/>
          <p:cNvSpPr>
            <a:spLocks noGrp="1"/>
          </p:cNvSpPr>
          <p:nvPr>
            <p:ph type="sldNum" sz="quarter" idx="11"/>
            <p:custDataLst>
              <p:tags r:id="rId3"/>
            </p:custDataLst>
          </p:nvPr>
        </p:nvSpPr>
        <p:spPr>
          <a:xfrm>
            <a:off x="8582025" y="6632575"/>
            <a:ext cx="182563" cy="169863"/>
          </a:xfrm>
        </p:spPr>
        <p:txBody>
          <a:bodyPr wrap="square" lIns="0" tIns="0" rIns="0" bIns="0">
            <a:spAutoFit/>
          </a:bodyPr>
          <a:lstStyle>
            <a:lvl1pPr algn="ctr">
              <a:defRPr sz="1100">
                <a:solidFill>
                  <a:schemeClr val="tx1"/>
                </a:solidFill>
              </a:defRPr>
            </a:lvl1pPr>
          </a:lstStyle>
          <a:p>
            <a:pPr>
              <a:defRPr/>
            </a:pPr>
            <a:fld id="{E708802E-D387-4BE0-BF88-2612F0D205B8}" type="slidenum">
              <a:rPr lang="en-IN"/>
              <a:pPr>
                <a:defRPr/>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userDrawn="1"/>
        </p:nvSpPr>
        <p:spPr>
          <a:xfrm>
            <a:off x="7883525" y="0"/>
            <a:ext cx="1260475" cy="90805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IN">
              <a:ln>
                <a:solidFill>
                  <a:schemeClr val="tx2">
                    <a:lumMod val="40000"/>
                    <a:lumOff val="60000"/>
                  </a:schemeClr>
                </a:solidFill>
              </a:ln>
            </a:endParaRPr>
          </a:p>
        </p:txBody>
      </p:sp>
      <p:graphicFrame>
        <p:nvGraphicFramePr>
          <p:cNvPr id="4" name="AutoShape 20"/>
          <p:cNvGraphicFramePr>
            <a:graphicFrameLocks/>
          </p:cNvGraphicFramePr>
          <p:nvPr/>
        </p:nvGraphicFramePr>
        <p:xfrm>
          <a:off x="0" y="0"/>
          <a:ext cx="158750" cy="158750"/>
        </p:xfrm>
        <a:graphic>
          <a:graphicData uri="http://schemas.openxmlformats.org/presentationml/2006/ole">
            <p:oleObj spid="_x0000_s513026" name="think-cell Slide" r:id="rId5" imgW="0" imgH="0" progId="">
              <p:embed/>
            </p:oleObj>
          </a:graphicData>
        </a:graphic>
      </p:graphicFrame>
      <p:cxnSp>
        <p:nvCxnSpPr>
          <p:cNvPr id="5" name="Straight Connector 9"/>
          <p:cNvCxnSpPr/>
          <p:nvPr userDrawn="1"/>
        </p:nvCxnSpPr>
        <p:spPr>
          <a:xfrm>
            <a:off x="0" y="6699250"/>
            <a:ext cx="8567738"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userDrawn="1"/>
        </p:nvCxnSpPr>
        <p:spPr>
          <a:xfrm>
            <a:off x="8783638" y="6699250"/>
            <a:ext cx="360362"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userDrawn="1"/>
        </p:nvCxnSpPr>
        <p:spPr>
          <a:xfrm rot="16200000">
            <a:off x="8477250" y="6699250"/>
            <a:ext cx="1793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userDrawn="1"/>
        </p:nvCxnSpPr>
        <p:spPr>
          <a:xfrm rot="16200000">
            <a:off x="8694738" y="6699250"/>
            <a:ext cx="179388" cy="158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descr="EMCLogo.tif"/>
          <p:cNvPicPr>
            <a:picLocks noChangeAspect="1"/>
          </p:cNvPicPr>
          <p:nvPr userDrawn="1"/>
        </p:nvPicPr>
        <p:blipFill>
          <a:blip r:embed="rId6" cstate="print"/>
          <a:stretch>
            <a:fillRect/>
          </a:stretch>
        </p:blipFill>
        <p:spPr>
          <a:xfrm>
            <a:off x="7968343" y="249381"/>
            <a:ext cx="1175657" cy="42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Users\mohit.jalan\Desktop\12_4_orig.jpg"/>
          <p:cNvPicPr>
            <a:picLocks noChangeAspect="1" noChangeArrowheads="1"/>
          </p:cNvPicPr>
          <p:nvPr userDrawn="1"/>
        </p:nvPicPr>
        <p:blipFill>
          <a:blip r:embed="rId7" cstate="print">
            <a:extLst/>
          </a:blip>
          <a:srcRect/>
          <a:stretch>
            <a:fillRect/>
          </a:stretch>
        </p:blipFill>
        <p:spPr bwMode="auto">
          <a:xfrm>
            <a:off x="178127" y="106880"/>
            <a:ext cx="1270800" cy="771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p:spPr>
      </p:pic>
      <p:sp>
        <p:nvSpPr>
          <p:cNvPr id="2" name="Title 1"/>
          <p:cNvSpPr>
            <a:spLocks noGrp="1"/>
          </p:cNvSpPr>
          <p:nvPr>
            <p:ph type="title"/>
          </p:nvPr>
        </p:nvSpPr>
        <p:spPr>
          <a:xfrm>
            <a:off x="1579419" y="23750"/>
            <a:ext cx="6246420" cy="908720"/>
          </a:xfrm>
          <a:solidFill>
            <a:schemeClr val="bg1"/>
          </a:solidFill>
          <a:ln>
            <a:noFill/>
            <a:prstDash val="solid"/>
          </a:ln>
          <a:effectLst>
            <a:softEdge rad="12700"/>
          </a:effectLst>
        </p:spPr>
        <p:style>
          <a:lnRef idx="1">
            <a:schemeClr val="accent2"/>
          </a:lnRef>
          <a:fillRef idx="3">
            <a:schemeClr val="accent2"/>
          </a:fillRef>
          <a:effectRef idx="2">
            <a:schemeClr val="accent2"/>
          </a:effectRef>
          <a:fontRef idx="none"/>
        </p:style>
        <p:txBody>
          <a:bodyPr lIns="18000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a:defRPr sz="3200" b="1" cap="all" spc="0" baseline="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IN" dirty="0"/>
          </a:p>
        </p:txBody>
      </p:sp>
      <p:sp>
        <p:nvSpPr>
          <p:cNvPr id="11" name="Footer Placeholder 4"/>
          <p:cNvSpPr>
            <a:spLocks noGrp="1"/>
          </p:cNvSpPr>
          <p:nvPr>
            <p:ph type="ftr" sz="quarter" idx="10"/>
            <p:custDataLst>
              <p:tags r:id="rId2"/>
            </p:custDataLst>
          </p:nvPr>
        </p:nvSpPr>
        <p:spPr>
          <a:xfrm>
            <a:off x="176213" y="6477000"/>
            <a:ext cx="2895600" cy="198438"/>
          </a:xfrm>
        </p:spPr>
        <p:txBody>
          <a:bodyPr/>
          <a:lstStyle>
            <a:lvl1pPr algn="l">
              <a:defRPr>
                <a:solidFill>
                  <a:schemeClr val="tx1"/>
                </a:solidFill>
              </a:defRPr>
            </a:lvl1pPr>
          </a:lstStyle>
          <a:p>
            <a:pPr>
              <a:defRPr/>
            </a:pPr>
            <a:endParaRPr lang="en-IN"/>
          </a:p>
        </p:txBody>
      </p:sp>
      <p:sp>
        <p:nvSpPr>
          <p:cNvPr id="12" name="Slide Number Placeholder 5"/>
          <p:cNvSpPr>
            <a:spLocks noGrp="1"/>
          </p:cNvSpPr>
          <p:nvPr>
            <p:ph type="sldNum" sz="quarter" idx="11"/>
            <p:custDataLst>
              <p:tags r:id="rId3"/>
            </p:custDataLst>
          </p:nvPr>
        </p:nvSpPr>
        <p:spPr>
          <a:xfrm>
            <a:off x="8582025" y="6632575"/>
            <a:ext cx="182563" cy="169863"/>
          </a:xfrm>
        </p:spPr>
        <p:txBody>
          <a:bodyPr wrap="square" lIns="0" tIns="0" rIns="0" bIns="0">
            <a:spAutoFit/>
          </a:bodyPr>
          <a:lstStyle>
            <a:lvl1pPr algn="ctr">
              <a:defRPr sz="1100">
                <a:solidFill>
                  <a:schemeClr val="tx1"/>
                </a:solidFill>
              </a:defRPr>
            </a:lvl1pPr>
          </a:lstStyle>
          <a:p>
            <a:pPr>
              <a:defRPr/>
            </a:pPr>
            <a:fld id="{E708802E-D387-4BE0-BF88-2612F0D205B8}" type="slidenum">
              <a:rPr lang="en-IN"/>
              <a:pPr>
                <a:defRPr/>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CE1DB6-0045-4F65-8AFC-9DE25C318354}"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4.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vmlDrawing" Target="../drawings/vmlDrawing11.vml"/><Relationship Id="rId6" Type="http://schemas.openxmlformats.org/officeDocument/2006/relationships/tags" Target="../tags/tag105.xml"/><Relationship Id="rId11" Type="http://schemas.openxmlformats.org/officeDocument/2006/relationships/chart" Target="../charts/chart2.xml"/><Relationship Id="rId5" Type="http://schemas.openxmlformats.org/officeDocument/2006/relationships/tags" Target="../tags/tag104.xml"/><Relationship Id="rId10" Type="http://schemas.openxmlformats.org/officeDocument/2006/relationships/oleObject" Target="../embeddings/Microsoft_Office_Excel_97-2003_Worksheet2.xls"/><Relationship Id="rId4" Type="http://schemas.openxmlformats.org/officeDocument/2006/relationships/tags" Target="../tags/tag103.xml"/><Relationship Id="rId9"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2.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 Target="slide74.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3.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 Type="http://schemas.openxmlformats.org/officeDocument/2006/relationships/tags" Target="../tags/tag114.xml"/><Relationship Id="rId21" Type="http://schemas.openxmlformats.org/officeDocument/2006/relationships/tags" Target="../tags/tag132.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29" Type="http://schemas.openxmlformats.org/officeDocument/2006/relationships/image" Target="../media/image12.png"/><Relationship Id="rId1" Type="http://schemas.openxmlformats.org/officeDocument/2006/relationships/vmlDrawing" Target="../drawings/vmlDrawing12.v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tags" Target="../tags/tag135.xml"/><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image" Target="../media/image11.png"/><Relationship Id="rId10" Type="http://schemas.openxmlformats.org/officeDocument/2006/relationships/tags" Target="../tags/tag121.xml"/><Relationship Id="rId19" Type="http://schemas.openxmlformats.org/officeDocument/2006/relationships/tags" Target="../tags/tag130.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slideLayout" Target="../slideLayouts/slideLayout2.xml"/><Relationship Id="rId30"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40.xml"/><Relationship Id="rId7" Type="http://schemas.openxmlformats.org/officeDocument/2006/relationships/diagramData" Target="../diagrams/data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11" Type="http://schemas.microsoft.com/office/2007/relationships/diagramDrawing" Target="../diagrams/drawing1.xml"/><Relationship Id="rId5" Type="http://schemas.openxmlformats.org/officeDocument/2006/relationships/tags" Target="../tags/tag142.xml"/><Relationship Id="rId10" Type="http://schemas.openxmlformats.org/officeDocument/2006/relationships/diagramColors" Target="../diagrams/colors1.xml"/><Relationship Id="rId4" Type="http://schemas.openxmlformats.org/officeDocument/2006/relationships/tags" Target="../tags/tag141.xml"/><Relationship Id="rId9"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oleObject" Target="../embeddings/Microsoft_Office_Excel_97-2003_Worksheet3.xls"/><Relationship Id="rId2" Type="http://schemas.openxmlformats.org/officeDocument/2006/relationships/tags" Target="../tags/tag143.xml"/><Relationship Id="rId1"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tags" Target="../tags/tag18.xml"/><Relationship Id="rId11" Type="http://schemas.openxmlformats.org/officeDocument/2006/relationships/image" Target="../media/image6.png"/><Relationship Id="rId5" Type="http://schemas.openxmlformats.org/officeDocument/2006/relationships/tags" Target="../tags/tag17.xml"/><Relationship Id="rId10" Type="http://schemas.openxmlformats.org/officeDocument/2006/relationships/oleObject" Target="../embeddings/oleObject7.bin"/><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vmlDrawing" Target="../drawings/vmlDrawing14.vml"/><Relationship Id="rId6" Type="http://schemas.openxmlformats.org/officeDocument/2006/relationships/tags" Target="../tags/tag151.xml"/><Relationship Id="rId11" Type="http://schemas.openxmlformats.org/officeDocument/2006/relationships/image" Target="../media/image6.png"/><Relationship Id="rId5" Type="http://schemas.openxmlformats.org/officeDocument/2006/relationships/tags" Target="../tags/tag150.xml"/><Relationship Id="rId10" Type="http://schemas.openxmlformats.org/officeDocument/2006/relationships/oleObject" Target="../embeddings/oleObject12.bin"/><Relationship Id="rId4" Type="http://schemas.openxmlformats.org/officeDocument/2006/relationships/tags" Target="../tags/tag149.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tags" Target="../tags/tag61.xml"/><Relationship Id="rId47" Type="http://schemas.openxmlformats.org/officeDocument/2006/relationships/tags" Target="../tags/tag66.xml"/><Relationship Id="rId50" Type="http://schemas.openxmlformats.org/officeDocument/2006/relationships/tags" Target="../tags/tag69.xml"/><Relationship Id="rId55" Type="http://schemas.openxmlformats.org/officeDocument/2006/relationships/tags" Target="../tags/tag74.xml"/><Relationship Id="rId63" Type="http://schemas.openxmlformats.org/officeDocument/2006/relationships/image" Target="../media/image7.jpeg"/><Relationship Id="rId7" Type="http://schemas.openxmlformats.org/officeDocument/2006/relationships/tags" Target="../tags/tag2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41" Type="http://schemas.openxmlformats.org/officeDocument/2006/relationships/tags" Target="../tags/tag60.xml"/><Relationship Id="rId54" Type="http://schemas.openxmlformats.org/officeDocument/2006/relationships/tags" Target="../tags/tag73.xml"/><Relationship Id="rId6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tags" Target="../tags/tag64.xml"/><Relationship Id="rId53" Type="http://schemas.openxmlformats.org/officeDocument/2006/relationships/tags" Target="../tags/tag72.xml"/><Relationship Id="rId58" Type="http://schemas.openxmlformats.org/officeDocument/2006/relationships/tags" Target="../tags/tag77.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49" Type="http://schemas.openxmlformats.org/officeDocument/2006/relationships/tags" Target="../tags/tag68.xml"/><Relationship Id="rId57" Type="http://schemas.openxmlformats.org/officeDocument/2006/relationships/tags" Target="../tags/tag76.xml"/><Relationship Id="rId61" Type="http://schemas.openxmlformats.org/officeDocument/2006/relationships/tags" Target="../tags/tag80.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4" Type="http://schemas.openxmlformats.org/officeDocument/2006/relationships/tags" Target="../tags/tag63.xml"/><Relationship Id="rId52" Type="http://schemas.openxmlformats.org/officeDocument/2006/relationships/tags" Target="../tags/tag71.xml"/><Relationship Id="rId60" Type="http://schemas.openxmlformats.org/officeDocument/2006/relationships/tags" Target="../tags/tag79.xml"/><Relationship Id="rId65" Type="http://schemas.openxmlformats.org/officeDocument/2006/relationships/oleObject" Target="../embeddings/oleObject8.bin"/><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tags" Target="../tags/tag62.xml"/><Relationship Id="rId48" Type="http://schemas.openxmlformats.org/officeDocument/2006/relationships/tags" Target="../tags/tag67.xml"/><Relationship Id="rId56" Type="http://schemas.openxmlformats.org/officeDocument/2006/relationships/tags" Target="../tags/tag75.xml"/><Relationship Id="rId64" Type="http://schemas.openxmlformats.org/officeDocument/2006/relationships/image" Target="../media/image8.jpeg"/><Relationship Id="rId8" Type="http://schemas.openxmlformats.org/officeDocument/2006/relationships/tags" Target="../tags/tag27.xml"/><Relationship Id="rId51" Type="http://schemas.openxmlformats.org/officeDocument/2006/relationships/tags" Target="../tags/tag70.xml"/><Relationship Id="rId3" Type="http://schemas.openxmlformats.org/officeDocument/2006/relationships/tags" Target="../tags/tag22.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tags" Target="../tags/tag65.xml"/><Relationship Id="rId59" Type="http://schemas.openxmlformats.org/officeDocument/2006/relationships/tags" Target="../tags/tag7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 Type="http://schemas.openxmlformats.org/officeDocument/2006/relationships/tags" Target="../tags/tag160.xml"/><Relationship Id="rId21" Type="http://schemas.openxmlformats.org/officeDocument/2006/relationships/tags" Target="../tags/tag178.xml"/><Relationship Id="rId34" Type="http://schemas.openxmlformats.org/officeDocument/2006/relationships/tags" Target="../tags/tag191.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33" Type="http://schemas.openxmlformats.org/officeDocument/2006/relationships/tags" Target="../tags/tag190.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29" Type="http://schemas.openxmlformats.org/officeDocument/2006/relationships/tags" Target="../tags/tag186.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32" Type="http://schemas.openxmlformats.org/officeDocument/2006/relationships/tags" Target="../tags/tag189.xml"/><Relationship Id="rId37" Type="http://schemas.openxmlformats.org/officeDocument/2006/relationships/image" Target="../media/image37.png"/><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36" Type="http://schemas.openxmlformats.org/officeDocument/2006/relationships/slideLayout" Target="../slideLayouts/slideLayout2.xml"/><Relationship Id="rId10" Type="http://schemas.openxmlformats.org/officeDocument/2006/relationships/tags" Target="../tags/tag167.xml"/><Relationship Id="rId19" Type="http://schemas.openxmlformats.org/officeDocument/2006/relationships/tags" Target="../tags/tag176.xml"/><Relationship Id="rId31" Type="http://schemas.openxmlformats.org/officeDocument/2006/relationships/tags" Target="../tags/tag188.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tags" Target="../tags/tag184.xml"/><Relationship Id="rId30" Type="http://schemas.openxmlformats.org/officeDocument/2006/relationships/tags" Target="../tags/tag187.xml"/><Relationship Id="rId35" Type="http://schemas.openxmlformats.org/officeDocument/2006/relationships/tags" Target="../tags/tag19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gi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slideLayout" Target="../slideLayouts/slideLayout2.xml"/><Relationship Id="rId18" Type="http://schemas.openxmlformats.org/officeDocument/2006/relationships/oleObject" Target="../embeddings/oleObject13.bin"/><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image" Target="../media/image53.jpeg"/><Relationship Id="rId2" Type="http://schemas.openxmlformats.org/officeDocument/2006/relationships/tags" Target="../tags/tag199.xml"/><Relationship Id="rId16" Type="http://schemas.openxmlformats.org/officeDocument/2006/relationships/image" Target="../media/image52.jpeg"/><Relationship Id="rId1" Type="http://schemas.openxmlformats.org/officeDocument/2006/relationships/vmlDrawing" Target="../drawings/vmlDrawing15.v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image" Target="../media/image51.jpeg"/><Relationship Id="rId10" Type="http://schemas.openxmlformats.org/officeDocument/2006/relationships/tags" Target="../tags/tag207.xml"/><Relationship Id="rId19" Type="http://schemas.openxmlformats.org/officeDocument/2006/relationships/image" Target="../media/image11.png"/><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55.jpeg"/><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vmlDrawing" Target="../drawings/vmlDrawing16.vml"/><Relationship Id="rId6" Type="http://schemas.openxmlformats.org/officeDocument/2006/relationships/tags" Target="../tags/tag216.xml"/><Relationship Id="rId11" Type="http://schemas.openxmlformats.org/officeDocument/2006/relationships/image" Target="../media/image6.png"/><Relationship Id="rId5" Type="http://schemas.openxmlformats.org/officeDocument/2006/relationships/tags" Target="../tags/tag215.xml"/><Relationship Id="rId10" Type="http://schemas.openxmlformats.org/officeDocument/2006/relationships/oleObject" Target="../embeddings/oleObject14.bin"/><Relationship Id="rId4" Type="http://schemas.openxmlformats.org/officeDocument/2006/relationships/tags" Target="../tags/tag214.xml"/><Relationship Id="rId9"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chart" Target="../charts/chart4.xml"/><Relationship Id="rId4" Type="http://schemas.openxmlformats.org/officeDocument/2006/relationships/chart" Target="../charts/char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oleObject" Target="../embeddings/oleObject15.bin"/><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slideLayout" Target="../slideLayouts/slideLayout2.xml"/><Relationship Id="rId2" Type="http://schemas.openxmlformats.org/officeDocument/2006/relationships/tags" Target="../tags/tag221.xml"/><Relationship Id="rId1" Type="http://schemas.openxmlformats.org/officeDocument/2006/relationships/vmlDrawing" Target="../drawings/vmlDrawing17.v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s>
</file>

<file path=ppt/slides/_rels/slide66.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tags" Target="../tags/tag243.xml"/><Relationship Id="rId18" Type="http://schemas.openxmlformats.org/officeDocument/2006/relationships/image" Target="../media/image59.png"/><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slideLayout" Target="../slideLayouts/slideLayout2.xml"/><Relationship Id="rId2" Type="http://schemas.openxmlformats.org/officeDocument/2006/relationships/tags" Target="../tags/tag232.xml"/><Relationship Id="rId16" Type="http://schemas.openxmlformats.org/officeDocument/2006/relationships/tags" Target="../tags/tag246.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5" Type="http://schemas.openxmlformats.org/officeDocument/2006/relationships/tags" Target="../tags/tag235.xml"/><Relationship Id="rId15" Type="http://schemas.openxmlformats.org/officeDocument/2006/relationships/tags" Target="../tags/tag245.xml"/><Relationship Id="rId10" Type="http://schemas.openxmlformats.org/officeDocument/2006/relationships/tags" Target="../tags/tag240.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s>
</file>

<file path=ppt/slides/_rels/slide67.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vmlDrawing" Target="../drawings/vmlDrawing18.vml"/><Relationship Id="rId6" Type="http://schemas.openxmlformats.org/officeDocument/2006/relationships/tags" Target="../tags/tag251.xml"/><Relationship Id="rId11" Type="http://schemas.openxmlformats.org/officeDocument/2006/relationships/image" Target="../media/image6.png"/><Relationship Id="rId5" Type="http://schemas.openxmlformats.org/officeDocument/2006/relationships/tags" Target="../tags/tag250.xml"/><Relationship Id="rId10" Type="http://schemas.openxmlformats.org/officeDocument/2006/relationships/oleObject" Target="../embeddings/oleObject16.bin"/><Relationship Id="rId4" Type="http://schemas.openxmlformats.org/officeDocument/2006/relationships/tags" Target="../tags/tag249.xml"/><Relationship Id="rId9"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chart" Target="../charts/chart5.xml"/><Relationship Id="rId2" Type="http://schemas.openxmlformats.org/officeDocument/2006/relationships/tags" Target="../tags/tag254.xml"/><Relationship Id="rId1" Type="http://schemas.openxmlformats.org/officeDocument/2006/relationships/vmlDrawing" Target="../drawings/vmlDrawing19.vml"/><Relationship Id="rId6" Type="http://schemas.openxmlformats.org/officeDocument/2006/relationships/oleObject" Target="../embeddings/oleObject17.bin"/><Relationship Id="rId5" Type="http://schemas.openxmlformats.org/officeDocument/2006/relationships/slideLayout" Target="../slideLayouts/slideLayout6.xml"/><Relationship Id="rId4" Type="http://schemas.openxmlformats.org/officeDocument/2006/relationships/tags" Target="../tags/tag2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vmlDrawing" Target="../drawings/vmlDrawing20.vml"/><Relationship Id="rId6" Type="http://schemas.openxmlformats.org/officeDocument/2006/relationships/tags" Target="../tags/tag261.xml"/><Relationship Id="rId11" Type="http://schemas.openxmlformats.org/officeDocument/2006/relationships/image" Target="../media/image6.png"/><Relationship Id="rId5" Type="http://schemas.openxmlformats.org/officeDocument/2006/relationships/tags" Target="../tags/tag260.xml"/><Relationship Id="rId10" Type="http://schemas.openxmlformats.org/officeDocument/2006/relationships/oleObject" Target="../embeddings/oleObject18.bin"/><Relationship Id="rId4" Type="http://schemas.openxmlformats.org/officeDocument/2006/relationships/tags" Target="../tags/tag259.xml"/><Relationship Id="rId9"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vmlDrawing" Target="../drawings/vmlDrawing9.vml"/><Relationship Id="rId6" Type="http://schemas.openxmlformats.org/officeDocument/2006/relationships/tags" Target="../tags/tag85.xml"/><Relationship Id="rId11" Type="http://schemas.openxmlformats.org/officeDocument/2006/relationships/image" Target="../media/image6.png"/><Relationship Id="rId5" Type="http://schemas.openxmlformats.org/officeDocument/2006/relationships/tags" Target="../tags/tag84.xml"/><Relationship Id="rId10" Type="http://schemas.openxmlformats.org/officeDocument/2006/relationships/oleObject" Target="../embeddings/oleObject9.bin"/><Relationship Id="rId4" Type="http://schemas.openxmlformats.org/officeDocument/2006/relationships/tags" Target="../tags/tag83.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chart" Target="../charts/chart1.xml"/><Relationship Id="rId2" Type="http://schemas.openxmlformats.org/officeDocument/2006/relationships/tags" Target="../tags/tag88.xml"/><Relationship Id="rId16" Type="http://schemas.openxmlformats.org/officeDocument/2006/relationships/oleObject" Target="../embeddings/oleObject10.bin"/><Relationship Id="rId1" Type="http://schemas.openxmlformats.org/officeDocument/2006/relationships/vmlDrawing" Target="../drawings/vmlDrawing10.v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slideLayout" Target="../slideLayouts/slideLayout2.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5">
            <a:lum contrast="38000"/>
          </a:blip>
          <a:srcRect/>
          <a:stretch>
            <a:fillRect/>
          </a:stretch>
        </p:blipFill>
        <p:spPr bwMode="auto">
          <a:xfrm>
            <a:off x="0" y="6350"/>
            <a:ext cx="9158288" cy="6858000"/>
          </a:xfrm>
          <a:prstGeom prst="rect">
            <a:avLst/>
          </a:prstGeom>
          <a:noFill/>
          <a:ln w="9525">
            <a:noFill/>
            <a:miter lim="800000"/>
            <a:headEnd/>
            <a:tailEnd/>
          </a:ln>
        </p:spPr>
      </p:pic>
      <p:graphicFrame>
        <p:nvGraphicFramePr>
          <p:cNvPr id="2050" name="AutoShape 25"/>
          <p:cNvGraphicFramePr>
            <a:graphicFrameLocks/>
          </p:cNvGraphicFramePr>
          <p:nvPr/>
        </p:nvGraphicFramePr>
        <p:xfrm>
          <a:off x="0" y="676275"/>
          <a:ext cx="158750" cy="158750"/>
        </p:xfrm>
        <a:graphic>
          <a:graphicData uri="http://schemas.openxmlformats.org/presentationml/2006/ole">
            <p:oleObj spid="_x0000_s2050" name="think-cell Slide" r:id="rId6" imgW="0" imgH="0" progId="">
              <p:embed/>
            </p:oleObj>
          </a:graphicData>
        </a:graphic>
      </p:graphicFrame>
      <p:sp>
        <p:nvSpPr>
          <p:cNvPr id="11" name="Title 1"/>
          <p:cNvSpPr txBox="1">
            <a:spLocks/>
          </p:cNvSpPr>
          <p:nvPr>
            <p:custDataLst>
              <p:tags r:id="rId2"/>
            </p:custDataLst>
          </p:nvPr>
        </p:nvSpPr>
        <p:spPr>
          <a:xfrm>
            <a:off x="79826" y="617769"/>
            <a:ext cx="8174144" cy="902257"/>
          </a:xfrm>
          <a:prstGeom prst="rect">
            <a:avLst/>
          </a:prstGeom>
          <a:noFill/>
        </p:spPr>
        <p:txBody>
          <a:bodyPr lIns="0" tIns="0" rIns="0" bIns="0" anchor="ctr"/>
          <a:lstStyle/>
          <a:p>
            <a:pPr fontAlgn="auto">
              <a:spcAft>
                <a:spcPts val="0"/>
              </a:spcAft>
              <a:defRPr/>
            </a:pPr>
            <a:r>
              <a:rPr lang="en-US" sz="5400" b="1" cap="small" dirty="0">
                <a:ln>
                  <a:solidFill>
                    <a:srgbClr val="CC0000"/>
                  </a:solidFill>
                </a:ln>
                <a:solidFill>
                  <a:schemeClr val="accent4">
                    <a:lumMod val="20000"/>
                    <a:lumOff val="80000"/>
                  </a:schemeClr>
                </a:solidFill>
                <a:effectLst>
                  <a:glow rad="139700">
                    <a:schemeClr val="accent1">
                      <a:satMod val="175000"/>
                      <a:alpha val="40000"/>
                    </a:schemeClr>
                  </a:glow>
                </a:effectLst>
                <a:latin typeface="+mj-lt"/>
                <a:ea typeface="+mj-ea"/>
                <a:cs typeface="+mj-cs"/>
              </a:rPr>
              <a:t>EMC Ltd.</a:t>
            </a:r>
            <a:endParaRPr lang="en-US" sz="6000" b="1" cap="small" dirty="0">
              <a:ln>
                <a:solidFill>
                  <a:srgbClr val="CC0000"/>
                </a:solidFill>
              </a:ln>
              <a:solidFill>
                <a:schemeClr val="accent4">
                  <a:lumMod val="20000"/>
                  <a:lumOff val="80000"/>
                </a:schemeClr>
              </a:solidFill>
              <a:effectLst>
                <a:glow rad="139700">
                  <a:schemeClr val="accent1">
                    <a:satMod val="175000"/>
                    <a:alpha val="40000"/>
                  </a:schemeClr>
                </a:glow>
              </a:effectLst>
              <a:latin typeface="+mj-lt"/>
              <a:ea typeface="+mj-ea"/>
              <a:cs typeface="+mj-cs"/>
            </a:endParaRPr>
          </a:p>
        </p:txBody>
      </p:sp>
      <p:sp>
        <p:nvSpPr>
          <p:cNvPr id="2053" name="Subtitle 2"/>
          <p:cNvSpPr txBox="1">
            <a:spLocks/>
          </p:cNvSpPr>
          <p:nvPr>
            <p:custDataLst>
              <p:tags r:id="rId3"/>
            </p:custDataLst>
          </p:nvPr>
        </p:nvSpPr>
        <p:spPr bwMode="auto">
          <a:xfrm>
            <a:off x="111125" y="2286000"/>
            <a:ext cx="3776663" cy="369888"/>
          </a:xfrm>
          <a:prstGeom prst="rect">
            <a:avLst/>
          </a:prstGeom>
          <a:noFill/>
          <a:ln w="9525">
            <a:noFill/>
            <a:miter lim="800000"/>
            <a:headEnd/>
            <a:tailEnd/>
          </a:ln>
        </p:spPr>
        <p:txBody>
          <a:bodyPr lIns="0" tIns="0" rIns="0" bIns="0"/>
          <a:lstStyle/>
          <a:p>
            <a:pPr marL="342900" indent="-342900">
              <a:spcBef>
                <a:spcPct val="20000"/>
              </a:spcBef>
            </a:pPr>
            <a:r>
              <a:rPr lang="en-US" sz="2000" b="1">
                <a:solidFill>
                  <a:schemeClr val="bg1"/>
                </a:solidFill>
                <a:latin typeface="Calibri" pitchFamily="34" charset="0"/>
              </a:rPr>
              <a:t>Since 1953</a:t>
            </a:r>
          </a:p>
        </p:txBody>
      </p:sp>
      <p:sp>
        <p:nvSpPr>
          <p:cNvPr id="3079" name="TextBox 6"/>
          <p:cNvSpPr txBox="1">
            <a:spLocks noChangeArrowheads="1"/>
          </p:cNvSpPr>
          <p:nvPr/>
        </p:nvSpPr>
        <p:spPr bwMode="auto">
          <a:xfrm>
            <a:off x="0" y="1454150"/>
            <a:ext cx="4102100" cy="822325"/>
          </a:xfrm>
          <a:prstGeom prst="rect">
            <a:avLst/>
          </a:prstGeom>
          <a:noFill/>
          <a:ln w="9525">
            <a:noFill/>
            <a:miter lim="800000"/>
            <a:headEnd/>
            <a:tailEnd/>
          </a:ln>
        </p:spPr>
        <p:txBody>
          <a:bodyPr>
            <a:spAutoFit/>
          </a:bodyPr>
          <a:lstStyle/>
          <a:p>
            <a:pPr>
              <a:defRPr/>
            </a:pPr>
            <a:r>
              <a:rPr lang="en-US" sz="2400" i="1" cap="small" dirty="0">
                <a:solidFill>
                  <a:schemeClr val="bg1"/>
                </a:solidFill>
              </a:rPr>
              <a:t>Spanning power Globally</a:t>
            </a:r>
          </a:p>
        </p:txBody>
      </p:sp>
      <p:sp>
        <p:nvSpPr>
          <p:cNvPr id="9" name="Slide Number Placeholder 8"/>
          <p:cNvSpPr>
            <a:spLocks noGrp="1"/>
          </p:cNvSpPr>
          <p:nvPr>
            <p:ph type="sldNum" sz="quarter" idx="12"/>
          </p:nvPr>
        </p:nvSpPr>
        <p:spPr/>
        <p:txBody>
          <a:bodyPr/>
          <a:lstStyle/>
          <a:p>
            <a:pPr>
              <a:defRPr/>
            </a:pPr>
            <a:fld id="{48B8E3C7-061A-4D8E-AE17-9ECC252A5930}" type="slidenum">
              <a:rPr lang="en-IN" smtClean="0"/>
              <a:pPr>
                <a:defRPr/>
              </a:pPr>
              <a:t>1</a:t>
            </a:fld>
            <a:endParaRPr lang="en-IN" dirty="0"/>
          </a:p>
        </p:txBody>
      </p:sp>
      <p:pic>
        <p:nvPicPr>
          <p:cNvPr id="2056" name="Picture 12" descr="EMCLogo.tif"/>
          <p:cNvPicPr>
            <a:picLocks noChangeAspect="1"/>
          </p:cNvPicPr>
          <p:nvPr/>
        </p:nvPicPr>
        <p:blipFill>
          <a:blip r:embed="rId7"/>
          <a:srcRect/>
          <a:stretch>
            <a:fillRect/>
          </a:stretch>
        </p:blipFill>
        <p:spPr bwMode="auto">
          <a:xfrm>
            <a:off x="7172325" y="47625"/>
            <a:ext cx="1946275" cy="66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36"/>
          <p:cNvGraphicFramePr>
            <a:graphicFrameLocks/>
          </p:cNvGraphicFramePr>
          <p:nvPr/>
        </p:nvGraphicFramePr>
        <p:xfrm>
          <a:off x="439738" y="2076450"/>
          <a:ext cx="3967162" cy="2076450"/>
        </p:xfrm>
        <a:graphic>
          <a:graphicData uri="http://schemas.openxmlformats.org/presentationml/2006/ole">
            <p:oleObj spid="_x0000_s7170" name="Worksheet" r:id="rId9" imgW="3962462" imgH="1933534" progId="Excel.Sheet.8">
              <p:embed/>
            </p:oleObj>
          </a:graphicData>
        </a:graphic>
      </p:graphicFrame>
      <p:sp>
        <p:nvSpPr>
          <p:cNvPr id="2" name="Title 1"/>
          <p:cNvSpPr>
            <a:spLocks noGrp="1"/>
          </p:cNvSpPr>
          <p:nvPr>
            <p:ph type="title"/>
          </p:nvPr>
        </p:nvSpPr>
        <p:spPr/>
        <p:txBody>
          <a:bodyPr>
            <a:normAutofit fontScale="90000"/>
          </a:bodyPr>
          <a:lstStyle/>
          <a:p>
            <a:pPr>
              <a:defRPr/>
            </a:pPr>
            <a:r>
              <a:rPr lang="en-US" dirty="0" smtClean="0"/>
              <a:t>Need Power For Sustained Economic Growth</a:t>
            </a:r>
            <a:endParaRPr lang="en-US" dirty="0"/>
          </a:p>
        </p:txBody>
      </p:sp>
      <p:sp>
        <p:nvSpPr>
          <p:cNvPr id="4" name="TextBox 3"/>
          <p:cNvSpPr txBox="1"/>
          <p:nvPr>
            <p:custDataLst>
              <p:tags r:id="rId2"/>
            </p:custDataLst>
          </p:nvPr>
        </p:nvSpPr>
        <p:spPr>
          <a:xfrm>
            <a:off x="438150" y="1754188"/>
            <a:ext cx="3979863" cy="274637"/>
          </a:xfrm>
          <a:prstGeom prst="rect">
            <a:avLst/>
          </a:prstGeom>
          <a:solidFill>
            <a:srgbClr val="99CCFF"/>
          </a:solidFill>
          <a:ln>
            <a:noFill/>
          </a:ln>
        </p:spPr>
        <p:txBody>
          <a:bodyPr anchor="ctr"/>
          <a:lstStyle/>
          <a:p>
            <a:pPr>
              <a:defRPr/>
            </a:pPr>
            <a:r>
              <a:rPr lang="en-US" sz="1200" b="1" dirty="0">
                <a:latin typeface="+mj-lt"/>
                <a:cs typeface="Arial" pitchFamily="34" charset="0"/>
              </a:rPr>
              <a:t>Generation Capacity Addition (GW)</a:t>
            </a:r>
          </a:p>
        </p:txBody>
      </p:sp>
      <p:graphicFrame>
        <p:nvGraphicFramePr>
          <p:cNvPr id="7171" name="Chart 18"/>
          <p:cNvGraphicFramePr>
            <a:graphicFrameLocks/>
          </p:cNvGraphicFramePr>
          <p:nvPr/>
        </p:nvGraphicFramePr>
        <p:xfrm>
          <a:off x="4476750" y="2066925"/>
          <a:ext cx="3954463" cy="1911350"/>
        </p:xfrm>
        <a:graphic>
          <a:graphicData uri="http://schemas.openxmlformats.org/presentationml/2006/ole">
            <p:oleObj spid="_x0000_s7171" name="Worksheet" r:id="rId10" imgW="3962462" imgH="1914639" progId="Excel.Sheet.8">
              <p:embed/>
            </p:oleObj>
          </a:graphicData>
        </a:graphic>
      </p:graphicFrame>
      <p:sp>
        <p:nvSpPr>
          <p:cNvPr id="7" name="TextBox 6"/>
          <p:cNvSpPr txBox="1">
            <a:spLocks noChangeArrowheads="1"/>
          </p:cNvSpPr>
          <p:nvPr>
            <p:custDataLst>
              <p:tags r:id="rId3"/>
            </p:custDataLst>
          </p:nvPr>
        </p:nvSpPr>
        <p:spPr bwMode="auto">
          <a:xfrm>
            <a:off x="6859588" y="3687763"/>
            <a:ext cx="1454150" cy="231775"/>
          </a:xfrm>
          <a:prstGeom prst="rect">
            <a:avLst/>
          </a:prstGeom>
          <a:noFill/>
          <a:ln w="9525">
            <a:noFill/>
            <a:miter lim="800000"/>
            <a:headEnd/>
            <a:tailEnd/>
          </a:ln>
        </p:spPr>
        <p:txBody>
          <a:bodyPr>
            <a:spAutoFit/>
          </a:bodyPr>
          <a:lstStyle/>
          <a:p>
            <a:pPr>
              <a:defRPr/>
            </a:pPr>
            <a:r>
              <a:rPr lang="en-US" sz="900" i="1" dirty="0">
                <a:latin typeface="+mj-lt"/>
                <a:cs typeface="Arial" pitchFamily="34" charset="0"/>
              </a:rPr>
              <a:t>(P) - projected</a:t>
            </a:r>
          </a:p>
        </p:txBody>
      </p:sp>
      <p:sp>
        <p:nvSpPr>
          <p:cNvPr id="24" name="TextBox 23"/>
          <p:cNvSpPr txBox="1">
            <a:spLocks noChangeArrowheads="1"/>
          </p:cNvSpPr>
          <p:nvPr>
            <p:custDataLst>
              <p:tags r:id="rId4"/>
            </p:custDataLst>
          </p:nvPr>
        </p:nvSpPr>
        <p:spPr bwMode="auto">
          <a:xfrm>
            <a:off x="474663" y="4227513"/>
            <a:ext cx="3883025" cy="2398712"/>
          </a:xfrm>
          <a:prstGeom prst="rect">
            <a:avLst/>
          </a:prstGeom>
          <a:noFill/>
          <a:ln w="28575">
            <a:solidFill>
              <a:srgbClr val="C00000"/>
            </a:solidFill>
            <a:headEnd/>
            <a:tailEnd/>
          </a:ln>
          <a:effectLst/>
        </p:spPr>
        <p:style>
          <a:lnRef idx="1">
            <a:schemeClr val="dk1"/>
          </a:lnRef>
          <a:fillRef idx="2">
            <a:schemeClr val="dk1"/>
          </a:fillRef>
          <a:effectRef idx="1">
            <a:schemeClr val="dk1"/>
          </a:effectRef>
          <a:fontRef idx="minor">
            <a:schemeClr val="dk1"/>
          </a:fontRef>
        </p:style>
        <p:txBody>
          <a:bodyPr anchor="ctr"/>
          <a:lstStyle/>
          <a:p>
            <a:pPr marL="114300" indent="-114300">
              <a:spcAft>
                <a:spcPts val="600"/>
              </a:spcAft>
              <a:buFont typeface="Wingdings" pitchFamily="2" charset="2"/>
              <a:buChar char="§"/>
              <a:defRPr/>
            </a:pPr>
            <a:r>
              <a:rPr lang="en-US" sz="1600" dirty="0">
                <a:solidFill>
                  <a:schemeClr val="accent5">
                    <a:lumMod val="50000"/>
                  </a:schemeClr>
                </a:solidFill>
                <a:latin typeface="+mj-lt"/>
              </a:rPr>
              <a:t>Current per capita consumption of electricity in India is at 779KWh (March 2012) vis-à-vis world average of approximately 2800KWh</a:t>
            </a:r>
          </a:p>
          <a:p>
            <a:pPr marL="114300" indent="-114300">
              <a:spcAft>
                <a:spcPts val="600"/>
              </a:spcAft>
              <a:buFont typeface="Wingdings" pitchFamily="2" charset="2"/>
              <a:buChar char="§"/>
              <a:defRPr/>
            </a:pPr>
            <a:r>
              <a:rPr lang="en-US" sz="1600" dirty="0">
                <a:solidFill>
                  <a:schemeClr val="accent5">
                    <a:lumMod val="50000"/>
                  </a:schemeClr>
                </a:solidFill>
                <a:latin typeface="+mj-lt"/>
              </a:rPr>
              <a:t>Targeted per capita consumption of 1,000KWh by end of 2012.</a:t>
            </a:r>
          </a:p>
          <a:p>
            <a:pPr marL="114300" indent="-114300">
              <a:spcAft>
                <a:spcPts val="300"/>
              </a:spcAft>
              <a:buFont typeface="Wingdings" pitchFamily="2" charset="2"/>
              <a:buChar char="§"/>
              <a:defRPr/>
            </a:pPr>
            <a:r>
              <a:rPr lang="en-US" sz="1600" dirty="0">
                <a:solidFill>
                  <a:schemeClr val="accent5">
                    <a:lumMod val="50000"/>
                  </a:schemeClr>
                </a:solidFill>
                <a:latin typeface="+mj-lt"/>
              </a:rPr>
              <a:t>Annual GDP growth rate of 8% necessitates a 9-10% growth rate in the power sector.</a:t>
            </a:r>
          </a:p>
        </p:txBody>
      </p:sp>
      <p:sp>
        <p:nvSpPr>
          <p:cNvPr id="26" name="TextBox 96"/>
          <p:cNvSpPr txBox="1">
            <a:spLocks noChangeArrowheads="1"/>
          </p:cNvSpPr>
          <p:nvPr>
            <p:custDataLst>
              <p:tags r:id="rId5"/>
            </p:custDataLst>
          </p:nvPr>
        </p:nvSpPr>
        <p:spPr bwMode="auto">
          <a:xfrm>
            <a:off x="490538" y="3944938"/>
            <a:ext cx="3440112" cy="138112"/>
          </a:xfrm>
          <a:prstGeom prst="rect">
            <a:avLst/>
          </a:prstGeom>
          <a:noFill/>
          <a:ln w="9525">
            <a:noFill/>
            <a:miter lim="800000"/>
            <a:headEnd/>
            <a:tailEnd/>
          </a:ln>
        </p:spPr>
        <p:txBody>
          <a:bodyPr lIns="0" tIns="0" rIns="0" bIns="0">
            <a:spAutoFit/>
          </a:bodyPr>
          <a:lstStyle/>
          <a:p>
            <a:pPr>
              <a:defRPr/>
            </a:pPr>
            <a:r>
              <a:rPr lang="en-US" sz="900" i="1" dirty="0">
                <a:latin typeface="+mj-lt"/>
                <a:cs typeface="Arial" pitchFamily="34" charset="0"/>
              </a:rPr>
              <a:t>Source:  CEA.          *Working Group Report on Power for </a:t>
            </a:r>
            <a:r>
              <a:rPr lang="en-US" sz="900" i="1" dirty="0" err="1">
                <a:latin typeface="+mj-lt"/>
                <a:cs typeface="Arial" pitchFamily="34" charset="0"/>
              </a:rPr>
              <a:t>XIIth</a:t>
            </a:r>
            <a:r>
              <a:rPr lang="en-US" sz="900" i="1" dirty="0">
                <a:latin typeface="+mj-lt"/>
                <a:cs typeface="Arial" pitchFamily="34" charset="0"/>
              </a:rPr>
              <a:t> Plan</a:t>
            </a:r>
            <a:endParaRPr lang="en-IN" sz="900" i="1" dirty="0">
              <a:latin typeface="+mj-lt"/>
              <a:cs typeface="Arial" pitchFamily="34" charset="0"/>
            </a:endParaRPr>
          </a:p>
        </p:txBody>
      </p:sp>
      <p:sp>
        <p:nvSpPr>
          <p:cNvPr id="27" name="TextBox 26"/>
          <p:cNvSpPr txBox="1"/>
          <p:nvPr>
            <p:custDataLst>
              <p:tags r:id="rId6"/>
            </p:custDataLst>
          </p:nvPr>
        </p:nvSpPr>
        <p:spPr>
          <a:xfrm>
            <a:off x="4483100" y="1762125"/>
            <a:ext cx="3979863" cy="274638"/>
          </a:xfrm>
          <a:prstGeom prst="rect">
            <a:avLst/>
          </a:prstGeom>
          <a:solidFill>
            <a:srgbClr val="99CCFF"/>
          </a:solidFill>
          <a:ln w="9525">
            <a:noFill/>
            <a:miter lim="800000"/>
            <a:headEnd/>
            <a:tailEnd/>
          </a:ln>
        </p:spPr>
        <p:txBody>
          <a:bodyPr anchor="ctr"/>
          <a:lstStyle/>
          <a:p>
            <a:pPr marL="188913" indent="-188913">
              <a:defRPr/>
            </a:pPr>
            <a:r>
              <a:rPr lang="it-IT" sz="1200" b="1" dirty="0">
                <a:latin typeface="+mj-lt"/>
                <a:cs typeface="Arial" pitchFamily="34" charset="0"/>
              </a:rPr>
              <a:t>Trend in Per Capita Consumption (KWh) in India</a:t>
            </a:r>
          </a:p>
        </p:txBody>
      </p:sp>
      <p:sp>
        <p:nvSpPr>
          <p:cNvPr id="28" name="Pentagon 27"/>
          <p:cNvSpPr/>
          <p:nvPr/>
        </p:nvSpPr>
        <p:spPr>
          <a:xfrm>
            <a:off x="0" y="987425"/>
            <a:ext cx="2457450" cy="465138"/>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Rapid Economic Growth</a:t>
            </a:r>
            <a:endParaRPr lang="en-IN" sz="1000" dirty="0">
              <a:solidFill>
                <a:schemeClr val="tx1"/>
              </a:solidFill>
              <a:latin typeface="+mj-lt"/>
            </a:endParaRPr>
          </a:p>
        </p:txBody>
      </p:sp>
      <p:sp>
        <p:nvSpPr>
          <p:cNvPr id="29" name="Chevron 28"/>
          <p:cNvSpPr/>
          <p:nvPr/>
        </p:nvSpPr>
        <p:spPr>
          <a:xfrm>
            <a:off x="2228850" y="987425"/>
            <a:ext cx="2457450" cy="4651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latin typeface="+mj-lt"/>
              </a:rPr>
              <a:t>Need Power for Sustained Economic Growth </a:t>
            </a:r>
          </a:p>
        </p:txBody>
      </p:sp>
      <p:sp>
        <p:nvSpPr>
          <p:cNvPr id="30" name="Chevron 29"/>
          <p:cNvSpPr/>
          <p:nvPr/>
        </p:nvSpPr>
        <p:spPr>
          <a:xfrm>
            <a:off x="445770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Driving the Demand for T&amp;D for Evacuation</a:t>
            </a:r>
          </a:p>
        </p:txBody>
      </p:sp>
      <p:sp>
        <p:nvSpPr>
          <p:cNvPr id="31" name="Chevron 30"/>
          <p:cNvSpPr/>
          <p:nvPr/>
        </p:nvSpPr>
        <p:spPr>
          <a:xfrm>
            <a:off x="668655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Opportunity for EMC</a:t>
            </a:r>
          </a:p>
        </p:txBody>
      </p:sp>
      <p:sp>
        <p:nvSpPr>
          <p:cNvPr id="34" name="TextBox 96"/>
          <p:cNvSpPr txBox="1">
            <a:spLocks noChangeArrowheads="1"/>
          </p:cNvSpPr>
          <p:nvPr/>
        </p:nvSpPr>
        <p:spPr bwMode="auto">
          <a:xfrm>
            <a:off x="6905625" y="3957638"/>
            <a:ext cx="1481138" cy="138112"/>
          </a:xfrm>
          <a:prstGeom prst="rect">
            <a:avLst/>
          </a:prstGeom>
          <a:noFill/>
          <a:ln w="9525">
            <a:noFill/>
            <a:miter lim="800000"/>
            <a:headEnd/>
            <a:tailEnd/>
          </a:ln>
        </p:spPr>
        <p:txBody>
          <a:bodyPr wrap="none" lIns="0" tIns="0" rIns="0" bIns="0">
            <a:spAutoFit/>
          </a:bodyPr>
          <a:lstStyle/>
          <a:p>
            <a:pPr>
              <a:defRPr/>
            </a:pPr>
            <a:r>
              <a:rPr lang="en-US" sz="900" i="1" dirty="0">
                <a:latin typeface="+mj-lt"/>
                <a:cs typeface="Arial" pitchFamily="34" charset="0"/>
              </a:rPr>
              <a:t>Source:  IBEF Report (Sep 2009) </a:t>
            </a:r>
            <a:endParaRPr lang="en-IN" sz="900" i="1" dirty="0">
              <a:latin typeface="+mj-lt"/>
              <a:cs typeface="Arial" pitchFamily="34" charset="0"/>
            </a:endParaRPr>
          </a:p>
        </p:txBody>
      </p:sp>
      <p:sp>
        <p:nvSpPr>
          <p:cNvPr id="36" name="Slide Number Placeholder 35"/>
          <p:cNvSpPr>
            <a:spLocks noGrp="1"/>
          </p:cNvSpPr>
          <p:nvPr>
            <p:ph type="sldNum" sz="quarter" idx="11"/>
          </p:nvPr>
        </p:nvSpPr>
        <p:spPr/>
        <p:txBody>
          <a:bodyPr/>
          <a:lstStyle/>
          <a:p>
            <a:pPr>
              <a:defRPr/>
            </a:pPr>
            <a:fld id="{BC360B35-DA1F-4134-B2EF-2C74D47B7A89}" type="slidenum">
              <a:rPr lang="en-IN" smtClean="0"/>
              <a:pPr>
                <a:defRPr/>
              </a:pPr>
              <a:t>10</a:t>
            </a:fld>
            <a:endParaRPr lang="en-IN" dirty="0"/>
          </a:p>
        </p:txBody>
      </p:sp>
      <p:graphicFrame>
        <p:nvGraphicFramePr>
          <p:cNvPr id="16" name="Chart 15"/>
          <p:cNvGraphicFramePr/>
          <p:nvPr/>
        </p:nvGraphicFramePr>
        <p:xfrm>
          <a:off x="4524499" y="4524499"/>
          <a:ext cx="3895106" cy="1971304"/>
        </p:xfrm>
        <a:graphic>
          <a:graphicData uri="http://schemas.openxmlformats.org/drawingml/2006/chart">
            <c:chart xmlns:c="http://schemas.openxmlformats.org/drawingml/2006/chart" xmlns:r="http://schemas.openxmlformats.org/officeDocument/2006/relationships" r:id="rId11"/>
          </a:graphicData>
        </a:graphic>
      </p:graphicFrame>
      <p:sp>
        <p:nvSpPr>
          <p:cNvPr id="17" name="TextBox 16"/>
          <p:cNvSpPr txBox="1"/>
          <p:nvPr>
            <p:custDataLst>
              <p:tags r:id="rId7"/>
            </p:custDataLst>
          </p:nvPr>
        </p:nvSpPr>
        <p:spPr>
          <a:xfrm>
            <a:off x="4516438" y="4194175"/>
            <a:ext cx="3979862" cy="274638"/>
          </a:xfrm>
          <a:prstGeom prst="rect">
            <a:avLst/>
          </a:prstGeom>
          <a:solidFill>
            <a:srgbClr val="99CCFF"/>
          </a:solidFill>
          <a:ln w="9525">
            <a:noFill/>
            <a:miter lim="800000"/>
            <a:headEnd/>
            <a:tailEnd/>
          </a:ln>
        </p:spPr>
        <p:txBody>
          <a:bodyPr anchor="ctr"/>
          <a:lstStyle/>
          <a:p>
            <a:pPr marL="188913" indent="-188913">
              <a:defRPr/>
            </a:pPr>
            <a:r>
              <a:rPr lang="it-IT" sz="1200" b="1" dirty="0">
                <a:latin typeface="+mj-lt"/>
                <a:cs typeface="Arial" pitchFamily="34" charset="0"/>
              </a:rPr>
              <a:t>Per Capita Consumption (KWh) across the world</a:t>
            </a:r>
          </a:p>
        </p:txBody>
      </p:sp>
      <p:sp>
        <p:nvSpPr>
          <p:cNvPr id="18" name="TextBox 96"/>
          <p:cNvSpPr txBox="1">
            <a:spLocks noChangeArrowheads="1"/>
          </p:cNvSpPr>
          <p:nvPr/>
        </p:nvSpPr>
        <p:spPr bwMode="auto">
          <a:xfrm>
            <a:off x="6464300" y="6508750"/>
            <a:ext cx="2005013" cy="138113"/>
          </a:xfrm>
          <a:prstGeom prst="rect">
            <a:avLst/>
          </a:prstGeom>
          <a:noFill/>
          <a:ln w="9525">
            <a:noFill/>
            <a:miter lim="800000"/>
            <a:headEnd/>
            <a:tailEnd/>
          </a:ln>
        </p:spPr>
        <p:txBody>
          <a:bodyPr wrap="none" lIns="0" tIns="0" rIns="0" bIns="0">
            <a:spAutoFit/>
          </a:bodyPr>
          <a:lstStyle/>
          <a:p>
            <a:pPr>
              <a:defRPr/>
            </a:pPr>
            <a:r>
              <a:rPr lang="en-US" sz="900" i="1" dirty="0">
                <a:latin typeface="+mj-lt"/>
                <a:cs typeface="Arial" pitchFamily="34" charset="0"/>
              </a:rPr>
              <a:t>Source:  Key World Energy Statistics (IEA) </a:t>
            </a:r>
            <a:endParaRPr lang="en-IN" sz="900" i="1" dirty="0">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Driving the demand for </a:t>
            </a:r>
            <a:r>
              <a:rPr lang="en-US" dirty="0" err="1" smtClean="0"/>
              <a:t>t</a:t>
            </a:r>
            <a:r>
              <a:rPr lang="en-US" sz="2200" dirty="0" err="1" smtClean="0"/>
              <a:t>&amp;</a:t>
            </a:r>
            <a:r>
              <a:rPr lang="en-US" dirty="0" err="1" smtClean="0"/>
              <a:t>d</a:t>
            </a:r>
            <a:r>
              <a:rPr lang="en-US" dirty="0" smtClean="0"/>
              <a:t> for evacuation</a:t>
            </a:r>
            <a:endParaRPr lang="en-US" dirty="0"/>
          </a:p>
        </p:txBody>
      </p:sp>
      <p:sp>
        <p:nvSpPr>
          <p:cNvPr id="4" name="TextBox 3"/>
          <p:cNvSpPr txBox="1"/>
          <p:nvPr>
            <p:custDataLst>
              <p:tags r:id="rId1"/>
            </p:custDataLst>
          </p:nvPr>
        </p:nvSpPr>
        <p:spPr>
          <a:xfrm>
            <a:off x="430213" y="1752600"/>
            <a:ext cx="4141787" cy="27463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8913" indent="-188913" algn="ctr">
              <a:defRPr/>
            </a:pPr>
            <a:r>
              <a:rPr lang="en-US" sz="1200" b="1" dirty="0">
                <a:latin typeface="+mj-lt"/>
              </a:rPr>
              <a:t>Status of Transmission Lines in Circuit Kilometers (</a:t>
            </a:r>
            <a:r>
              <a:rPr lang="en-US" sz="1200" b="1" dirty="0" err="1">
                <a:latin typeface="+mj-lt"/>
              </a:rPr>
              <a:t>cKms</a:t>
            </a:r>
            <a:r>
              <a:rPr lang="en-US" sz="1200" b="1" dirty="0">
                <a:latin typeface="+mj-lt"/>
              </a:rPr>
              <a:t>)</a:t>
            </a:r>
          </a:p>
        </p:txBody>
      </p:sp>
      <p:sp>
        <p:nvSpPr>
          <p:cNvPr id="16" name="Rectangle 15"/>
          <p:cNvSpPr/>
          <p:nvPr/>
        </p:nvSpPr>
        <p:spPr>
          <a:xfrm>
            <a:off x="442913" y="5653088"/>
            <a:ext cx="8343900" cy="847725"/>
          </a:xfrm>
          <a:prstGeom prst="rect">
            <a:avLst/>
          </a:prstGeom>
          <a:ln w="28575">
            <a:solidFill>
              <a:srgbClr val="C00000"/>
            </a:solidFill>
          </a:ln>
        </p:spPr>
        <p:txBody>
          <a:bodyPr anchor="ctr"/>
          <a:lstStyle/>
          <a:p>
            <a:pPr marL="114300" indent="-114300">
              <a:spcAft>
                <a:spcPts val="600"/>
              </a:spcAft>
              <a:buFont typeface="Wingdings" pitchFamily="2" charset="2"/>
              <a:buChar char="§"/>
              <a:defRPr/>
            </a:pPr>
            <a:r>
              <a:rPr lang="en-US" sz="1200" dirty="0">
                <a:solidFill>
                  <a:schemeClr val="accent5">
                    <a:lumMod val="50000"/>
                  </a:schemeClr>
                </a:solidFill>
                <a:latin typeface="+mj-lt"/>
                <a:cs typeface="Arial" pitchFamily="34" charset="0"/>
              </a:rPr>
              <a:t>Anticipated requirement of transmission lines in EHV segment (above 400kV) will be 75,000 </a:t>
            </a:r>
            <a:r>
              <a:rPr lang="en-US" sz="1200" dirty="0" err="1">
                <a:solidFill>
                  <a:schemeClr val="accent5">
                    <a:lumMod val="50000"/>
                  </a:schemeClr>
                </a:solidFill>
                <a:latin typeface="+mj-lt"/>
                <a:cs typeface="Arial" pitchFamily="34" charset="0"/>
              </a:rPr>
              <a:t>cKms</a:t>
            </a:r>
            <a:r>
              <a:rPr lang="en-US" sz="1200" dirty="0">
                <a:solidFill>
                  <a:schemeClr val="accent5">
                    <a:lumMod val="50000"/>
                  </a:schemeClr>
                </a:solidFill>
                <a:latin typeface="+mj-lt"/>
                <a:cs typeface="Arial" pitchFamily="34" charset="0"/>
              </a:rPr>
              <a:t> in the 12</a:t>
            </a:r>
            <a:r>
              <a:rPr lang="en-US" sz="1200" baseline="30000" dirty="0">
                <a:solidFill>
                  <a:schemeClr val="accent5">
                    <a:lumMod val="50000"/>
                  </a:schemeClr>
                </a:solidFill>
                <a:latin typeface="+mj-lt"/>
                <a:cs typeface="Arial" pitchFamily="34" charset="0"/>
              </a:rPr>
              <a:t>th</a:t>
            </a:r>
            <a:r>
              <a:rPr lang="en-US" sz="1200" dirty="0">
                <a:solidFill>
                  <a:schemeClr val="accent5">
                    <a:lumMod val="50000"/>
                  </a:schemeClr>
                </a:solidFill>
                <a:latin typeface="+mj-lt"/>
                <a:cs typeface="Arial" pitchFamily="34" charset="0"/>
              </a:rPr>
              <a:t> Plan.</a:t>
            </a:r>
          </a:p>
          <a:p>
            <a:pPr marL="114300" indent="-114300">
              <a:spcAft>
                <a:spcPts val="600"/>
              </a:spcAft>
              <a:buFont typeface="Wingdings" pitchFamily="2" charset="2"/>
              <a:buChar char="§"/>
              <a:defRPr/>
            </a:pPr>
            <a:r>
              <a:rPr lang="en-US" sz="1200" dirty="0">
                <a:solidFill>
                  <a:schemeClr val="accent5">
                    <a:lumMod val="50000"/>
                  </a:schemeClr>
                </a:solidFill>
                <a:latin typeface="+mj-lt"/>
                <a:cs typeface="Arial" pitchFamily="34" charset="0"/>
              </a:rPr>
              <a:t>Large investments expected in the T&amp;D sector development in order to match the power generation capacity.</a:t>
            </a:r>
          </a:p>
          <a:p>
            <a:pPr marL="114300" indent="-114300">
              <a:spcAft>
                <a:spcPts val="600"/>
              </a:spcAft>
              <a:buFont typeface="Wingdings" pitchFamily="2" charset="2"/>
              <a:buChar char="§"/>
              <a:defRPr/>
            </a:pPr>
            <a:r>
              <a:rPr lang="en-US" sz="1200" dirty="0">
                <a:solidFill>
                  <a:schemeClr val="accent5">
                    <a:lumMod val="50000"/>
                  </a:schemeClr>
                </a:solidFill>
                <a:latin typeface="+mj-lt"/>
                <a:cs typeface="Arial" pitchFamily="34" charset="0"/>
              </a:rPr>
              <a:t>The sector has registered growth of 5.5% in 2011-12.</a:t>
            </a:r>
          </a:p>
        </p:txBody>
      </p:sp>
      <p:graphicFrame>
        <p:nvGraphicFramePr>
          <p:cNvPr id="17" name="Table 16"/>
          <p:cNvGraphicFramePr>
            <a:graphicFrameLocks noGrp="1"/>
          </p:cNvGraphicFramePr>
          <p:nvPr/>
        </p:nvGraphicFramePr>
        <p:xfrm>
          <a:off x="428625" y="2068513"/>
          <a:ext cx="4156075" cy="2231427"/>
        </p:xfrm>
        <a:graphic>
          <a:graphicData uri="http://schemas.openxmlformats.org/drawingml/2006/table">
            <a:tbl>
              <a:tblPr firstRow="1" bandRow="1">
                <a:tableStyleId>{7DF18680-E054-41AD-8BC1-D1AEF772440D}</a:tableStyleId>
              </a:tblPr>
              <a:tblGrid>
                <a:gridCol w="1230196"/>
                <a:gridCol w="1034722"/>
                <a:gridCol w="983913"/>
                <a:gridCol w="907244"/>
              </a:tblGrid>
              <a:tr h="640359">
                <a:tc>
                  <a:txBody>
                    <a:bodyPr/>
                    <a:lstStyle/>
                    <a:p>
                      <a:pPr algn="ctr"/>
                      <a:r>
                        <a:rPr lang="en-US" sz="1100" dirty="0" smtClean="0">
                          <a:latin typeface="Calibri" pitchFamily="34" charset="0"/>
                        </a:rPr>
                        <a:t>Transmission Lines </a:t>
                      </a:r>
                      <a:endParaRPr lang="en-US" sz="1100" b="0" dirty="0">
                        <a:solidFill>
                          <a:schemeClr val="bg1"/>
                        </a:solidFill>
                        <a:latin typeface="Calibri" pitchFamily="34" charset="0"/>
                      </a:endParaRPr>
                    </a:p>
                  </a:txBody>
                  <a:tcPr anchor="ctr"/>
                </a:tc>
                <a:tc>
                  <a:txBody>
                    <a:bodyPr/>
                    <a:lstStyle/>
                    <a:p>
                      <a:r>
                        <a:rPr lang="en-US" sz="1100" dirty="0" smtClean="0">
                          <a:latin typeface="Calibri" pitchFamily="34" charset="0"/>
                        </a:rPr>
                        <a:t>At the end of </a:t>
                      </a:r>
                    </a:p>
                    <a:p>
                      <a:r>
                        <a:rPr lang="en-US" sz="1100" dirty="0" smtClean="0">
                          <a:latin typeface="Calibri" pitchFamily="34" charset="0"/>
                        </a:rPr>
                        <a:t>10</a:t>
                      </a:r>
                      <a:r>
                        <a:rPr lang="en-US" sz="1100" baseline="30000" dirty="0" smtClean="0">
                          <a:latin typeface="Calibri" pitchFamily="34" charset="0"/>
                        </a:rPr>
                        <a:t>th</a:t>
                      </a:r>
                      <a:r>
                        <a:rPr lang="en-US" sz="1100" dirty="0" smtClean="0">
                          <a:latin typeface="Calibri" pitchFamily="34" charset="0"/>
                        </a:rPr>
                        <a:t> </a:t>
                      </a:r>
                      <a:r>
                        <a:rPr lang="en-US" sz="1100" b="1" kern="1200" dirty="0" smtClean="0">
                          <a:solidFill>
                            <a:schemeClr val="lt1"/>
                          </a:solidFill>
                          <a:latin typeface="Calibri" pitchFamily="34" charset="0"/>
                          <a:ea typeface="+mn-ea"/>
                          <a:cs typeface="+mn-cs"/>
                        </a:rPr>
                        <a:t>plan</a:t>
                      </a:r>
                    </a:p>
                  </a:txBody>
                  <a:tcPr anchor="ctr"/>
                </a:tc>
                <a:tc>
                  <a:txBody>
                    <a:bodyPr/>
                    <a:lstStyle/>
                    <a:p>
                      <a:r>
                        <a:rPr lang="en-US" sz="1100" dirty="0" smtClean="0">
                          <a:latin typeface="Calibri" pitchFamily="34" charset="0"/>
                        </a:rPr>
                        <a:t>11</a:t>
                      </a:r>
                      <a:r>
                        <a:rPr lang="en-US" sz="1100" baseline="30000" dirty="0" smtClean="0">
                          <a:latin typeface="Calibri" pitchFamily="34" charset="0"/>
                        </a:rPr>
                        <a:t>th</a:t>
                      </a:r>
                      <a:r>
                        <a:rPr lang="en-US" sz="1100" dirty="0" smtClean="0">
                          <a:latin typeface="Calibri" pitchFamily="34" charset="0"/>
                        </a:rPr>
                        <a:t> Plan additions</a:t>
                      </a:r>
                    </a:p>
                    <a:p>
                      <a:r>
                        <a:rPr lang="en-US" sz="1100" b="0" dirty="0" smtClean="0">
                          <a:solidFill>
                            <a:schemeClr val="bg1"/>
                          </a:solidFill>
                          <a:latin typeface="Calibri" pitchFamily="34" charset="0"/>
                        </a:rPr>
                        <a:t>(</a:t>
                      </a:r>
                      <a:r>
                        <a:rPr lang="en-US" sz="1100" b="1" dirty="0" smtClean="0">
                          <a:solidFill>
                            <a:schemeClr val="bg1"/>
                          </a:solidFill>
                          <a:latin typeface="Calibri" pitchFamily="34" charset="0"/>
                        </a:rPr>
                        <a:t>FY08-12)</a:t>
                      </a:r>
                      <a:endParaRPr lang="en-US" sz="1100" b="1" dirty="0">
                        <a:solidFill>
                          <a:schemeClr val="bg1"/>
                        </a:solidFill>
                        <a:latin typeface="Calibri" pitchFamily="34" charset="0"/>
                      </a:endParaRPr>
                    </a:p>
                  </a:txBody>
                  <a:tcPr anchor="ctr"/>
                </a:tc>
                <a:tc>
                  <a:txBody>
                    <a:bodyPr/>
                    <a:lstStyle/>
                    <a:p>
                      <a:r>
                        <a:rPr lang="en-US" sz="1100" dirty="0" smtClean="0">
                          <a:latin typeface="Calibri" pitchFamily="34" charset="0"/>
                        </a:rPr>
                        <a:t>12</a:t>
                      </a:r>
                      <a:r>
                        <a:rPr lang="en-US" sz="1100" baseline="30000" dirty="0" smtClean="0">
                          <a:latin typeface="Calibri" pitchFamily="34" charset="0"/>
                        </a:rPr>
                        <a:t>th</a:t>
                      </a:r>
                      <a:r>
                        <a:rPr lang="en-US" sz="1100" dirty="0" smtClean="0">
                          <a:latin typeface="Calibri" pitchFamily="34" charset="0"/>
                        </a:rPr>
                        <a:t> Plan addition Estimates (FY13-17)</a:t>
                      </a:r>
                      <a:endParaRPr lang="en-US" sz="1100" b="0" dirty="0">
                        <a:solidFill>
                          <a:schemeClr val="bg1"/>
                        </a:solidFill>
                        <a:latin typeface="Calibri" pitchFamily="34" charset="0"/>
                      </a:endParaRPr>
                    </a:p>
                  </a:txBody>
                  <a:tcPr anchor="ctr"/>
                </a:tc>
              </a:tr>
              <a:tr h="276871">
                <a:tc>
                  <a:txBody>
                    <a:bodyPr/>
                    <a:lstStyle/>
                    <a:p>
                      <a:r>
                        <a:rPr lang="en-US" sz="1100" dirty="0" smtClean="0">
                          <a:latin typeface="Calibri" pitchFamily="34" charset="0"/>
                        </a:rPr>
                        <a:t>765kV</a:t>
                      </a:r>
                      <a:endParaRPr lang="en-US" sz="1100" b="0" dirty="0">
                        <a:latin typeface="Calibri" pitchFamily="34" charset="0"/>
                      </a:endParaRPr>
                    </a:p>
                  </a:txBody>
                  <a:tcPr anchor="ctr"/>
                </a:tc>
                <a:tc>
                  <a:txBody>
                    <a:bodyPr/>
                    <a:lstStyle/>
                    <a:p>
                      <a:pPr algn="ctr"/>
                      <a:r>
                        <a:rPr lang="en-US" sz="1100" dirty="0" smtClean="0">
                          <a:latin typeface="Calibri" pitchFamily="34" charset="0"/>
                        </a:rPr>
                        <a:t>2,184</a:t>
                      </a:r>
                      <a:endParaRPr lang="en-US" sz="1100" b="0" dirty="0">
                        <a:latin typeface="Calibri" pitchFamily="34" charset="0"/>
                      </a:endParaRPr>
                    </a:p>
                  </a:txBody>
                  <a:tcPr anchor="ctr"/>
                </a:tc>
                <a:tc>
                  <a:txBody>
                    <a:bodyPr/>
                    <a:lstStyle/>
                    <a:p>
                      <a:pPr algn="ctr"/>
                      <a:r>
                        <a:rPr lang="en-US" sz="1100" dirty="0" smtClean="0">
                          <a:latin typeface="Calibri" pitchFamily="34" charset="0"/>
                        </a:rPr>
                        <a:t>3,546</a:t>
                      </a:r>
                      <a:endParaRPr lang="en-US" sz="1100" b="0" dirty="0">
                        <a:latin typeface="Calibri" pitchFamily="34" charset="0"/>
                      </a:endParaRPr>
                    </a:p>
                  </a:txBody>
                  <a:tcPr anchor="ctr"/>
                </a:tc>
                <a:tc>
                  <a:txBody>
                    <a:bodyPr/>
                    <a:lstStyle/>
                    <a:p>
                      <a:pPr algn="ctr"/>
                      <a:r>
                        <a:rPr lang="en-US" sz="1100" dirty="0" smtClean="0">
                          <a:latin typeface="Calibri" pitchFamily="34" charset="0"/>
                        </a:rPr>
                        <a:t>27,000</a:t>
                      </a:r>
                      <a:endParaRPr lang="en-US" sz="1100" b="0" dirty="0">
                        <a:latin typeface="Calibri" pitchFamily="34" charset="0"/>
                      </a:endParaRPr>
                    </a:p>
                  </a:txBody>
                  <a:tcPr anchor="ctr"/>
                </a:tc>
              </a:tr>
              <a:tr h="276871">
                <a:tc>
                  <a:txBody>
                    <a:bodyPr/>
                    <a:lstStyle/>
                    <a:p>
                      <a:r>
                        <a:rPr lang="en-US" sz="1100" dirty="0" smtClean="0">
                          <a:latin typeface="Calibri" pitchFamily="34" charset="0"/>
                        </a:rPr>
                        <a:t>HVDC +/-</a:t>
                      </a:r>
                      <a:r>
                        <a:rPr lang="en-US" sz="1100" baseline="0" dirty="0" smtClean="0">
                          <a:latin typeface="Calibri" pitchFamily="34" charset="0"/>
                        </a:rPr>
                        <a:t>500kV</a:t>
                      </a:r>
                      <a:endParaRPr lang="en-US" sz="1100" b="0" dirty="0">
                        <a:latin typeface="Calibri" pitchFamily="34" charset="0"/>
                      </a:endParaRPr>
                    </a:p>
                  </a:txBody>
                  <a:tcPr anchor="ctr"/>
                </a:tc>
                <a:tc>
                  <a:txBody>
                    <a:bodyPr/>
                    <a:lstStyle/>
                    <a:p>
                      <a:pPr algn="ctr"/>
                      <a:r>
                        <a:rPr lang="en-US" sz="1100" dirty="0" smtClean="0">
                          <a:latin typeface="Calibri" pitchFamily="34" charset="0"/>
                        </a:rPr>
                        <a:t>5,872</a:t>
                      </a:r>
                      <a:endParaRPr lang="en-US" sz="1100" b="0" dirty="0">
                        <a:latin typeface="Calibri" pitchFamily="34" charset="0"/>
                      </a:endParaRPr>
                    </a:p>
                  </a:txBody>
                  <a:tcPr anchor="ctr"/>
                </a:tc>
                <a:tc>
                  <a:txBody>
                    <a:bodyPr/>
                    <a:lstStyle/>
                    <a:p>
                      <a:pPr algn="ctr"/>
                      <a:r>
                        <a:rPr lang="en-US" sz="1100" dirty="0" smtClean="0">
                          <a:latin typeface="Calibri" pitchFamily="34" charset="0"/>
                        </a:rPr>
                        <a:t>3,560</a:t>
                      </a:r>
                      <a:endParaRPr lang="en-US" sz="1100" b="0" dirty="0">
                        <a:latin typeface="Calibri" pitchFamily="34" charset="0"/>
                      </a:endParaRPr>
                    </a:p>
                  </a:txBody>
                  <a:tcPr anchor="ctr"/>
                </a:tc>
                <a:tc>
                  <a:txBody>
                    <a:bodyPr/>
                    <a:lstStyle/>
                    <a:p>
                      <a:pPr algn="ctr"/>
                      <a:r>
                        <a:rPr lang="en-US" sz="1100" dirty="0" smtClean="0">
                          <a:latin typeface="Calibri" pitchFamily="34" charset="0"/>
                        </a:rPr>
                        <a:t>9,440*</a:t>
                      </a:r>
                      <a:endParaRPr lang="en-US" sz="1100" b="0" dirty="0">
                        <a:latin typeface="Calibri" pitchFamily="34" charset="0"/>
                      </a:endParaRPr>
                    </a:p>
                  </a:txBody>
                  <a:tcPr anchor="ctr"/>
                </a:tc>
              </a:tr>
              <a:tr h="276871">
                <a:tc>
                  <a:txBody>
                    <a:bodyPr/>
                    <a:lstStyle/>
                    <a:p>
                      <a:r>
                        <a:rPr lang="en-US" sz="1100" dirty="0" smtClean="0">
                          <a:latin typeface="Calibri" pitchFamily="34" charset="0"/>
                        </a:rPr>
                        <a:t>400kV</a:t>
                      </a:r>
                      <a:endParaRPr lang="en-US" sz="1100" b="0" dirty="0">
                        <a:latin typeface="Calibri" pitchFamily="34" charset="0"/>
                      </a:endParaRPr>
                    </a:p>
                  </a:txBody>
                  <a:tcPr anchor="ctr"/>
                </a:tc>
                <a:tc>
                  <a:txBody>
                    <a:bodyPr/>
                    <a:lstStyle/>
                    <a:p>
                      <a:pPr algn="ctr"/>
                      <a:r>
                        <a:rPr lang="en-US" sz="1100" b="0" dirty="0" smtClean="0">
                          <a:latin typeface="Calibri" pitchFamily="34" charset="0"/>
                        </a:rPr>
                        <a:t>75,722</a:t>
                      </a:r>
                      <a:endParaRPr lang="en-US" sz="1100" b="0" dirty="0">
                        <a:latin typeface="Calibri" pitchFamily="34" charset="0"/>
                      </a:endParaRPr>
                    </a:p>
                  </a:txBody>
                  <a:tcPr anchor="ctr"/>
                </a:tc>
                <a:tc>
                  <a:txBody>
                    <a:bodyPr/>
                    <a:lstStyle/>
                    <a:p>
                      <a:pPr algn="ctr"/>
                      <a:r>
                        <a:rPr lang="en-US" sz="1100" dirty="0" smtClean="0">
                          <a:latin typeface="Calibri" pitchFamily="34" charset="0"/>
                        </a:rPr>
                        <a:t>37,645</a:t>
                      </a:r>
                      <a:endParaRPr lang="en-US" sz="1100" b="0" dirty="0">
                        <a:latin typeface="Calibri" pitchFamily="34" charset="0"/>
                      </a:endParaRPr>
                    </a:p>
                  </a:txBody>
                  <a:tcPr anchor="ctr"/>
                </a:tc>
                <a:tc>
                  <a:txBody>
                    <a:bodyPr/>
                    <a:lstStyle/>
                    <a:p>
                      <a:pPr algn="ctr"/>
                      <a:r>
                        <a:rPr lang="en-US" sz="1100" dirty="0" smtClean="0">
                          <a:latin typeface="Calibri" pitchFamily="34" charset="0"/>
                        </a:rPr>
                        <a:t>38,000</a:t>
                      </a:r>
                      <a:endParaRPr lang="en-US" sz="1100" b="0" dirty="0">
                        <a:latin typeface="Calibri" pitchFamily="34" charset="0"/>
                      </a:endParaRPr>
                    </a:p>
                  </a:txBody>
                  <a:tcPr anchor="ctr"/>
                </a:tc>
              </a:tr>
              <a:tr h="276871">
                <a:tc>
                  <a:txBody>
                    <a:bodyPr/>
                    <a:lstStyle/>
                    <a:p>
                      <a:r>
                        <a:rPr lang="en-US" sz="1100" dirty="0" smtClean="0">
                          <a:latin typeface="Calibri" pitchFamily="34" charset="0"/>
                        </a:rPr>
                        <a:t>230/220</a:t>
                      </a:r>
                      <a:r>
                        <a:rPr lang="en-US" sz="1100" baseline="0" dirty="0" smtClean="0">
                          <a:latin typeface="Calibri" pitchFamily="34" charset="0"/>
                        </a:rPr>
                        <a:t>kV</a:t>
                      </a:r>
                      <a:endParaRPr lang="en-US" sz="1100" b="0" dirty="0">
                        <a:latin typeface="Calibri" pitchFamily="34" charset="0"/>
                      </a:endParaRPr>
                    </a:p>
                  </a:txBody>
                  <a:tcPr anchor="ctr"/>
                </a:tc>
                <a:tc>
                  <a:txBody>
                    <a:bodyPr/>
                    <a:lstStyle/>
                    <a:p>
                      <a:pPr algn="ctr"/>
                      <a:r>
                        <a:rPr lang="en-US" sz="1100" dirty="0" smtClean="0">
                          <a:latin typeface="Calibri" pitchFamily="34" charset="0"/>
                        </a:rPr>
                        <a:t>114,629</a:t>
                      </a:r>
                      <a:endParaRPr lang="en-US" sz="1100" b="0" dirty="0">
                        <a:latin typeface="Calibri" pitchFamily="34" charset="0"/>
                      </a:endParaRPr>
                    </a:p>
                  </a:txBody>
                  <a:tcPr anchor="ctr"/>
                </a:tc>
                <a:tc>
                  <a:txBody>
                    <a:bodyPr/>
                    <a:lstStyle/>
                    <a:p>
                      <a:pPr algn="ctr"/>
                      <a:r>
                        <a:rPr lang="en-US" sz="1100" dirty="0" smtClean="0">
                          <a:latin typeface="Calibri" pitchFamily="34" charset="0"/>
                        </a:rPr>
                        <a:t>25,535</a:t>
                      </a:r>
                      <a:endParaRPr lang="en-US" sz="1100" b="0" dirty="0">
                        <a:latin typeface="Calibri" pitchFamily="34" charset="0"/>
                      </a:endParaRPr>
                    </a:p>
                  </a:txBody>
                  <a:tcPr anchor="ctr"/>
                </a:tc>
                <a:tc>
                  <a:txBody>
                    <a:bodyPr/>
                    <a:lstStyle/>
                    <a:p>
                      <a:pPr algn="ctr"/>
                      <a:r>
                        <a:rPr lang="en-US" sz="1100" dirty="0" smtClean="0">
                          <a:latin typeface="Calibri" pitchFamily="34" charset="0"/>
                        </a:rPr>
                        <a:t>35,000</a:t>
                      </a:r>
                      <a:endParaRPr lang="en-US" sz="1100" b="0" dirty="0">
                        <a:latin typeface="Calibri" pitchFamily="34" charset="0"/>
                      </a:endParaRPr>
                    </a:p>
                  </a:txBody>
                  <a:tcPr anchor="ctr"/>
                </a:tc>
              </a:tr>
              <a:tr h="361943">
                <a:tc>
                  <a:txBody>
                    <a:bodyPr/>
                    <a:lstStyle/>
                    <a:p>
                      <a:r>
                        <a:rPr lang="en-US" sz="1100" dirty="0" smtClean="0">
                          <a:latin typeface="Calibri" pitchFamily="34" charset="0"/>
                        </a:rPr>
                        <a:t>Total Trans. Line</a:t>
                      </a:r>
                      <a:endParaRPr lang="en-US" sz="1100" b="0" dirty="0">
                        <a:latin typeface="Calibri" pitchFamily="34" charset="0"/>
                      </a:endParaRPr>
                    </a:p>
                  </a:txBody>
                  <a:tcPr anchor="ctr"/>
                </a:tc>
                <a:tc>
                  <a:txBody>
                    <a:bodyPr/>
                    <a:lstStyle/>
                    <a:p>
                      <a:pPr algn="ctr"/>
                      <a:r>
                        <a:rPr lang="en-US" sz="1100" dirty="0" smtClean="0">
                          <a:latin typeface="Calibri" pitchFamily="34" charset="0"/>
                        </a:rPr>
                        <a:t>198,407</a:t>
                      </a:r>
                      <a:endParaRPr lang="en-US" sz="1100" b="0" dirty="0">
                        <a:latin typeface="Calibri" pitchFamily="34" charset="0"/>
                      </a:endParaRPr>
                    </a:p>
                  </a:txBody>
                  <a:tcPr anchor="ctr"/>
                </a:tc>
                <a:tc>
                  <a:txBody>
                    <a:bodyPr/>
                    <a:lstStyle/>
                    <a:p>
                      <a:pPr algn="ctr"/>
                      <a:r>
                        <a:rPr lang="en-US" sz="1100" dirty="0" smtClean="0">
                          <a:latin typeface="Calibri" pitchFamily="34" charset="0"/>
                        </a:rPr>
                        <a:t>70,286</a:t>
                      </a:r>
                      <a:endParaRPr lang="en-US" sz="1100" b="0" dirty="0">
                        <a:latin typeface="Calibri" pitchFamily="34" charset="0"/>
                      </a:endParaRPr>
                    </a:p>
                  </a:txBody>
                  <a:tcPr anchor="ctr"/>
                </a:tc>
                <a:tc>
                  <a:txBody>
                    <a:bodyPr/>
                    <a:lstStyle/>
                    <a:p>
                      <a:pPr algn="ctr"/>
                      <a:r>
                        <a:rPr lang="en-US" sz="1100" dirty="0" smtClean="0">
                          <a:latin typeface="Calibri" pitchFamily="34" charset="0"/>
                        </a:rPr>
                        <a:t>109,440</a:t>
                      </a:r>
                      <a:endParaRPr lang="en-US" sz="1100" b="0" dirty="0">
                        <a:latin typeface="Calibri" pitchFamily="34" charset="0"/>
                      </a:endParaRPr>
                    </a:p>
                  </a:txBody>
                  <a:tcPr anchor="ctr"/>
                </a:tc>
              </a:tr>
            </a:tbl>
          </a:graphicData>
        </a:graphic>
      </p:graphicFrame>
      <p:sp>
        <p:nvSpPr>
          <p:cNvPr id="19" name="Chevron 18"/>
          <p:cNvSpPr/>
          <p:nvPr/>
        </p:nvSpPr>
        <p:spPr>
          <a:xfrm>
            <a:off x="222885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Need Power for Sustained Economic Growth </a:t>
            </a:r>
          </a:p>
        </p:txBody>
      </p:sp>
      <p:sp>
        <p:nvSpPr>
          <p:cNvPr id="20" name="Chevron 19"/>
          <p:cNvSpPr/>
          <p:nvPr/>
        </p:nvSpPr>
        <p:spPr>
          <a:xfrm>
            <a:off x="4457700" y="987425"/>
            <a:ext cx="2457450" cy="4651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latin typeface="+mj-lt"/>
              </a:rPr>
              <a:t>Driving the Demand for T&amp;D for Evacuation</a:t>
            </a:r>
          </a:p>
        </p:txBody>
      </p:sp>
      <p:sp>
        <p:nvSpPr>
          <p:cNvPr id="21" name="Chevron 20"/>
          <p:cNvSpPr/>
          <p:nvPr/>
        </p:nvSpPr>
        <p:spPr>
          <a:xfrm>
            <a:off x="668655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Opportunity for EMC</a:t>
            </a:r>
          </a:p>
        </p:txBody>
      </p:sp>
      <p:sp>
        <p:nvSpPr>
          <p:cNvPr id="22" name="TextBox 21"/>
          <p:cNvSpPr txBox="1"/>
          <p:nvPr/>
        </p:nvSpPr>
        <p:spPr>
          <a:xfrm>
            <a:off x="2541588" y="4283075"/>
            <a:ext cx="2011362" cy="338138"/>
          </a:xfrm>
          <a:prstGeom prst="rect">
            <a:avLst/>
          </a:prstGeom>
          <a:noFill/>
        </p:spPr>
        <p:txBody>
          <a:bodyPr>
            <a:spAutoFit/>
          </a:bodyPr>
          <a:lstStyle/>
          <a:p>
            <a:pPr algn="r">
              <a:defRPr/>
            </a:pPr>
            <a:r>
              <a:rPr lang="en-US" sz="800" i="1" dirty="0">
                <a:latin typeface="+mj-lt"/>
                <a:cs typeface="Arial" pitchFamily="34" charset="0"/>
              </a:rPr>
              <a:t>Source: CEA , Working Group Report on Power for </a:t>
            </a:r>
            <a:r>
              <a:rPr lang="en-US" sz="800" i="1" dirty="0" err="1">
                <a:latin typeface="+mj-lt"/>
                <a:cs typeface="Arial" pitchFamily="34" charset="0"/>
              </a:rPr>
              <a:t>XIIth</a:t>
            </a:r>
            <a:r>
              <a:rPr lang="en-US" sz="800" i="1" dirty="0">
                <a:latin typeface="+mj-lt"/>
                <a:cs typeface="Arial" pitchFamily="34" charset="0"/>
              </a:rPr>
              <a:t> Plan</a:t>
            </a:r>
            <a:endParaRPr lang="en-US" i="1" dirty="0">
              <a:latin typeface="+mj-lt"/>
              <a:cs typeface="Arial" pitchFamily="34" charset="0"/>
            </a:endParaRPr>
          </a:p>
        </p:txBody>
      </p:sp>
      <p:sp>
        <p:nvSpPr>
          <p:cNvPr id="23" name="Pentagon 22"/>
          <p:cNvSpPr/>
          <p:nvPr/>
        </p:nvSpPr>
        <p:spPr>
          <a:xfrm>
            <a:off x="0" y="987425"/>
            <a:ext cx="2457450" cy="465138"/>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Rapid Economic Growth</a:t>
            </a:r>
            <a:endParaRPr lang="en-IN" sz="1000" dirty="0">
              <a:solidFill>
                <a:schemeClr val="tx1"/>
              </a:solidFill>
              <a:latin typeface="+mj-lt"/>
            </a:endParaRPr>
          </a:p>
        </p:txBody>
      </p:sp>
      <p:sp>
        <p:nvSpPr>
          <p:cNvPr id="24" name="Slide Number Placeholder 23"/>
          <p:cNvSpPr>
            <a:spLocks noGrp="1"/>
          </p:cNvSpPr>
          <p:nvPr>
            <p:ph type="sldNum" sz="quarter" idx="11"/>
          </p:nvPr>
        </p:nvSpPr>
        <p:spPr/>
        <p:txBody>
          <a:bodyPr/>
          <a:lstStyle/>
          <a:p>
            <a:pPr>
              <a:defRPr/>
            </a:pPr>
            <a:fld id="{2D2D2A04-C972-42A9-BA7D-915E1A4DD9B6}" type="slidenum">
              <a:rPr lang="en-IN" smtClean="0"/>
              <a:pPr>
                <a:defRPr/>
              </a:pPr>
              <a:t>11</a:t>
            </a:fld>
            <a:endParaRPr lang="en-IN" dirty="0"/>
          </a:p>
        </p:txBody>
      </p:sp>
      <p:sp>
        <p:nvSpPr>
          <p:cNvPr id="25" name="TextBox 24"/>
          <p:cNvSpPr txBox="1"/>
          <p:nvPr/>
        </p:nvSpPr>
        <p:spPr>
          <a:xfrm>
            <a:off x="471488" y="4283075"/>
            <a:ext cx="2011362" cy="215900"/>
          </a:xfrm>
          <a:prstGeom prst="rect">
            <a:avLst/>
          </a:prstGeom>
          <a:noFill/>
        </p:spPr>
        <p:txBody>
          <a:bodyPr>
            <a:spAutoFit/>
          </a:bodyPr>
          <a:lstStyle/>
          <a:p>
            <a:pPr>
              <a:defRPr/>
            </a:pPr>
            <a:r>
              <a:rPr lang="en-US" sz="800" i="1" dirty="0">
                <a:latin typeface="+mj-lt"/>
                <a:cs typeface="Arial" pitchFamily="34" charset="0"/>
              </a:rPr>
              <a:t>*Includes HVDC +/- 800kV</a:t>
            </a:r>
            <a:endParaRPr lang="en-US" i="1" dirty="0">
              <a:latin typeface="+mj-lt"/>
              <a:cs typeface="Arial" pitchFamily="34" charset="0"/>
            </a:endParaRPr>
          </a:p>
        </p:txBody>
      </p:sp>
      <p:sp>
        <p:nvSpPr>
          <p:cNvPr id="15" name="Rectangle 14"/>
          <p:cNvSpPr/>
          <p:nvPr/>
        </p:nvSpPr>
        <p:spPr>
          <a:xfrm>
            <a:off x="4786313" y="2128838"/>
            <a:ext cx="4162425" cy="2432050"/>
          </a:xfrm>
          <a:prstGeom prst="rect">
            <a:avLst/>
          </a:prstGeom>
          <a:ln>
            <a:solidFill>
              <a:schemeClr val="accent5">
                <a:lumMod val="60000"/>
                <a:lumOff val="40000"/>
              </a:schemeClr>
            </a:solidFill>
          </a:ln>
        </p:spPr>
        <p:txBody>
          <a:bodyPr anchor="ctr"/>
          <a:lstStyle/>
          <a:p>
            <a:pPr marL="114300" indent="-114300">
              <a:spcAft>
                <a:spcPts val="300"/>
              </a:spcAft>
              <a:buFont typeface="Wingdings" pitchFamily="2" charset="2"/>
              <a:buChar char="§"/>
              <a:defRPr/>
            </a:pPr>
            <a:r>
              <a:rPr lang="en-US" sz="1200" dirty="0">
                <a:latin typeface="+mj-lt"/>
                <a:cs typeface="Arial" pitchFamily="34" charset="0"/>
              </a:rPr>
              <a:t>Government mission “Power For All By 2012” </a:t>
            </a:r>
          </a:p>
          <a:p>
            <a:pPr marL="355600" lvl="3" indent="-177800">
              <a:spcAft>
                <a:spcPts val="300"/>
              </a:spcAft>
              <a:buFont typeface="Arial" pitchFamily="34" charset="0"/>
              <a:buChar char="•"/>
              <a:defRPr/>
            </a:pPr>
            <a:r>
              <a:rPr lang="en-US" sz="1200" dirty="0">
                <a:latin typeface="+mj-lt"/>
                <a:cs typeface="Arial" pitchFamily="34" charset="0"/>
              </a:rPr>
              <a:t>Requires large scale addition of regional and inter -regional transmission lines for evacuation.</a:t>
            </a:r>
          </a:p>
          <a:p>
            <a:pPr marL="114300" indent="-114300">
              <a:spcAft>
                <a:spcPts val="600"/>
              </a:spcAft>
              <a:buFont typeface="Wingdings" pitchFamily="2" charset="2"/>
              <a:buChar char="§"/>
              <a:defRPr/>
            </a:pPr>
            <a:r>
              <a:rPr lang="en-US" sz="1200" dirty="0">
                <a:latin typeface="+mj-lt"/>
                <a:cs typeface="Arial" pitchFamily="34" charset="0"/>
              </a:rPr>
              <a:t>The present investment in Generation and T&amp;D Sector is 1:0.5 as against the desired ratio of 1:1.</a:t>
            </a:r>
          </a:p>
          <a:p>
            <a:pPr marL="114300" indent="-114300">
              <a:spcAft>
                <a:spcPts val="600"/>
              </a:spcAft>
              <a:buFont typeface="Wingdings" pitchFamily="2" charset="2"/>
              <a:buChar char="§"/>
              <a:defRPr/>
            </a:pPr>
            <a:r>
              <a:rPr lang="en-US" sz="1200" dirty="0">
                <a:latin typeface="+mj-lt"/>
                <a:cs typeface="Arial" pitchFamily="34" charset="0"/>
              </a:rPr>
              <a:t>GOI’s RGGVY scheme has targeted electrification of 100,000 villages providing electricity to more than 23.4 </a:t>
            </a:r>
            <a:r>
              <a:rPr lang="en-US" sz="1200" dirty="0" err="1">
                <a:latin typeface="+mj-lt"/>
                <a:cs typeface="Arial" pitchFamily="34" charset="0"/>
              </a:rPr>
              <a:t>mn</a:t>
            </a:r>
            <a:r>
              <a:rPr lang="en-US" sz="1200" dirty="0">
                <a:latin typeface="+mj-lt"/>
                <a:cs typeface="Arial" pitchFamily="34" charset="0"/>
              </a:rPr>
              <a:t> BPL families.</a:t>
            </a:r>
          </a:p>
          <a:p>
            <a:pPr marL="114300" indent="-114300">
              <a:spcAft>
                <a:spcPts val="600"/>
              </a:spcAft>
              <a:buFont typeface="Wingdings" pitchFamily="2" charset="2"/>
              <a:buChar char="§"/>
              <a:defRPr/>
            </a:pPr>
            <a:r>
              <a:rPr lang="en-US" sz="1200" dirty="0">
                <a:latin typeface="+mj-lt"/>
                <a:cs typeface="Arial" pitchFamily="34" charset="0"/>
              </a:rPr>
              <a:t>T&amp;D losses on the higher side. (~35% </a:t>
            </a:r>
            <a:r>
              <a:rPr lang="en-US" sz="1200" dirty="0" err="1">
                <a:latin typeface="+mj-lt"/>
                <a:cs typeface="Arial" pitchFamily="34" charset="0"/>
              </a:rPr>
              <a:t>avg</a:t>
            </a:r>
            <a:r>
              <a:rPr lang="en-US" sz="1200" dirty="0">
                <a:latin typeface="+mj-lt"/>
                <a:cs typeface="Arial" pitchFamily="34" charset="0"/>
              </a:rPr>
              <a:t>)</a:t>
            </a:r>
          </a:p>
          <a:p>
            <a:pPr marL="114300" indent="-114300">
              <a:spcAft>
                <a:spcPts val="600"/>
              </a:spcAft>
              <a:buFont typeface="Wingdings" pitchFamily="2" charset="2"/>
              <a:buChar char="§"/>
              <a:defRPr/>
            </a:pPr>
            <a:r>
              <a:rPr lang="en-US" sz="1200" dirty="0">
                <a:latin typeface="+mj-lt"/>
                <a:cs typeface="Arial" pitchFamily="34" charset="0"/>
              </a:rPr>
              <a:t>GOI’s RAPDRP scheme has targeted to reduce these T&amp;D losses from ~35%  to 15%</a:t>
            </a:r>
          </a:p>
        </p:txBody>
      </p:sp>
      <p:sp>
        <p:nvSpPr>
          <p:cNvPr id="18" name="TextBox 17"/>
          <p:cNvSpPr txBox="1"/>
          <p:nvPr>
            <p:custDataLst>
              <p:tags r:id="rId2"/>
            </p:custDataLst>
          </p:nvPr>
        </p:nvSpPr>
        <p:spPr>
          <a:xfrm>
            <a:off x="4799013" y="1789113"/>
            <a:ext cx="3995737" cy="2667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8913" indent="-188913">
              <a:defRPr/>
            </a:pPr>
            <a:r>
              <a:rPr lang="en-US" sz="1200" b="1" dirty="0">
                <a:solidFill>
                  <a:schemeClr val="tx1"/>
                </a:solidFill>
                <a:latin typeface="+mj-lt"/>
              </a:rPr>
              <a:t>Drivers of T&amp;D sector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Driving the demand for </a:t>
            </a:r>
            <a:r>
              <a:rPr lang="en-US" dirty="0" err="1" smtClean="0"/>
              <a:t>t</a:t>
            </a:r>
            <a:r>
              <a:rPr lang="en-US" sz="2200" dirty="0" err="1" smtClean="0"/>
              <a:t>&amp;</a:t>
            </a:r>
            <a:r>
              <a:rPr lang="en-US" dirty="0" err="1" smtClean="0"/>
              <a:t>d</a:t>
            </a:r>
            <a:r>
              <a:rPr lang="en-US" dirty="0" smtClean="0"/>
              <a:t> for evacuation</a:t>
            </a:r>
            <a:endParaRPr lang="en-US" dirty="0"/>
          </a:p>
        </p:txBody>
      </p:sp>
      <p:sp>
        <p:nvSpPr>
          <p:cNvPr id="4" name="TextBox 3"/>
          <p:cNvSpPr txBox="1"/>
          <p:nvPr/>
        </p:nvSpPr>
        <p:spPr>
          <a:xfrm>
            <a:off x="4716463" y="2371725"/>
            <a:ext cx="3995737" cy="1092200"/>
          </a:xfrm>
          <a:prstGeom prst="rect">
            <a:avLst/>
          </a:prstGeom>
          <a:noFill/>
          <a:ln>
            <a:solidFill>
              <a:schemeClr val="accent5">
                <a:lumMod val="60000"/>
                <a:lumOff val="40000"/>
              </a:schemeClr>
            </a:solidFill>
          </a:ln>
        </p:spPr>
        <p:txBody>
          <a:bodyPr>
            <a:spAutoFit/>
          </a:bodyPr>
          <a:lstStyle/>
          <a:p>
            <a:pPr marL="114300" indent="-114300">
              <a:spcAft>
                <a:spcPts val="600"/>
              </a:spcAft>
              <a:buFont typeface="Wingdings" pitchFamily="2" charset="2"/>
              <a:buChar char="§"/>
              <a:defRPr/>
            </a:pPr>
            <a:r>
              <a:rPr lang="en-US" sz="1100" dirty="0">
                <a:latin typeface="+mj-lt"/>
              </a:rPr>
              <a:t>Network presently carries over 45% of the total power generated in India; this is expected to increase to 60% by 2012.</a:t>
            </a:r>
          </a:p>
          <a:p>
            <a:pPr marL="114300" indent="-114300">
              <a:spcAft>
                <a:spcPts val="600"/>
              </a:spcAft>
              <a:buFont typeface="Wingdings" pitchFamily="2" charset="2"/>
              <a:buChar char="§"/>
              <a:defRPr/>
            </a:pPr>
            <a:r>
              <a:rPr lang="en-US" sz="1100" dirty="0">
                <a:latin typeface="+mj-lt"/>
              </a:rPr>
              <a:t>Total 50 GW inter-regional power transfer capacity of 220kV &amp; above targeted by the end of 12</a:t>
            </a:r>
            <a:r>
              <a:rPr lang="en-US" sz="1100" baseline="30000" dirty="0">
                <a:latin typeface="+mj-lt"/>
              </a:rPr>
              <a:t>th</a:t>
            </a:r>
            <a:r>
              <a:rPr lang="en-US" sz="1100" dirty="0">
                <a:latin typeface="+mj-lt"/>
              </a:rPr>
              <a:t> Plan from existing  28 GW.</a:t>
            </a:r>
          </a:p>
          <a:p>
            <a:pPr marL="114300" indent="-114300">
              <a:spcAft>
                <a:spcPts val="600"/>
              </a:spcAft>
              <a:buFont typeface="Wingdings" pitchFamily="2" charset="2"/>
              <a:buChar char="§"/>
              <a:defRPr/>
            </a:pPr>
            <a:r>
              <a:rPr lang="en-US" sz="1100" dirty="0">
                <a:latin typeface="+mj-lt"/>
              </a:rPr>
              <a:t>Adopted transmission system with higher voltages to cut losses.</a:t>
            </a:r>
          </a:p>
        </p:txBody>
      </p:sp>
      <p:sp>
        <p:nvSpPr>
          <p:cNvPr id="5" name="TextBox 4"/>
          <p:cNvSpPr txBox="1"/>
          <p:nvPr/>
        </p:nvSpPr>
        <p:spPr>
          <a:xfrm>
            <a:off x="4716463" y="4052888"/>
            <a:ext cx="3995737" cy="1323975"/>
          </a:xfrm>
          <a:prstGeom prst="rect">
            <a:avLst/>
          </a:prstGeom>
          <a:noFill/>
          <a:ln>
            <a:solidFill>
              <a:schemeClr val="accent5">
                <a:lumMod val="60000"/>
                <a:lumOff val="40000"/>
              </a:schemeClr>
            </a:solidFill>
          </a:ln>
        </p:spPr>
        <p:txBody>
          <a:bodyPr>
            <a:spAutoFit/>
          </a:bodyPr>
          <a:lstStyle/>
          <a:p>
            <a:pPr marL="114300" indent="-114300">
              <a:spcAft>
                <a:spcPts val="1000"/>
              </a:spcAft>
              <a:buFont typeface="Wingdings" pitchFamily="2" charset="2"/>
              <a:buChar char="§"/>
              <a:defRPr/>
            </a:pPr>
            <a:r>
              <a:rPr lang="en-US" sz="1100" dirty="0">
                <a:latin typeface="+mj-lt"/>
              </a:rPr>
              <a:t>Revamping and upgrade of existing transmission systems.</a:t>
            </a:r>
          </a:p>
          <a:p>
            <a:pPr marL="114300" indent="-114300">
              <a:spcAft>
                <a:spcPts val="1000"/>
              </a:spcAft>
              <a:buFont typeface="Wingdings" pitchFamily="2" charset="2"/>
              <a:buChar char="§"/>
              <a:defRPr/>
            </a:pPr>
            <a:r>
              <a:rPr lang="en-US" sz="1100" dirty="0">
                <a:latin typeface="+mj-lt"/>
              </a:rPr>
              <a:t>The majority of new projects are 400kV voltage ratings.</a:t>
            </a:r>
          </a:p>
          <a:p>
            <a:pPr marL="114300" indent="-114300">
              <a:spcAft>
                <a:spcPts val="1000"/>
              </a:spcAft>
              <a:buFont typeface="Wingdings" pitchFamily="2" charset="2"/>
              <a:buChar char="§"/>
              <a:defRPr/>
            </a:pPr>
            <a:r>
              <a:rPr lang="en-US" sz="1100" dirty="0">
                <a:latin typeface="+mj-lt"/>
              </a:rPr>
              <a:t>Unbundling of SEBs have occurred in 15 states.</a:t>
            </a:r>
          </a:p>
          <a:p>
            <a:pPr marL="114300" indent="-114300">
              <a:spcAft>
                <a:spcPts val="1000"/>
              </a:spcAft>
              <a:buFont typeface="Wingdings" pitchFamily="2" charset="2"/>
              <a:buChar char="§"/>
              <a:defRPr/>
            </a:pPr>
            <a:r>
              <a:rPr lang="en-US" sz="1100" dirty="0">
                <a:latin typeface="+mj-lt"/>
              </a:rPr>
              <a:t>Setting up high capacity intra-state power transmission systems to address </a:t>
            </a:r>
            <a:r>
              <a:rPr lang="en-US" sz="1100" dirty="0">
                <a:solidFill>
                  <a:prstClr val="black"/>
                </a:solidFill>
                <a:latin typeface="+mj-lt"/>
              </a:rPr>
              <a:t>rapid </a:t>
            </a:r>
            <a:r>
              <a:rPr lang="en-GB" sz="1100" dirty="0">
                <a:solidFill>
                  <a:prstClr val="black"/>
                </a:solidFill>
                <a:latin typeface="+mj-lt"/>
              </a:rPr>
              <a:t>industrialisation</a:t>
            </a:r>
            <a:r>
              <a:rPr lang="en-US" sz="1100" dirty="0">
                <a:solidFill>
                  <a:prstClr val="black"/>
                </a:solidFill>
                <a:latin typeface="+mj-lt"/>
              </a:rPr>
              <a:t> and growing power needs.</a:t>
            </a:r>
            <a:endParaRPr lang="en-US" sz="1100" dirty="0">
              <a:latin typeface="+mj-lt"/>
            </a:endParaRPr>
          </a:p>
        </p:txBody>
      </p:sp>
      <p:sp>
        <p:nvSpPr>
          <p:cNvPr id="6" name="TextBox 5"/>
          <p:cNvSpPr txBox="1"/>
          <p:nvPr>
            <p:custDataLst>
              <p:tags r:id="rId1"/>
            </p:custDataLst>
          </p:nvPr>
        </p:nvSpPr>
        <p:spPr>
          <a:xfrm>
            <a:off x="4716463" y="2074863"/>
            <a:ext cx="3995737" cy="266700"/>
          </a:xfrm>
          <a:prstGeom prst="rect">
            <a:avLst/>
          </a:prstGeom>
          <a:solidFill>
            <a:schemeClr val="accent5">
              <a:lumMod val="20000"/>
              <a:lumOff val="80000"/>
            </a:schemeClr>
          </a:solidFill>
          <a:ln w="9525">
            <a:noFill/>
            <a:miter lim="800000"/>
            <a:headEnd/>
            <a:tailEnd/>
          </a:ln>
        </p:spPr>
        <p:txBody>
          <a:bodyPr anchor="ctr"/>
          <a:lstStyle/>
          <a:p>
            <a:pPr marL="188913" indent="-188913">
              <a:defRPr/>
            </a:pPr>
            <a:r>
              <a:rPr lang="en-US" sz="1200" b="1" dirty="0">
                <a:latin typeface="+mj-lt"/>
              </a:rPr>
              <a:t>Power Grid (CTU) Business Scenario</a:t>
            </a:r>
          </a:p>
        </p:txBody>
      </p:sp>
      <p:sp>
        <p:nvSpPr>
          <p:cNvPr id="7" name="TextBox 6"/>
          <p:cNvSpPr txBox="1"/>
          <p:nvPr>
            <p:custDataLst>
              <p:tags r:id="rId2"/>
            </p:custDataLst>
          </p:nvPr>
        </p:nvSpPr>
        <p:spPr>
          <a:xfrm>
            <a:off x="4716463" y="3732213"/>
            <a:ext cx="3995737" cy="276225"/>
          </a:xfrm>
          <a:prstGeom prst="rect">
            <a:avLst/>
          </a:prstGeom>
          <a:solidFill>
            <a:schemeClr val="accent5">
              <a:lumMod val="20000"/>
              <a:lumOff val="80000"/>
            </a:schemeClr>
          </a:solidFill>
          <a:ln w="9525">
            <a:noFill/>
            <a:miter lim="800000"/>
            <a:headEnd/>
            <a:tailEnd/>
          </a:ln>
        </p:spPr>
        <p:txBody>
          <a:bodyPr anchor="ctr"/>
          <a:lstStyle/>
          <a:p>
            <a:pPr marL="188913" indent="-188913">
              <a:defRPr/>
            </a:pPr>
            <a:r>
              <a:rPr lang="en-US" sz="1200" b="1" dirty="0">
                <a:latin typeface="+mj-lt"/>
              </a:rPr>
              <a:t>State Transmission Utilities (STU) Business Scenario</a:t>
            </a:r>
          </a:p>
        </p:txBody>
      </p:sp>
      <p:sp>
        <p:nvSpPr>
          <p:cNvPr id="8" name="TextBox 7"/>
          <p:cNvSpPr txBox="1"/>
          <p:nvPr/>
        </p:nvSpPr>
        <p:spPr>
          <a:xfrm>
            <a:off x="438150" y="5524500"/>
            <a:ext cx="8299450" cy="1054100"/>
          </a:xfrm>
          <a:prstGeom prst="rect">
            <a:avLst/>
          </a:prstGeom>
          <a:noFill/>
          <a:ln w="28575">
            <a:solidFill>
              <a:srgbClr val="C00000"/>
            </a:solidFill>
          </a:ln>
        </p:spPr>
        <p:txBody>
          <a:bodyPr anchor="ctr"/>
          <a:lstStyle/>
          <a:p>
            <a:pPr marL="114300" indent="-114300">
              <a:spcAft>
                <a:spcPts val="600"/>
              </a:spcAft>
              <a:buFont typeface="Wingdings" pitchFamily="2" charset="2"/>
              <a:buChar char="§"/>
              <a:defRPr/>
            </a:pPr>
            <a:r>
              <a:rPr lang="en-US" sz="1200" dirty="0">
                <a:solidFill>
                  <a:schemeClr val="accent5">
                    <a:lumMod val="50000"/>
                  </a:schemeClr>
                </a:solidFill>
                <a:latin typeface="+mj-lt"/>
                <a:cs typeface="+mn-cs"/>
              </a:rPr>
              <a:t>Expected spending of $54.55 </a:t>
            </a:r>
            <a:r>
              <a:rPr lang="en-US" sz="1200" dirty="0" err="1">
                <a:solidFill>
                  <a:schemeClr val="accent5">
                    <a:lumMod val="50000"/>
                  </a:schemeClr>
                </a:solidFill>
                <a:latin typeface="+mj-lt"/>
                <a:cs typeface="+mn-cs"/>
              </a:rPr>
              <a:t>bn</a:t>
            </a:r>
            <a:r>
              <a:rPr lang="en-US" sz="1200" dirty="0">
                <a:solidFill>
                  <a:schemeClr val="accent5">
                    <a:lumMod val="50000"/>
                  </a:schemeClr>
                </a:solidFill>
                <a:latin typeface="+mj-lt"/>
                <a:cs typeface="+mn-cs"/>
              </a:rPr>
              <a:t> in the T&amp;D Sector under the 12th Plan. </a:t>
            </a:r>
          </a:p>
          <a:p>
            <a:pPr marL="114300" indent="-114300">
              <a:spcAft>
                <a:spcPts val="600"/>
              </a:spcAft>
              <a:buFont typeface="Wingdings" pitchFamily="2" charset="2"/>
              <a:buChar char="§"/>
              <a:defRPr/>
            </a:pPr>
            <a:r>
              <a:rPr lang="en-US" sz="1200" dirty="0">
                <a:solidFill>
                  <a:schemeClr val="accent5">
                    <a:lumMod val="50000"/>
                  </a:schemeClr>
                </a:solidFill>
                <a:latin typeface="+mj-lt"/>
                <a:cs typeface="+mn-cs"/>
              </a:rPr>
              <a:t>In the 12th plan PGCIL to spend $21.82 </a:t>
            </a:r>
            <a:r>
              <a:rPr lang="en-US" sz="1200" dirty="0" err="1">
                <a:solidFill>
                  <a:schemeClr val="accent5">
                    <a:lumMod val="50000"/>
                  </a:schemeClr>
                </a:solidFill>
                <a:latin typeface="+mj-lt"/>
                <a:cs typeface="+mn-cs"/>
              </a:rPr>
              <a:t>bn</a:t>
            </a:r>
            <a:r>
              <a:rPr lang="en-US" sz="1200" dirty="0">
                <a:solidFill>
                  <a:schemeClr val="accent5">
                    <a:lumMod val="50000"/>
                  </a:schemeClr>
                </a:solidFill>
                <a:latin typeface="+mj-lt"/>
                <a:cs typeface="+mn-cs"/>
              </a:rPr>
              <a:t> for enhancing the capacity of the interregional transmission grid and building a </a:t>
            </a:r>
            <a:r>
              <a:rPr lang="en-US" sz="1200" dirty="0">
                <a:solidFill>
                  <a:schemeClr val="accent5">
                    <a:lumMod val="50000"/>
                  </a:schemeClr>
                </a:solidFill>
                <a:latin typeface="+mj-lt"/>
                <a:cs typeface="+mn-cs"/>
                <a:hlinkClick r:id="rId6" action="ppaction://hlinksldjump"/>
              </a:rPr>
              <a:t>High Capacity Transmission Corridor (HCTC).</a:t>
            </a:r>
            <a:endParaRPr lang="en-US" sz="1200" dirty="0">
              <a:solidFill>
                <a:schemeClr val="accent5">
                  <a:lumMod val="50000"/>
                </a:schemeClr>
              </a:solidFill>
              <a:latin typeface="+mj-lt"/>
              <a:cs typeface="+mn-cs"/>
            </a:endParaRPr>
          </a:p>
          <a:p>
            <a:pPr marL="114300" indent="-114300">
              <a:spcAft>
                <a:spcPts val="600"/>
              </a:spcAft>
              <a:buFont typeface="Wingdings" pitchFamily="2" charset="2"/>
              <a:buChar char="§"/>
              <a:defRPr/>
            </a:pPr>
            <a:r>
              <a:rPr lang="en-US" sz="1200" dirty="0">
                <a:solidFill>
                  <a:schemeClr val="accent5">
                    <a:lumMod val="50000"/>
                  </a:schemeClr>
                </a:solidFill>
                <a:latin typeface="+mj-lt"/>
                <a:cs typeface="+mn-cs"/>
              </a:rPr>
              <a:t>Huge plans for the inter-regional and intra-state power transfer capacity.</a:t>
            </a:r>
          </a:p>
        </p:txBody>
      </p:sp>
      <p:sp>
        <p:nvSpPr>
          <p:cNvPr id="10" name="TextBox 9"/>
          <p:cNvSpPr txBox="1"/>
          <p:nvPr>
            <p:custDataLst>
              <p:tags r:id="rId3"/>
            </p:custDataLst>
          </p:nvPr>
        </p:nvSpPr>
        <p:spPr>
          <a:xfrm>
            <a:off x="414338" y="1752600"/>
            <a:ext cx="4141787" cy="27463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8913" indent="-188913">
              <a:defRPr/>
            </a:pPr>
            <a:r>
              <a:rPr lang="en-US" sz="1200" b="1" dirty="0">
                <a:solidFill>
                  <a:schemeClr val="tx1"/>
                </a:solidFill>
                <a:latin typeface="+mj-lt"/>
              </a:rPr>
              <a:t>India’s Expected Spending ($ </a:t>
            </a:r>
            <a:r>
              <a:rPr lang="en-US" sz="1200" b="1" dirty="0" err="1">
                <a:solidFill>
                  <a:schemeClr val="tx1"/>
                </a:solidFill>
                <a:latin typeface="+mj-lt"/>
              </a:rPr>
              <a:t>bn</a:t>
            </a:r>
            <a:r>
              <a:rPr lang="en-US" sz="1200" b="1" dirty="0">
                <a:solidFill>
                  <a:schemeClr val="tx1"/>
                </a:solidFill>
                <a:latin typeface="+mj-lt"/>
              </a:rPr>
              <a:t>) – T&amp;D Sector</a:t>
            </a:r>
          </a:p>
        </p:txBody>
      </p:sp>
      <p:graphicFrame>
        <p:nvGraphicFramePr>
          <p:cNvPr id="11" name="Table 10"/>
          <p:cNvGraphicFramePr>
            <a:graphicFrameLocks noGrp="1"/>
          </p:cNvGraphicFramePr>
          <p:nvPr/>
        </p:nvGraphicFramePr>
        <p:xfrm>
          <a:off x="419100" y="2076450"/>
          <a:ext cx="4152900" cy="3203527"/>
        </p:xfrm>
        <a:graphic>
          <a:graphicData uri="http://schemas.openxmlformats.org/drawingml/2006/table">
            <a:tbl>
              <a:tblPr firstRow="1" bandRow="1">
                <a:tableStyleId>{7DF18680-E054-41AD-8BC1-D1AEF772440D}</a:tableStyleId>
              </a:tblPr>
              <a:tblGrid>
                <a:gridCol w="1726211"/>
                <a:gridCol w="875627"/>
                <a:gridCol w="775531"/>
                <a:gridCol w="775531"/>
              </a:tblGrid>
              <a:tr h="283322">
                <a:tc>
                  <a:txBody>
                    <a:bodyPr/>
                    <a:lstStyle/>
                    <a:p>
                      <a:pPr algn="l"/>
                      <a:r>
                        <a:rPr lang="en-US" sz="1100" dirty="0" smtClean="0">
                          <a:latin typeface="Rupee Foradian" pitchFamily="34" charset="0"/>
                        </a:rPr>
                        <a:t>Particulars</a:t>
                      </a:r>
                      <a:endParaRPr lang="en-US" sz="1100" b="0" dirty="0">
                        <a:solidFill>
                          <a:schemeClr val="bg1"/>
                        </a:solidFill>
                        <a:latin typeface="Calibri" pitchFamily="34" charset="0"/>
                      </a:endParaRPr>
                    </a:p>
                  </a:txBody>
                  <a:tcPr anchor="ctr"/>
                </a:tc>
                <a:tc>
                  <a:txBody>
                    <a:bodyPr/>
                    <a:lstStyle/>
                    <a:p>
                      <a:pPr algn="r"/>
                      <a:r>
                        <a:rPr lang="en-US" sz="1100" dirty="0" smtClean="0"/>
                        <a:t>10</a:t>
                      </a:r>
                      <a:r>
                        <a:rPr lang="en-US" sz="1100" baseline="30000" dirty="0" smtClean="0"/>
                        <a:t>th</a:t>
                      </a:r>
                      <a:r>
                        <a:rPr lang="en-US" sz="1100" dirty="0" smtClean="0"/>
                        <a:t> Plan</a:t>
                      </a:r>
                      <a:endParaRPr lang="en-US" sz="1100" b="0" dirty="0">
                        <a:solidFill>
                          <a:schemeClr val="bg1"/>
                        </a:solidFill>
                        <a:latin typeface="Calibri" pitchFamily="34" charset="0"/>
                      </a:endParaRPr>
                    </a:p>
                  </a:txBody>
                  <a:tcPr anchor="ctr"/>
                </a:tc>
                <a:tc>
                  <a:txBody>
                    <a:bodyPr/>
                    <a:lstStyle/>
                    <a:p>
                      <a:pPr algn="r"/>
                      <a:r>
                        <a:rPr lang="en-US" sz="1100" dirty="0" smtClean="0"/>
                        <a:t>11</a:t>
                      </a:r>
                      <a:r>
                        <a:rPr lang="en-US" sz="1100" baseline="30000" dirty="0" smtClean="0"/>
                        <a:t>th</a:t>
                      </a:r>
                      <a:r>
                        <a:rPr lang="en-US" sz="1100" dirty="0" smtClean="0"/>
                        <a:t> Plan</a:t>
                      </a:r>
                      <a:endParaRPr lang="en-US" sz="1100" b="0" dirty="0">
                        <a:solidFill>
                          <a:schemeClr val="bg1"/>
                        </a:solidFill>
                        <a:latin typeface="Calibri" pitchFamily="34" charset="0"/>
                      </a:endParaRPr>
                    </a:p>
                  </a:txBody>
                  <a:tcPr anchor="ctr"/>
                </a:tc>
                <a:tc>
                  <a:txBody>
                    <a:bodyPr/>
                    <a:lstStyle/>
                    <a:p>
                      <a:pPr algn="r"/>
                      <a:r>
                        <a:rPr lang="en-US" sz="1100" b="0" dirty="0" smtClean="0">
                          <a:solidFill>
                            <a:schemeClr val="bg1"/>
                          </a:solidFill>
                          <a:latin typeface="Calibri" pitchFamily="34" charset="0"/>
                        </a:rPr>
                        <a:t>12</a:t>
                      </a:r>
                      <a:r>
                        <a:rPr lang="en-US" sz="1100" b="0" baseline="30000" dirty="0" smtClean="0">
                          <a:solidFill>
                            <a:schemeClr val="bg1"/>
                          </a:solidFill>
                          <a:latin typeface="Calibri" pitchFamily="34" charset="0"/>
                        </a:rPr>
                        <a:t>th</a:t>
                      </a:r>
                      <a:r>
                        <a:rPr lang="en-US" sz="1100" b="0" dirty="0" smtClean="0">
                          <a:solidFill>
                            <a:schemeClr val="bg1"/>
                          </a:solidFill>
                          <a:latin typeface="Calibri" pitchFamily="34" charset="0"/>
                        </a:rPr>
                        <a:t> Plan</a:t>
                      </a:r>
                      <a:endParaRPr lang="en-US" sz="1100" b="0" dirty="0">
                        <a:solidFill>
                          <a:schemeClr val="bg1"/>
                        </a:solidFill>
                        <a:latin typeface="Calibri" pitchFamily="34" charset="0"/>
                      </a:endParaRPr>
                    </a:p>
                  </a:txBody>
                  <a:tcPr anchor="ctr"/>
                </a:tc>
              </a:tr>
              <a:tr h="352921">
                <a:tc>
                  <a:txBody>
                    <a:bodyPr/>
                    <a:lstStyle/>
                    <a:p>
                      <a:r>
                        <a:rPr lang="en-US" sz="1100" dirty="0" smtClean="0"/>
                        <a:t>Power Grid Corporation India Ltd.</a:t>
                      </a:r>
                      <a:endParaRPr lang="en-US" sz="1100" b="0" dirty="0">
                        <a:latin typeface="Calibri" pitchFamily="34" charset="0"/>
                      </a:endParaRPr>
                    </a:p>
                  </a:txBody>
                  <a:tcPr anchor="ctr"/>
                </a:tc>
                <a:tc>
                  <a:txBody>
                    <a:bodyPr/>
                    <a:lstStyle/>
                    <a:p>
                      <a:pPr algn="r" rtl="0" fontAlgn="ctr"/>
                      <a:r>
                        <a:rPr lang="en-IN" sz="1100" b="0" i="0" u="none" strike="noStrike">
                          <a:solidFill>
                            <a:srgbClr val="000000"/>
                          </a:solidFill>
                          <a:latin typeface="Calibri"/>
                        </a:rPr>
                        <a:t>3.31</a:t>
                      </a:r>
                    </a:p>
                  </a:txBody>
                  <a:tcPr marL="9525" marR="85725" marT="9525" marB="0" anchor="ctr"/>
                </a:tc>
                <a:tc>
                  <a:txBody>
                    <a:bodyPr/>
                    <a:lstStyle/>
                    <a:p>
                      <a:pPr algn="r" rtl="0" fontAlgn="ctr"/>
                      <a:r>
                        <a:rPr lang="en-IN" sz="1100" b="0" i="0" u="none" strike="noStrike">
                          <a:solidFill>
                            <a:srgbClr val="000000"/>
                          </a:solidFill>
                          <a:latin typeface="Calibri"/>
                        </a:rPr>
                        <a:t>10.00</a:t>
                      </a:r>
                    </a:p>
                  </a:txBody>
                  <a:tcPr marL="9525" marR="85725" marT="9525" marB="0" anchor="ctr"/>
                </a:tc>
                <a:tc>
                  <a:txBody>
                    <a:bodyPr/>
                    <a:lstStyle/>
                    <a:p>
                      <a:pPr algn="r" rtl="0" fontAlgn="ctr"/>
                      <a:r>
                        <a:rPr lang="en-IN" sz="1100" b="0" i="0" u="none" strike="noStrike">
                          <a:solidFill>
                            <a:srgbClr val="000000"/>
                          </a:solidFill>
                          <a:latin typeface="Calibri"/>
                        </a:rPr>
                        <a:t>21.82</a:t>
                      </a:r>
                    </a:p>
                  </a:txBody>
                  <a:tcPr marL="9525" marR="85725" marT="9525" marB="0" anchor="ctr"/>
                </a:tc>
              </a:tr>
              <a:tr h="581282">
                <a:tc>
                  <a:txBody>
                    <a:bodyPr/>
                    <a:lstStyle/>
                    <a:p>
                      <a:r>
                        <a:rPr lang="en-US" sz="1100" dirty="0" smtClean="0"/>
                        <a:t>Private Utilities</a:t>
                      </a:r>
                      <a:endParaRPr lang="en-US" sz="1100" b="0" dirty="0">
                        <a:latin typeface="Calibri" pitchFamily="34" charset="0"/>
                      </a:endParaRPr>
                    </a:p>
                  </a:txBody>
                  <a:tcPr anchor="ctr"/>
                </a:tc>
                <a:tc>
                  <a:txBody>
                    <a:bodyPr/>
                    <a:lstStyle/>
                    <a:p>
                      <a:pPr algn="r" rtl="0" fontAlgn="ctr"/>
                      <a:r>
                        <a:rPr lang="en-IN" sz="1100" b="0" i="0" u="none" strike="noStrike">
                          <a:solidFill>
                            <a:srgbClr val="000000"/>
                          </a:solidFill>
                          <a:latin typeface="Calibri"/>
                        </a:rPr>
                        <a:t>0.36</a:t>
                      </a:r>
                    </a:p>
                  </a:txBody>
                  <a:tcPr marL="9525" marR="85725" marT="9525" marB="0" anchor="ctr"/>
                </a:tc>
                <a:tc>
                  <a:txBody>
                    <a:bodyPr/>
                    <a:lstStyle/>
                    <a:p>
                      <a:pPr algn="r" rtl="0" fontAlgn="ctr"/>
                      <a:r>
                        <a:rPr lang="en-IN" sz="1100" b="0" i="0" u="none" strike="noStrike">
                          <a:solidFill>
                            <a:srgbClr val="000000"/>
                          </a:solidFill>
                          <a:latin typeface="Calibri"/>
                        </a:rPr>
                        <a:t>3.64</a:t>
                      </a:r>
                    </a:p>
                  </a:txBody>
                  <a:tcPr marL="9525" marR="85725" marT="9525" marB="0" anchor="ctr"/>
                </a:tc>
                <a:tc>
                  <a:txBody>
                    <a:bodyPr/>
                    <a:lstStyle/>
                    <a:p>
                      <a:pPr algn="r" rtl="0" fontAlgn="ctr"/>
                      <a:r>
                        <a:rPr lang="en-IN" sz="1100" b="0" i="0" u="none" strike="noStrike">
                          <a:solidFill>
                            <a:srgbClr val="000000"/>
                          </a:solidFill>
                          <a:latin typeface="Calibri"/>
                        </a:rPr>
                        <a:t>3.64</a:t>
                      </a:r>
                    </a:p>
                  </a:txBody>
                  <a:tcPr marL="9525" marR="85725" marT="9525" marB="0" anchor="ctr"/>
                </a:tc>
              </a:tr>
              <a:tr h="352921">
                <a:tc>
                  <a:txBody>
                    <a:bodyPr/>
                    <a:lstStyle/>
                    <a:p>
                      <a:r>
                        <a:rPr lang="en-US" sz="1100" dirty="0" smtClean="0"/>
                        <a:t>Other Central Utilities &amp; State Utilities</a:t>
                      </a:r>
                      <a:endParaRPr lang="en-US" sz="1100" b="0" dirty="0">
                        <a:latin typeface="Calibri" pitchFamily="34" charset="0"/>
                      </a:endParaRPr>
                    </a:p>
                  </a:txBody>
                  <a:tcPr anchor="ctr"/>
                </a:tc>
                <a:tc>
                  <a:txBody>
                    <a:bodyPr/>
                    <a:lstStyle/>
                    <a:p>
                      <a:pPr algn="r" rtl="0" fontAlgn="ctr"/>
                      <a:r>
                        <a:rPr lang="en-IN" sz="1100" b="0" i="0" u="none" strike="noStrike">
                          <a:solidFill>
                            <a:srgbClr val="000000"/>
                          </a:solidFill>
                          <a:latin typeface="Calibri"/>
                        </a:rPr>
                        <a:t>5.27</a:t>
                      </a:r>
                    </a:p>
                  </a:txBody>
                  <a:tcPr marL="9525" marR="85725" marT="9525" marB="0" anchor="ctr"/>
                </a:tc>
                <a:tc>
                  <a:txBody>
                    <a:bodyPr/>
                    <a:lstStyle/>
                    <a:p>
                      <a:pPr algn="r" rtl="0" fontAlgn="ctr"/>
                      <a:r>
                        <a:rPr lang="en-IN" sz="1100" b="0" i="0" u="none" strike="noStrike">
                          <a:solidFill>
                            <a:srgbClr val="000000"/>
                          </a:solidFill>
                          <a:latin typeface="Calibri"/>
                        </a:rPr>
                        <a:t>11.82</a:t>
                      </a:r>
                    </a:p>
                  </a:txBody>
                  <a:tcPr marL="9525" marR="85725" marT="9525" marB="0" anchor="ctr"/>
                </a:tc>
                <a:tc>
                  <a:txBody>
                    <a:bodyPr/>
                    <a:lstStyle/>
                    <a:p>
                      <a:pPr algn="r" rtl="0" fontAlgn="ctr"/>
                      <a:r>
                        <a:rPr lang="en-IN" sz="1100" b="0" i="0" u="none" strike="noStrike" dirty="0">
                          <a:solidFill>
                            <a:srgbClr val="000000"/>
                          </a:solidFill>
                          <a:latin typeface="Calibri"/>
                        </a:rPr>
                        <a:t>18.18</a:t>
                      </a:r>
                    </a:p>
                  </a:txBody>
                  <a:tcPr marL="9525" marR="85725" marT="9525" marB="0" anchor="ctr"/>
                </a:tc>
              </a:tr>
              <a:tr h="425140">
                <a:tc>
                  <a:txBody>
                    <a:bodyPr/>
                    <a:lstStyle/>
                    <a:p>
                      <a:r>
                        <a:rPr lang="en-US" sz="1100" b="1" dirty="0" smtClean="0"/>
                        <a:t>Total Spend for </a:t>
                      </a:r>
                      <a:br>
                        <a:rPr lang="en-US" sz="1100" b="1" dirty="0" smtClean="0"/>
                      </a:br>
                      <a:r>
                        <a:rPr lang="en-US" sz="1100" b="1" dirty="0" smtClean="0"/>
                        <a:t>Transmission Line</a:t>
                      </a:r>
                      <a:endParaRPr lang="en-US" sz="1100" b="1" dirty="0">
                        <a:latin typeface="Calibri" pitchFamily="34" charset="0"/>
                      </a:endParaRPr>
                    </a:p>
                  </a:txBody>
                  <a:tcPr anchor="ctr"/>
                </a:tc>
                <a:tc>
                  <a:txBody>
                    <a:bodyPr/>
                    <a:lstStyle/>
                    <a:p>
                      <a:pPr algn="r"/>
                      <a:r>
                        <a:rPr lang="en-US" sz="1100" b="1" dirty="0" smtClean="0"/>
                        <a:t>8.95</a:t>
                      </a:r>
                      <a:endParaRPr lang="en-US" sz="1100" b="1" dirty="0">
                        <a:latin typeface="Calibri" pitchFamily="34" charset="0"/>
                      </a:endParaRPr>
                    </a:p>
                  </a:txBody>
                  <a:tcPr anchor="ctr"/>
                </a:tc>
                <a:tc>
                  <a:txBody>
                    <a:bodyPr/>
                    <a:lstStyle/>
                    <a:p>
                      <a:pPr algn="r"/>
                      <a:r>
                        <a:rPr lang="en-US" sz="1100" b="1" dirty="0" smtClean="0"/>
                        <a:t>25.45</a:t>
                      </a:r>
                      <a:endParaRPr lang="en-US" sz="1100" b="1" dirty="0">
                        <a:latin typeface="Calibri" pitchFamily="34" charset="0"/>
                      </a:endParaRPr>
                    </a:p>
                  </a:txBody>
                  <a:tcPr anchor="ctr"/>
                </a:tc>
                <a:tc>
                  <a:txBody>
                    <a:bodyPr/>
                    <a:lstStyle/>
                    <a:p>
                      <a:pPr algn="r"/>
                      <a:r>
                        <a:rPr lang="en-US" sz="1100" b="1" dirty="0" smtClean="0">
                          <a:latin typeface="Calibri" pitchFamily="34" charset="0"/>
                        </a:rPr>
                        <a:t>43.64</a:t>
                      </a:r>
                      <a:endParaRPr lang="en-US" sz="1100" b="1" dirty="0">
                        <a:latin typeface="Calibri" pitchFamily="34" charset="0"/>
                      </a:endParaRPr>
                    </a:p>
                  </a:txBody>
                  <a:tcPr anchor="ctr"/>
                </a:tc>
              </a:tr>
              <a:tr h="352921">
                <a:tc>
                  <a:txBody>
                    <a:bodyPr/>
                    <a:lstStyle/>
                    <a:p>
                      <a:r>
                        <a:rPr lang="en-US" sz="1100" dirty="0" smtClean="0"/>
                        <a:t>RGVVY</a:t>
                      </a:r>
                      <a:endParaRPr lang="en-US" sz="1100" b="0" dirty="0">
                        <a:latin typeface="Calibri" pitchFamily="34" charset="0"/>
                      </a:endParaRPr>
                    </a:p>
                  </a:txBody>
                  <a:tcPr anchor="ctr"/>
                </a:tc>
                <a:tc>
                  <a:txBody>
                    <a:bodyPr/>
                    <a:lstStyle/>
                    <a:p>
                      <a:pPr algn="r" rtl="0" fontAlgn="ctr"/>
                      <a:r>
                        <a:rPr lang="en-IN" sz="1100" b="0" i="0" u="none" strike="noStrike">
                          <a:solidFill>
                            <a:srgbClr val="000000"/>
                          </a:solidFill>
                          <a:latin typeface="Calibri"/>
                        </a:rPr>
                        <a:t>1.76</a:t>
                      </a:r>
                    </a:p>
                  </a:txBody>
                  <a:tcPr marL="9525" marR="85725" marT="9525" marB="0" anchor="ctr"/>
                </a:tc>
                <a:tc>
                  <a:txBody>
                    <a:bodyPr/>
                    <a:lstStyle/>
                    <a:p>
                      <a:pPr algn="r" rtl="0" fontAlgn="ctr"/>
                      <a:r>
                        <a:rPr lang="en-IN" sz="1100" b="0" i="0" u="none" strike="noStrike">
                          <a:solidFill>
                            <a:srgbClr val="000000"/>
                          </a:solidFill>
                          <a:latin typeface="Calibri"/>
                        </a:rPr>
                        <a:t>2.96</a:t>
                      </a:r>
                    </a:p>
                  </a:txBody>
                  <a:tcPr marL="9525" marR="85725" marT="9525" marB="0" anchor="ctr"/>
                </a:tc>
                <a:tc>
                  <a:txBody>
                    <a:bodyPr/>
                    <a:lstStyle/>
                    <a:p>
                      <a:pPr algn="r" rtl="0" fontAlgn="ctr"/>
                      <a:r>
                        <a:rPr lang="en-IN" sz="1100" b="0" i="0" u="none" strike="noStrike">
                          <a:solidFill>
                            <a:srgbClr val="000000"/>
                          </a:solidFill>
                          <a:latin typeface="Calibri"/>
                        </a:rPr>
                        <a:t>5.45</a:t>
                      </a:r>
                    </a:p>
                  </a:txBody>
                  <a:tcPr marL="9525" marR="85725" marT="9525" marB="0" anchor="ctr"/>
                </a:tc>
              </a:tr>
              <a:tr h="352921">
                <a:tc>
                  <a:txBody>
                    <a:bodyPr/>
                    <a:lstStyle/>
                    <a:p>
                      <a:r>
                        <a:rPr lang="en-US" sz="1100" dirty="0" smtClean="0"/>
                        <a:t>APDRP</a:t>
                      </a:r>
                      <a:endParaRPr lang="en-US" sz="1100" b="0" dirty="0">
                        <a:latin typeface="Calibri" pitchFamily="34" charset="0"/>
                      </a:endParaRPr>
                    </a:p>
                  </a:txBody>
                  <a:tcPr anchor="ctr"/>
                </a:tc>
                <a:tc>
                  <a:txBody>
                    <a:bodyPr/>
                    <a:lstStyle/>
                    <a:p>
                      <a:pPr algn="r" rtl="0" fontAlgn="ctr"/>
                      <a:r>
                        <a:rPr lang="en-IN" sz="1100" b="0" i="0" u="none" strike="noStrike">
                          <a:solidFill>
                            <a:srgbClr val="000000"/>
                          </a:solidFill>
                          <a:latin typeface="Calibri"/>
                        </a:rPr>
                        <a:t>3.09</a:t>
                      </a:r>
                    </a:p>
                  </a:txBody>
                  <a:tcPr marL="9525" marR="85725" marT="9525" marB="0" anchor="ctr"/>
                </a:tc>
                <a:tc>
                  <a:txBody>
                    <a:bodyPr/>
                    <a:lstStyle/>
                    <a:p>
                      <a:pPr algn="r" rtl="0" fontAlgn="ctr"/>
                      <a:r>
                        <a:rPr lang="en-IN" sz="1100" b="0" i="0" u="none" strike="noStrike">
                          <a:solidFill>
                            <a:srgbClr val="000000"/>
                          </a:solidFill>
                          <a:latin typeface="Calibri"/>
                        </a:rPr>
                        <a:t>9.38</a:t>
                      </a:r>
                    </a:p>
                  </a:txBody>
                  <a:tcPr marL="9525" marR="85725" marT="9525" marB="0" anchor="ctr"/>
                </a:tc>
                <a:tc>
                  <a:txBody>
                    <a:bodyPr/>
                    <a:lstStyle/>
                    <a:p>
                      <a:pPr algn="r" rtl="0" fontAlgn="ctr"/>
                      <a:r>
                        <a:rPr lang="en-IN" sz="1100" b="0" i="0" u="none" strike="noStrike">
                          <a:solidFill>
                            <a:srgbClr val="000000"/>
                          </a:solidFill>
                          <a:latin typeface="Calibri"/>
                        </a:rPr>
                        <a:t>5.45</a:t>
                      </a:r>
                    </a:p>
                  </a:txBody>
                  <a:tcPr marL="9525" marR="85725" marT="9525" marB="0" anchor="ctr"/>
                </a:tc>
              </a:tr>
              <a:tr h="352921">
                <a:tc>
                  <a:txBody>
                    <a:bodyPr/>
                    <a:lstStyle/>
                    <a:p>
                      <a:r>
                        <a:rPr lang="en-US" sz="1100" b="1" dirty="0" smtClean="0"/>
                        <a:t>Total Domestic Spending</a:t>
                      </a:r>
                      <a:endParaRPr lang="en-US" sz="1100" b="1" dirty="0">
                        <a:solidFill>
                          <a:schemeClr val="bg1"/>
                        </a:solidFill>
                        <a:latin typeface="Calibri" pitchFamily="34" charset="0"/>
                      </a:endParaRPr>
                    </a:p>
                  </a:txBody>
                  <a:tcPr anchor="ctr"/>
                </a:tc>
                <a:tc>
                  <a:txBody>
                    <a:bodyPr/>
                    <a:lstStyle/>
                    <a:p>
                      <a:pPr algn="r" rtl="0" fontAlgn="ctr"/>
                      <a:r>
                        <a:rPr lang="en-IN" sz="1100" b="1" i="0" u="none" strike="noStrike" dirty="0">
                          <a:solidFill>
                            <a:srgbClr val="000000"/>
                          </a:solidFill>
                          <a:latin typeface="Calibri"/>
                        </a:rPr>
                        <a:t>13.80</a:t>
                      </a:r>
                    </a:p>
                  </a:txBody>
                  <a:tcPr marL="9525" marR="85725" marT="9525" marB="0" anchor="ctr"/>
                </a:tc>
                <a:tc>
                  <a:txBody>
                    <a:bodyPr/>
                    <a:lstStyle/>
                    <a:p>
                      <a:pPr algn="r" rtl="0" fontAlgn="ctr"/>
                      <a:r>
                        <a:rPr lang="en-IN" sz="1100" b="1" i="0" u="none" strike="noStrike" dirty="0">
                          <a:solidFill>
                            <a:srgbClr val="000000"/>
                          </a:solidFill>
                          <a:latin typeface="Calibri"/>
                        </a:rPr>
                        <a:t>37.80</a:t>
                      </a:r>
                    </a:p>
                  </a:txBody>
                  <a:tcPr marL="9525" marR="85725" marT="9525" marB="0" anchor="ctr"/>
                </a:tc>
                <a:tc>
                  <a:txBody>
                    <a:bodyPr/>
                    <a:lstStyle/>
                    <a:p>
                      <a:pPr algn="r" rtl="0" fontAlgn="ctr"/>
                      <a:r>
                        <a:rPr lang="en-IN" sz="1100" b="1" i="0" u="none" strike="noStrike" dirty="0">
                          <a:solidFill>
                            <a:srgbClr val="000000"/>
                          </a:solidFill>
                          <a:latin typeface="Calibri"/>
                        </a:rPr>
                        <a:t>54.55</a:t>
                      </a:r>
                    </a:p>
                  </a:txBody>
                  <a:tcPr marL="9525" marR="85725" marT="9525" marB="0" anchor="ctr"/>
                </a:tc>
              </a:tr>
            </a:tbl>
          </a:graphicData>
        </a:graphic>
      </p:graphicFrame>
      <p:sp>
        <p:nvSpPr>
          <p:cNvPr id="12" name="TextBox 11"/>
          <p:cNvSpPr txBox="1"/>
          <p:nvPr/>
        </p:nvSpPr>
        <p:spPr>
          <a:xfrm>
            <a:off x="2936875" y="5267325"/>
            <a:ext cx="1631950" cy="122238"/>
          </a:xfrm>
          <a:prstGeom prst="rect">
            <a:avLst/>
          </a:prstGeom>
          <a:noFill/>
        </p:spPr>
        <p:txBody>
          <a:bodyPr lIns="0" tIns="0" rIns="0" bIns="0">
            <a:spAutoFit/>
          </a:bodyPr>
          <a:lstStyle/>
          <a:p>
            <a:pPr algn="r">
              <a:defRPr/>
            </a:pPr>
            <a:r>
              <a:rPr lang="en-US" sz="800" i="1" dirty="0">
                <a:latin typeface="+mj-lt"/>
              </a:rPr>
              <a:t>Source: </a:t>
            </a:r>
            <a:r>
              <a:rPr lang="en-US" sz="800" i="1" dirty="0" err="1">
                <a:latin typeface="+mj-lt"/>
              </a:rPr>
              <a:t>Crisi</a:t>
            </a:r>
            <a:r>
              <a:rPr lang="en-US" sz="800" i="1" dirty="0">
                <a:latin typeface="+mj-lt"/>
              </a:rPr>
              <a:t> l &amp; Company Research</a:t>
            </a:r>
          </a:p>
        </p:txBody>
      </p:sp>
      <p:sp>
        <p:nvSpPr>
          <p:cNvPr id="14" name="Chevron 13"/>
          <p:cNvSpPr/>
          <p:nvPr/>
        </p:nvSpPr>
        <p:spPr>
          <a:xfrm>
            <a:off x="222885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Need Power for Sustained Economic Growth </a:t>
            </a:r>
          </a:p>
        </p:txBody>
      </p:sp>
      <p:sp>
        <p:nvSpPr>
          <p:cNvPr id="15" name="Chevron 14"/>
          <p:cNvSpPr/>
          <p:nvPr/>
        </p:nvSpPr>
        <p:spPr>
          <a:xfrm>
            <a:off x="4457700" y="987425"/>
            <a:ext cx="2457450" cy="4651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latin typeface="+mj-lt"/>
              </a:rPr>
              <a:t>Driving the Demand for T&amp;D for Evacuation</a:t>
            </a:r>
          </a:p>
        </p:txBody>
      </p:sp>
      <p:sp>
        <p:nvSpPr>
          <p:cNvPr id="16" name="Chevron 15"/>
          <p:cNvSpPr/>
          <p:nvPr/>
        </p:nvSpPr>
        <p:spPr>
          <a:xfrm>
            <a:off x="6686550" y="987425"/>
            <a:ext cx="2457450" cy="465138"/>
          </a:xfrm>
          <a:prstGeom prst="chevron">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Opportunity for EMC</a:t>
            </a:r>
          </a:p>
        </p:txBody>
      </p:sp>
      <p:sp>
        <p:nvSpPr>
          <p:cNvPr id="17" name="Pentagon 16"/>
          <p:cNvSpPr/>
          <p:nvPr/>
        </p:nvSpPr>
        <p:spPr>
          <a:xfrm>
            <a:off x="0" y="987425"/>
            <a:ext cx="2457450" cy="465138"/>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Rapid Economic Growth</a:t>
            </a:r>
            <a:endParaRPr lang="en-IN" sz="1000" dirty="0">
              <a:solidFill>
                <a:schemeClr val="tx1"/>
              </a:solidFill>
              <a:latin typeface="+mj-lt"/>
            </a:endParaRPr>
          </a:p>
        </p:txBody>
      </p:sp>
      <p:sp>
        <p:nvSpPr>
          <p:cNvPr id="18" name="TextBox 17"/>
          <p:cNvSpPr txBox="1"/>
          <p:nvPr>
            <p:custDataLst>
              <p:tags r:id="rId4"/>
            </p:custDataLst>
          </p:nvPr>
        </p:nvSpPr>
        <p:spPr>
          <a:xfrm>
            <a:off x="4714875" y="1752600"/>
            <a:ext cx="3995738" cy="27463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8913" indent="-188913">
              <a:defRPr/>
            </a:pPr>
            <a:r>
              <a:rPr lang="en-US" sz="1200" b="1" dirty="0">
                <a:solidFill>
                  <a:schemeClr val="tx1"/>
                </a:solidFill>
                <a:latin typeface="+mj-lt"/>
              </a:rPr>
              <a:t>Transmission Utilities Business Scenario</a:t>
            </a:r>
          </a:p>
        </p:txBody>
      </p:sp>
      <p:sp>
        <p:nvSpPr>
          <p:cNvPr id="19" name="Slide Number Placeholder 18"/>
          <p:cNvSpPr>
            <a:spLocks noGrp="1"/>
          </p:cNvSpPr>
          <p:nvPr>
            <p:ph type="sldNum" sz="quarter" idx="11"/>
          </p:nvPr>
        </p:nvSpPr>
        <p:spPr/>
        <p:txBody>
          <a:bodyPr/>
          <a:lstStyle/>
          <a:p>
            <a:pPr>
              <a:defRPr/>
            </a:pPr>
            <a:fld id="{0EF3A9AA-A1D8-4FDE-B01C-51C3F7D6C8D0}" type="slidenum">
              <a:rPr lang="en-IN"/>
              <a:pPr>
                <a:defRPr/>
              </a:pPr>
              <a:t>12</a:t>
            </a:fld>
            <a:endParaRPr lang="en-IN" dirty="0"/>
          </a:p>
        </p:txBody>
      </p:sp>
      <p:sp>
        <p:nvSpPr>
          <p:cNvPr id="20" name="TextBox 19"/>
          <p:cNvSpPr txBox="1"/>
          <p:nvPr/>
        </p:nvSpPr>
        <p:spPr>
          <a:xfrm>
            <a:off x="439738" y="5300663"/>
            <a:ext cx="433387" cy="123825"/>
          </a:xfrm>
          <a:prstGeom prst="rect">
            <a:avLst/>
          </a:prstGeom>
          <a:noFill/>
        </p:spPr>
        <p:txBody>
          <a:bodyPr lIns="0" tIns="0" rIns="0" bIns="0">
            <a:spAutoFit/>
          </a:bodyPr>
          <a:lstStyle/>
          <a:p>
            <a:pPr algn="r">
              <a:defRPr/>
            </a:pPr>
            <a:r>
              <a:rPr lang="en-US" sz="800" i="1" dirty="0">
                <a:latin typeface="+mj-lt"/>
              </a:rPr>
              <a:t>1$=Rs. 55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custDataLst>
              <p:tags r:id="rId2"/>
            </p:custDataLst>
          </p:nvPr>
        </p:nvSpPr>
        <p:spPr>
          <a:xfrm>
            <a:off x="4143375" y="2143125"/>
            <a:ext cx="638175" cy="4029075"/>
          </a:xfrm>
          <a:custGeom>
            <a:avLst/>
            <a:gdLst>
              <a:gd name="connsiteX0" fmla="*/ 0 w 638175"/>
              <a:gd name="connsiteY0" fmla="*/ 0 h 4029075"/>
              <a:gd name="connsiteX1" fmla="*/ 638175 w 638175"/>
              <a:gd name="connsiteY1" fmla="*/ 0 h 4029075"/>
              <a:gd name="connsiteX2" fmla="*/ 19050 w 638175"/>
              <a:gd name="connsiteY2" fmla="*/ 838200 h 4029075"/>
              <a:gd name="connsiteX3" fmla="*/ 628650 w 638175"/>
              <a:gd name="connsiteY3" fmla="*/ 838200 h 4029075"/>
              <a:gd name="connsiteX4" fmla="*/ 19050 w 638175"/>
              <a:gd name="connsiteY4" fmla="*/ 1924050 h 4029075"/>
              <a:gd name="connsiteX5" fmla="*/ 628650 w 638175"/>
              <a:gd name="connsiteY5" fmla="*/ 1924050 h 4029075"/>
              <a:gd name="connsiteX6" fmla="*/ 19050 w 638175"/>
              <a:gd name="connsiteY6" fmla="*/ 3095625 h 4029075"/>
              <a:gd name="connsiteX7" fmla="*/ 609600 w 638175"/>
              <a:gd name="connsiteY7" fmla="*/ 3095625 h 4029075"/>
              <a:gd name="connsiteX8" fmla="*/ 19050 w 638175"/>
              <a:gd name="connsiteY8" fmla="*/ 4029075 h 4029075"/>
              <a:gd name="connsiteX9" fmla="*/ 619125 w 638175"/>
              <a:gd name="connsiteY9" fmla="*/ 4029075 h 402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175" h="4029075">
                <a:moveTo>
                  <a:pt x="0" y="0"/>
                </a:moveTo>
                <a:lnTo>
                  <a:pt x="638175" y="0"/>
                </a:lnTo>
                <a:lnTo>
                  <a:pt x="19050" y="838200"/>
                </a:lnTo>
                <a:lnTo>
                  <a:pt x="628650" y="838200"/>
                </a:lnTo>
                <a:lnTo>
                  <a:pt x="19050" y="1924050"/>
                </a:lnTo>
                <a:lnTo>
                  <a:pt x="628650" y="1924050"/>
                </a:lnTo>
                <a:lnTo>
                  <a:pt x="19050" y="3095625"/>
                </a:lnTo>
                <a:lnTo>
                  <a:pt x="609600" y="3095625"/>
                </a:lnTo>
                <a:lnTo>
                  <a:pt x="19050" y="4029075"/>
                </a:lnTo>
                <a:lnTo>
                  <a:pt x="619125" y="4029075"/>
                </a:ln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Title 1"/>
          <p:cNvSpPr>
            <a:spLocks noGrp="1"/>
          </p:cNvSpPr>
          <p:nvPr>
            <p:ph type="title"/>
            <p:custDataLst>
              <p:tags r:id="rId3"/>
            </p:custDataLst>
          </p:nvPr>
        </p:nvSpPr>
        <p:spPr/>
        <p:txBody>
          <a:bodyPr/>
          <a:lstStyle/>
          <a:p>
            <a:pPr>
              <a:defRPr/>
            </a:pPr>
            <a:r>
              <a:rPr lang="en-US" dirty="0" smtClean="0"/>
              <a:t>Opportunity for EMC</a:t>
            </a:r>
            <a:endParaRPr lang="en-US" dirty="0"/>
          </a:p>
        </p:txBody>
      </p:sp>
      <p:sp>
        <p:nvSpPr>
          <p:cNvPr id="4" name="Rounded Rectangle 3"/>
          <p:cNvSpPr/>
          <p:nvPr>
            <p:custDataLst>
              <p:tags r:id="rId4"/>
            </p:custDataLst>
          </p:nvPr>
        </p:nvSpPr>
        <p:spPr>
          <a:xfrm>
            <a:off x="568325" y="1800225"/>
            <a:ext cx="3571875" cy="668338"/>
          </a:xfrm>
          <a:prstGeom prst="roundRect">
            <a:avLst/>
          </a:prstGeom>
          <a:noFill/>
          <a:ln w="63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An annual GDP growth rate of about 8%</a:t>
            </a:r>
          </a:p>
        </p:txBody>
      </p:sp>
      <p:sp>
        <p:nvSpPr>
          <p:cNvPr id="5" name="Rounded Rectangle 4"/>
          <p:cNvSpPr/>
          <p:nvPr>
            <p:custDataLst>
              <p:tags r:id="rId5"/>
            </p:custDataLst>
          </p:nvPr>
        </p:nvSpPr>
        <p:spPr>
          <a:xfrm>
            <a:off x="4760913" y="1800225"/>
            <a:ext cx="3571875" cy="668338"/>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Requires a 9-10% growth rate in the Indian power sector</a:t>
            </a:r>
          </a:p>
        </p:txBody>
      </p:sp>
      <p:sp>
        <p:nvSpPr>
          <p:cNvPr id="8" name="Rounded Rectangle 7"/>
          <p:cNvSpPr/>
          <p:nvPr>
            <p:custDataLst>
              <p:tags r:id="rId6"/>
            </p:custDataLst>
          </p:nvPr>
        </p:nvSpPr>
        <p:spPr>
          <a:xfrm>
            <a:off x="568325" y="2632075"/>
            <a:ext cx="3571875" cy="668338"/>
          </a:xfrm>
          <a:prstGeom prst="roundRect">
            <a:avLst/>
          </a:prstGeom>
          <a:noFill/>
          <a:ln w="63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Large scale addition of power generation capacity</a:t>
            </a:r>
          </a:p>
        </p:txBody>
      </p:sp>
      <p:sp>
        <p:nvSpPr>
          <p:cNvPr id="9" name="Rounded Rectangle 8"/>
          <p:cNvSpPr/>
          <p:nvPr>
            <p:custDataLst>
              <p:tags r:id="rId7"/>
            </p:custDataLst>
          </p:nvPr>
        </p:nvSpPr>
        <p:spPr>
          <a:xfrm>
            <a:off x="4760913" y="2632075"/>
            <a:ext cx="3571875" cy="668338"/>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Would necessitate large scale addition of power transmission capacity</a:t>
            </a:r>
          </a:p>
        </p:txBody>
      </p:sp>
      <p:sp>
        <p:nvSpPr>
          <p:cNvPr id="12" name="Rounded Rectangle 11"/>
          <p:cNvSpPr/>
          <p:nvPr>
            <p:custDataLst>
              <p:tags r:id="rId8"/>
            </p:custDataLst>
          </p:nvPr>
        </p:nvSpPr>
        <p:spPr>
          <a:xfrm>
            <a:off x="568325" y="3465513"/>
            <a:ext cx="3571875" cy="1177925"/>
          </a:xfrm>
          <a:prstGeom prst="roundRect">
            <a:avLst/>
          </a:prstGeom>
          <a:noFill/>
          <a:ln w="63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Large scale addition of transmission capacity, at high voltage up to 1200kV, to minimize T&amp;D Loss</a:t>
            </a:r>
          </a:p>
        </p:txBody>
      </p:sp>
      <p:sp>
        <p:nvSpPr>
          <p:cNvPr id="13" name="Rounded Rectangle 12"/>
          <p:cNvSpPr/>
          <p:nvPr>
            <p:custDataLst>
              <p:tags r:id="rId9"/>
            </p:custDataLst>
          </p:nvPr>
        </p:nvSpPr>
        <p:spPr>
          <a:xfrm>
            <a:off x="4760913" y="3465513"/>
            <a:ext cx="3571875" cy="1177925"/>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Being a turnkey solution provider and </a:t>
            </a:r>
            <a:r>
              <a:rPr lang="en-US" sz="1600" b="1" dirty="0">
                <a:solidFill>
                  <a:schemeClr val="tx1"/>
                </a:solidFill>
                <a:latin typeface="+mj-lt"/>
              </a:rPr>
              <a:t>one of the top 6-7 players qualified for high voltage projects</a:t>
            </a:r>
            <a:r>
              <a:rPr lang="en-US" sz="1600" dirty="0">
                <a:solidFill>
                  <a:schemeClr val="tx1"/>
                </a:solidFill>
                <a:latin typeface="+mj-lt"/>
              </a:rPr>
              <a:t> provides </a:t>
            </a:r>
            <a:r>
              <a:rPr lang="en-US" sz="1600" b="1" dirty="0">
                <a:solidFill>
                  <a:schemeClr val="tx1"/>
                </a:solidFill>
                <a:latin typeface="+mj-lt"/>
              </a:rPr>
              <a:t>EMC </a:t>
            </a:r>
            <a:r>
              <a:rPr lang="en-US" sz="1600" dirty="0">
                <a:solidFill>
                  <a:schemeClr val="tx1"/>
                </a:solidFill>
                <a:latin typeface="+mj-lt"/>
              </a:rPr>
              <a:t>an immense growth opportunity </a:t>
            </a:r>
          </a:p>
        </p:txBody>
      </p:sp>
      <p:sp>
        <p:nvSpPr>
          <p:cNvPr id="16" name="Rounded Rectangle 15"/>
          <p:cNvSpPr/>
          <p:nvPr>
            <p:custDataLst>
              <p:tags r:id="rId10"/>
            </p:custDataLst>
          </p:nvPr>
        </p:nvSpPr>
        <p:spPr>
          <a:xfrm>
            <a:off x="568325" y="4808538"/>
            <a:ext cx="3571875" cy="833437"/>
          </a:xfrm>
          <a:prstGeom prst="roundRect">
            <a:avLst/>
          </a:prstGeom>
          <a:noFill/>
          <a:ln w="63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Private companies entering into power generation</a:t>
            </a:r>
          </a:p>
        </p:txBody>
      </p:sp>
      <p:sp>
        <p:nvSpPr>
          <p:cNvPr id="17" name="Rounded Rectangle 16"/>
          <p:cNvSpPr/>
          <p:nvPr>
            <p:custDataLst>
              <p:tags r:id="rId11"/>
            </p:custDataLst>
          </p:nvPr>
        </p:nvSpPr>
        <p:spPr>
          <a:xfrm>
            <a:off x="4760913" y="4808538"/>
            <a:ext cx="3571875" cy="833437"/>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Will require </a:t>
            </a:r>
            <a:r>
              <a:rPr lang="en-US" sz="1600" dirty="0" err="1">
                <a:solidFill>
                  <a:schemeClr val="tx1"/>
                </a:solidFill>
                <a:latin typeface="+mj-lt"/>
              </a:rPr>
              <a:t>specialised</a:t>
            </a:r>
            <a:r>
              <a:rPr lang="en-US" sz="1600" dirty="0">
                <a:solidFill>
                  <a:schemeClr val="tx1"/>
                </a:solidFill>
                <a:latin typeface="+mj-lt"/>
              </a:rPr>
              <a:t> players like EMC for setting up transmission lines up to 1200kV for evacuation</a:t>
            </a:r>
          </a:p>
        </p:txBody>
      </p:sp>
      <p:sp>
        <p:nvSpPr>
          <p:cNvPr id="20" name="Rounded Rectangle 19"/>
          <p:cNvSpPr/>
          <p:nvPr>
            <p:custDataLst>
              <p:tags r:id="rId12"/>
            </p:custDataLst>
          </p:nvPr>
        </p:nvSpPr>
        <p:spPr>
          <a:xfrm>
            <a:off x="568325" y="5805488"/>
            <a:ext cx="3571875" cy="668337"/>
          </a:xfrm>
          <a:prstGeom prst="roundRect">
            <a:avLst/>
          </a:prstGeom>
          <a:noFill/>
          <a:ln w="63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Demand for upgrade of existing transmission lines</a:t>
            </a:r>
          </a:p>
        </p:txBody>
      </p:sp>
      <p:sp>
        <p:nvSpPr>
          <p:cNvPr id="21" name="Rounded Rectangle 20"/>
          <p:cNvSpPr/>
          <p:nvPr>
            <p:custDataLst>
              <p:tags r:id="rId13"/>
            </p:custDataLst>
          </p:nvPr>
        </p:nvSpPr>
        <p:spPr>
          <a:xfrm>
            <a:off x="4760913" y="5805488"/>
            <a:ext cx="3571875" cy="668337"/>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mj-lt"/>
              </a:rPr>
              <a:t>A new market for EMC</a:t>
            </a:r>
          </a:p>
        </p:txBody>
      </p:sp>
      <p:sp>
        <p:nvSpPr>
          <p:cNvPr id="24" name="Pentagon 23"/>
          <p:cNvSpPr/>
          <p:nvPr>
            <p:custDataLst>
              <p:tags r:id="rId14"/>
            </p:custDataLst>
          </p:nvPr>
        </p:nvSpPr>
        <p:spPr>
          <a:xfrm>
            <a:off x="0" y="987425"/>
            <a:ext cx="2457450" cy="465138"/>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Rapid Economic Growth</a:t>
            </a:r>
            <a:endParaRPr lang="en-IN" sz="1000" dirty="0">
              <a:solidFill>
                <a:schemeClr val="tx1"/>
              </a:solidFill>
              <a:latin typeface="+mj-lt"/>
            </a:endParaRPr>
          </a:p>
        </p:txBody>
      </p:sp>
      <p:sp>
        <p:nvSpPr>
          <p:cNvPr id="25" name="Chevron 24"/>
          <p:cNvSpPr/>
          <p:nvPr>
            <p:custDataLst>
              <p:tags r:id="rId15"/>
            </p:custDataLst>
          </p:nvPr>
        </p:nvSpPr>
        <p:spPr>
          <a:xfrm>
            <a:off x="222885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Need Power for Sustained Economic Growth </a:t>
            </a:r>
          </a:p>
        </p:txBody>
      </p:sp>
      <p:sp>
        <p:nvSpPr>
          <p:cNvPr id="26" name="Chevron 25"/>
          <p:cNvSpPr/>
          <p:nvPr>
            <p:custDataLst>
              <p:tags r:id="rId16"/>
            </p:custDataLst>
          </p:nvPr>
        </p:nvSpPr>
        <p:spPr>
          <a:xfrm>
            <a:off x="4468813"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Driving the Demand for T&amp;D for Evacuation</a:t>
            </a:r>
          </a:p>
        </p:txBody>
      </p:sp>
      <p:sp>
        <p:nvSpPr>
          <p:cNvPr id="27" name="Chevron 26"/>
          <p:cNvSpPr/>
          <p:nvPr>
            <p:custDataLst>
              <p:tags r:id="rId17"/>
            </p:custDataLst>
          </p:nvPr>
        </p:nvSpPr>
        <p:spPr>
          <a:xfrm>
            <a:off x="6697663" y="987425"/>
            <a:ext cx="2457450" cy="4651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latin typeface="+mj-lt"/>
              </a:rPr>
              <a:t>Opportunity for  EMC</a:t>
            </a:r>
          </a:p>
        </p:txBody>
      </p:sp>
      <p:sp>
        <p:nvSpPr>
          <p:cNvPr id="28" name="Slide Number Placeholder 27"/>
          <p:cNvSpPr>
            <a:spLocks noGrp="1"/>
          </p:cNvSpPr>
          <p:nvPr>
            <p:ph type="sldNum" sz="quarter" idx="11"/>
            <p:custDataLst>
              <p:tags r:id="rId18"/>
            </p:custDataLst>
          </p:nvPr>
        </p:nvSpPr>
        <p:spPr/>
        <p:txBody>
          <a:bodyPr/>
          <a:lstStyle/>
          <a:p>
            <a:pPr>
              <a:defRPr/>
            </a:pPr>
            <a:fld id="{C1A67737-AA49-444A-B871-3D41BA5AC330}" type="slidenum">
              <a:rPr lang="en-IN"/>
              <a:pPr>
                <a:defRPr/>
              </a:pPr>
              <a:t>13</a:t>
            </a:fld>
            <a:endParaRPr lang="en-IN" dirty="0"/>
          </a:p>
        </p:txBody>
      </p:sp>
      <p:pic>
        <p:nvPicPr>
          <p:cNvPr id="50" name="Picture 4" descr="C:\Users\Think-Bug\Desktop\Untitled-1.png"/>
          <p:cNvPicPr>
            <a:picLocks noChangeAspect="1" noChangeArrowheads="1"/>
          </p:cNvPicPr>
          <p:nvPr>
            <p:custDataLst>
              <p:tags r:id="rId19"/>
            </p:custDataLst>
          </p:nvPr>
        </p:nvPicPr>
        <p:blipFill>
          <a:blip r:embed="rId28" cstate="print">
            <a:duotone>
              <a:schemeClr val="bg2">
                <a:shade val="45000"/>
                <a:satMod val="135000"/>
              </a:schemeClr>
              <a:prstClr val="white"/>
            </a:duotone>
          </a:blip>
          <a:srcRect l="71273" r="15699" b="76471"/>
          <a:stretch>
            <a:fillRect/>
          </a:stretch>
        </p:blipFill>
        <p:spPr bwMode="auto">
          <a:xfrm rot="7213219" flipH="1">
            <a:off x="4333066" y="2438516"/>
            <a:ext cx="307760" cy="385674"/>
          </a:xfrm>
          <a:prstGeom prst="rect">
            <a:avLst/>
          </a:prstGeom>
          <a:noFill/>
        </p:spPr>
      </p:pic>
      <p:pic>
        <p:nvPicPr>
          <p:cNvPr id="51" name="Picture 4" descr="C:\Users\Think-Bug\Desktop\Untitled-1.png"/>
          <p:cNvPicPr>
            <a:picLocks noChangeAspect="1" noChangeArrowheads="1"/>
          </p:cNvPicPr>
          <p:nvPr>
            <p:custDataLst>
              <p:tags r:id="rId20"/>
            </p:custDataLst>
          </p:nvPr>
        </p:nvPicPr>
        <p:blipFill>
          <a:blip r:embed="rId28" cstate="print">
            <a:duotone>
              <a:schemeClr val="bg2">
                <a:shade val="45000"/>
                <a:satMod val="135000"/>
              </a:schemeClr>
              <a:prstClr val="white"/>
            </a:duotone>
          </a:blip>
          <a:srcRect l="71273" r="15699" b="76471"/>
          <a:stretch>
            <a:fillRect/>
          </a:stretch>
        </p:blipFill>
        <p:spPr bwMode="auto">
          <a:xfrm rot="7213219" flipH="1">
            <a:off x="4326895" y="3398260"/>
            <a:ext cx="307760" cy="385674"/>
          </a:xfrm>
          <a:prstGeom prst="rect">
            <a:avLst/>
          </a:prstGeom>
          <a:noFill/>
        </p:spPr>
      </p:pic>
      <p:pic>
        <p:nvPicPr>
          <p:cNvPr id="52" name="Picture 4" descr="C:\Users\Think-Bug\Desktop\Untitled-1.png"/>
          <p:cNvPicPr>
            <a:picLocks noChangeAspect="1" noChangeArrowheads="1"/>
          </p:cNvPicPr>
          <p:nvPr>
            <p:custDataLst>
              <p:tags r:id="rId21"/>
            </p:custDataLst>
          </p:nvPr>
        </p:nvPicPr>
        <p:blipFill>
          <a:blip r:embed="rId28" cstate="print">
            <a:duotone>
              <a:schemeClr val="bg2">
                <a:shade val="45000"/>
                <a:satMod val="135000"/>
              </a:schemeClr>
              <a:prstClr val="white"/>
            </a:duotone>
          </a:blip>
          <a:srcRect l="71273" r="15699" b="76471"/>
          <a:stretch>
            <a:fillRect/>
          </a:stretch>
        </p:blipFill>
        <p:spPr bwMode="auto">
          <a:xfrm rot="7213219" flipH="1">
            <a:off x="4310207" y="4528327"/>
            <a:ext cx="307760" cy="385674"/>
          </a:xfrm>
          <a:prstGeom prst="rect">
            <a:avLst/>
          </a:prstGeom>
          <a:noFill/>
        </p:spPr>
      </p:pic>
      <p:pic>
        <p:nvPicPr>
          <p:cNvPr id="53" name="Picture 4" descr="C:\Users\Think-Bug\Desktop\Untitled-1.png"/>
          <p:cNvPicPr>
            <a:picLocks noChangeAspect="1" noChangeArrowheads="1"/>
          </p:cNvPicPr>
          <p:nvPr>
            <p:custDataLst>
              <p:tags r:id="rId22"/>
            </p:custDataLst>
          </p:nvPr>
        </p:nvPicPr>
        <p:blipFill>
          <a:blip r:embed="rId28" cstate="print">
            <a:duotone>
              <a:schemeClr val="bg2">
                <a:shade val="45000"/>
                <a:satMod val="135000"/>
              </a:schemeClr>
              <a:prstClr val="white"/>
            </a:duotone>
          </a:blip>
          <a:srcRect l="71273" r="15699" b="76471"/>
          <a:stretch>
            <a:fillRect/>
          </a:stretch>
        </p:blipFill>
        <p:spPr bwMode="auto">
          <a:xfrm rot="7213219" flipH="1">
            <a:off x="4302587" y="5611977"/>
            <a:ext cx="307760" cy="385674"/>
          </a:xfrm>
          <a:prstGeom prst="rect">
            <a:avLst/>
          </a:prstGeom>
          <a:noFill/>
        </p:spPr>
      </p:pic>
      <p:pic>
        <p:nvPicPr>
          <p:cNvPr id="8216" name="Picture 4" descr="C:\Users\Think-Bug\Desktop\Untitled-1.png"/>
          <p:cNvPicPr>
            <a:picLocks noChangeAspect="1" noChangeArrowheads="1"/>
          </p:cNvPicPr>
          <p:nvPr/>
        </p:nvPicPr>
        <p:blipFill>
          <a:blip r:embed="rId29"/>
          <a:srcRect l="15698" r="71272" b="76830"/>
          <a:stretch>
            <a:fillRect/>
          </a:stretch>
        </p:blipFill>
        <p:spPr bwMode="auto">
          <a:xfrm>
            <a:off x="4284663" y="2760663"/>
            <a:ext cx="300037" cy="381000"/>
          </a:xfrm>
          <a:prstGeom prst="rect">
            <a:avLst/>
          </a:prstGeom>
          <a:noFill/>
          <a:ln w="9525">
            <a:noFill/>
            <a:miter lim="800000"/>
            <a:headEnd/>
            <a:tailEnd/>
          </a:ln>
        </p:spPr>
      </p:pic>
      <p:pic>
        <p:nvPicPr>
          <p:cNvPr id="8217" name="Picture 4" descr="C:\Users\Think-Bug\Desktop\Untitled-1.png"/>
          <p:cNvPicPr>
            <a:picLocks noChangeAspect="1" noChangeArrowheads="1"/>
          </p:cNvPicPr>
          <p:nvPr>
            <p:custDataLst>
              <p:tags r:id="rId23"/>
            </p:custDataLst>
          </p:nvPr>
        </p:nvPicPr>
        <p:blipFill>
          <a:blip r:embed="rId29"/>
          <a:srcRect l="15698" r="71272" b="76830"/>
          <a:stretch>
            <a:fillRect/>
          </a:stretch>
        </p:blipFill>
        <p:spPr bwMode="auto">
          <a:xfrm>
            <a:off x="4284663" y="3836988"/>
            <a:ext cx="300037" cy="381000"/>
          </a:xfrm>
          <a:prstGeom prst="rect">
            <a:avLst/>
          </a:prstGeom>
          <a:noFill/>
          <a:ln w="9525">
            <a:noFill/>
            <a:miter lim="800000"/>
            <a:headEnd/>
            <a:tailEnd/>
          </a:ln>
        </p:spPr>
      </p:pic>
      <p:pic>
        <p:nvPicPr>
          <p:cNvPr id="8218" name="Picture 4" descr="C:\Users\Think-Bug\Desktop\Untitled-1.png"/>
          <p:cNvPicPr>
            <a:picLocks noChangeAspect="1" noChangeArrowheads="1"/>
          </p:cNvPicPr>
          <p:nvPr>
            <p:custDataLst>
              <p:tags r:id="rId24"/>
            </p:custDataLst>
          </p:nvPr>
        </p:nvPicPr>
        <p:blipFill>
          <a:blip r:embed="rId29"/>
          <a:srcRect l="15698" r="71272" b="76830"/>
          <a:stretch>
            <a:fillRect/>
          </a:stretch>
        </p:blipFill>
        <p:spPr bwMode="auto">
          <a:xfrm>
            <a:off x="4284663" y="5008563"/>
            <a:ext cx="300037" cy="381000"/>
          </a:xfrm>
          <a:prstGeom prst="rect">
            <a:avLst/>
          </a:prstGeom>
          <a:noFill/>
          <a:ln w="9525">
            <a:noFill/>
            <a:miter lim="800000"/>
            <a:headEnd/>
            <a:tailEnd/>
          </a:ln>
        </p:spPr>
      </p:pic>
      <p:pic>
        <p:nvPicPr>
          <p:cNvPr id="8219" name="Picture 4" descr="C:\Users\Think-Bug\Desktop\Untitled-1.png"/>
          <p:cNvPicPr>
            <a:picLocks noChangeAspect="1" noChangeArrowheads="1"/>
          </p:cNvPicPr>
          <p:nvPr>
            <p:custDataLst>
              <p:tags r:id="rId25"/>
            </p:custDataLst>
          </p:nvPr>
        </p:nvPicPr>
        <p:blipFill>
          <a:blip r:embed="rId29"/>
          <a:srcRect l="15698" r="71272" b="76830"/>
          <a:stretch>
            <a:fillRect/>
          </a:stretch>
        </p:blipFill>
        <p:spPr bwMode="auto">
          <a:xfrm>
            <a:off x="4284663" y="5932488"/>
            <a:ext cx="300037" cy="381000"/>
          </a:xfrm>
          <a:prstGeom prst="rect">
            <a:avLst/>
          </a:prstGeom>
          <a:noFill/>
          <a:ln w="9525">
            <a:noFill/>
            <a:miter lim="800000"/>
            <a:headEnd/>
            <a:tailEnd/>
          </a:ln>
        </p:spPr>
      </p:pic>
      <p:graphicFrame>
        <p:nvGraphicFramePr>
          <p:cNvPr id="8194" name="AutoShape 19"/>
          <p:cNvGraphicFramePr>
            <a:graphicFrameLocks/>
          </p:cNvGraphicFramePr>
          <p:nvPr/>
        </p:nvGraphicFramePr>
        <p:xfrm>
          <a:off x="0" y="0"/>
          <a:ext cx="158750" cy="158750"/>
        </p:xfrm>
        <a:graphic>
          <a:graphicData uri="http://schemas.openxmlformats.org/presentationml/2006/ole">
            <p:oleObj spid="_x0000_s8194" r:id="rId30" imgW="0" imgH="0" progId="">
              <p:embed/>
            </p:oleObj>
          </a:graphicData>
        </a:graphic>
      </p:graphicFrame>
      <p:pic>
        <p:nvPicPr>
          <p:cNvPr id="8220" name="Picture 4" descr="C:\Users\Think-Bug\Desktop\Untitled-1.png"/>
          <p:cNvPicPr>
            <a:picLocks noChangeAspect="1" noChangeArrowheads="1"/>
          </p:cNvPicPr>
          <p:nvPr>
            <p:custDataLst>
              <p:tags r:id="rId26"/>
            </p:custDataLst>
          </p:nvPr>
        </p:nvPicPr>
        <p:blipFill>
          <a:blip r:embed="rId29"/>
          <a:srcRect l="15698" r="71272" b="76830"/>
          <a:stretch>
            <a:fillRect/>
          </a:stretch>
        </p:blipFill>
        <p:spPr bwMode="auto">
          <a:xfrm>
            <a:off x="4284663" y="1898650"/>
            <a:ext cx="300037" cy="37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Opportunity for </a:t>
            </a:r>
            <a:r>
              <a:rPr lang="en-US" dirty="0" smtClean="0"/>
              <a:t>EMC in </a:t>
            </a:r>
            <a:r>
              <a:rPr lang="en-US" dirty="0" err="1" smtClean="0"/>
              <a:t>india</a:t>
            </a:r>
            <a:endParaRPr lang="en-IN" dirty="0"/>
          </a:p>
        </p:txBody>
      </p:sp>
      <p:sp>
        <p:nvSpPr>
          <p:cNvPr id="4" name="Pentagon 3"/>
          <p:cNvSpPr/>
          <p:nvPr>
            <p:custDataLst>
              <p:tags r:id="rId1"/>
            </p:custDataLst>
          </p:nvPr>
        </p:nvSpPr>
        <p:spPr>
          <a:xfrm>
            <a:off x="0" y="987425"/>
            <a:ext cx="2457450" cy="465138"/>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Rapid Economic Growth</a:t>
            </a:r>
            <a:endParaRPr lang="en-IN" sz="1000" dirty="0">
              <a:solidFill>
                <a:schemeClr val="tx1"/>
              </a:solidFill>
              <a:latin typeface="+mj-lt"/>
            </a:endParaRPr>
          </a:p>
        </p:txBody>
      </p:sp>
      <p:sp>
        <p:nvSpPr>
          <p:cNvPr id="5" name="Chevron 4"/>
          <p:cNvSpPr/>
          <p:nvPr>
            <p:custDataLst>
              <p:tags r:id="rId2"/>
            </p:custDataLst>
          </p:nvPr>
        </p:nvSpPr>
        <p:spPr>
          <a:xfrm>
            <a:off x="2228850"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Need Power for Sustained Economic Growth </a:t>
            </a:r>
          </a:p>
        </p:txBody>
      </p:sp>
      <p:sp>
        <p:nvSpPr>
          <p:cNvPr id="6" name="Chevron 5"/>
          <p:cNvSpPr/>
          <p:nvPr>
            <p:custDataLst>
              <p:tags r:id="rId3"/>
            </p:custDataLst>
          </p:nvPr>
        </p:nvSpPr>
        <p:spPr>
          <a:xfrm>
            <a:off x="4468813" y="987425"/>
            <a:ext cx="2457450" cy="465138"/>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Driving the Demand for T&amp;D for Evacuation</a:t>
            </a:r>
          </a:p>
        </p:txBody>
      </p:sp>
      <p:sp>
        <p:nvSpPr>
          <p:cNvPr id="7" name="Chevron 6"/>
          <p:cNvSpPr/>
          <p:nvPr>
            <p:custDataLst>
              <p:tags r:id="rId4"/>
            </p:custDataLst>
          </p:nvPr>
        </p:nvSpPr>
        <p:spPr>
          <a:xfrm>
            <a:off x="6710363" y="987425"/>
            <a:ext cx="2457450" cy="4651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latin typeface="+mj-lt"/>
              </a:rPr>
              <a:t>Opportunity for  EMC</a:t>
            </a:r>
          </a:p>
        </p:txBody>
      </p:sp>
      <p:sp>
        <p:nvSpPr>
          <p:cNvPr id="277510" name="Slide Number Placeholder 27"/>
          <p:cNvSpPr txBox="1">
            <a:spLocks/>
          </p:cNvSpPr>
          <p:nvPr>
            <p:custDataLst>
              <p:tags r:id="rId5"/>
            </p:custDataLst>
          </p:nvPr>
        </p:nvSpPr>
        <p:spPr bwMode="auto">
          <a:xfrm>
            <a:off x="8582025" y="6632575"/>
            <a:ext cx="182563" cy="169863"/>
          </a:xfrm>
          <a:prstGeom prst="rect">
            <a:avLst/>
          </a:prstGeom>
          <a:noFill/>
          <a:ln w="9525">
            <a:noFill/>
            <a:miter lim="800000"/>
            <a:headEnd/>
            <a:tailEnd/>
          </a:ln>
        </p:spPr>
        <p:txBody>
          <a:bodyPr lIns="0" tIns="0" rIns="0" bIns="0" anchor="ctr">
            <a:spAutoFit/>
          </a:bodyPr>
          <a:lstStyle/>
          <a:p>
            <a:pPr algn="ctr"/>
            <a:fld id="{4234963A-07F9-420B-981B-82D4B16562F3}" type="slidenum">
              <a:rPr lang="en-IN" sz="1100">
                <a:latin typeface="Calibri" pitchFamily="34" charset="0"/>
              </a:rPr>
              <a:pPr algn="ctr"/>
              <a:t>14</a:t>
            </a:fld>
            <a:endParaRPr lang="en-IN" sz="1100">
              <a:latin typeface="Calibri" pitchFamily="34" charset="0"/>
            </a:endParaRPr>
          </a:p>
        </p:txBody>
      </p:sp>
      <p:graphicFrame>
        <p:nvGraphicFramePr>
          <p:cNvPr id="9" name="Diagram 8"/>
          <p:cNvGraphicFramePr/>
          <p:nvPr/>
        </p:nvGraphicFramePr>
        <p:xfrm>
          <a:off x="685800" y="2005149"/>
          <a:ext cx="8458200" cy="46415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340225" y="3352800"/>
            <a:ext cx="1211263" cy="261938"/>
          </a:xfrm>
          <a:prstGeom prst="rect">
            <a:avLst/>
          </a:prstGeom>
          <a:noFill/>
        </p:spPr>
        <p:txBody>
          <a:bodyPr>
            <a:spAutoFit/>
          </a:bodyPr>
          <a:lstStyle/>
          <a:p>
            <a:pPr algn="ctr">
              <a:defRPr/>
            </a:pPr>
            <a:r>
              <a:rPr lang="en-US" sz="1100" dirty="0">
                <a:latin typeface="+mn-lt"/>
              </a:rPr>
              <a:t>  ($43.64 </a:t>
            </a:r>
            <a:r>
              <a:rPr lang="en-US" sz="1100" dirty="0" err="1">
                <a:latin typeface="+mn-lt"/>
              </a:rPr>
              <a:t>bn</a:t>
            </a:r>
            <a:r>
              <a:rPr lang="en-US" sz="1100" dirty="0">
                <a:latin typeface="+mn-lt"/>
              </a:rPr>
              <a:t>)</a:t>
            </a:r>
            <a:endParaRPr lang="en-IN" sz="1100" dirty="0">
              <a:latin typeface="+mn-lt"/>
            </a:endParaRPr>
          </a:p>
        </p:txBody>
      </p:sp>
      <p:sp>
        <p:nvSpPr>
          <p:cNvPr id="11" name="TextBox 10"/>
          <p:cNvSpPr txBox="1"/>
          <p:nvPr/>
        </p:nvSpPr>
        <p:spPr>
          <a:xfrm>
            <a:off x="2825750" y="3346450"/>
            <a:ext cx="1306513" cy="261938"/>
          </a:xfrm>
          <a:prstGeom prst="rect">
            <a:avLst/>
          </a:prstGeom>
          <a:noFill/>
        </p:spPr>
        <p:txBody>
          <a:bodyPr>
            <a:spAutoFit/>
          </a:bodyPr>
          <a:lstStyle/>
          <a:p>
            <a:pPr algn="ctr">
              <a:defRPr/>
            </a:pPr>
            <a:r>
              <a:rPr lang="en-US" sz="1100" dirty="0">
                <a:latin typeface="+mn-lt"/>
              </a:rPr>
              <a:t>    (</a:t>
            </a:r>
            <a:r>
              <a:rPr lang="en-US" sz="1100" dirty="0">
                <a:latin typeface="+mj-lt"/>
              </a:rPr>
              <a:t>$90.00 </a:t>
            </a:r>
            <a:r>
              <a:rPr lang="en-US" sz="1100" dirty="0" err="1">
                <a:latin typeface="+mj-lt"/>
              </a:rPr>
              <a:t>bn</a:t>
            </a:r>
            <a:r>
              <a:rPr lang="en-US" sz="1100" dirty="0">
                <a:latin typeface="+mj-lt"/>
              </a:rPr>
              <a:t>)</a:t>
            </a:r>
            <a:endParaRPr lang="en-IN" sz="1100" dirty="0">
              <a:latin typeface="+mj-lt"/>
            </a:endParaRPr>
          </a:p>
        </p:txBody>
      </p:sp>
      <p:sp>
        <p:nvSpPr>
          <p:cNvPr id="12" name="TextBox 11"/>
          <p:cNvSpPr txBox="1"/>
          <p:nvPr/>
        </p:nvSpPr>
        <p:spPr>
          <a:xfrm>
            <a:off x="5767388" y="3363913"/>
            <a:ext cx="1212850" cy="261937"/>
          </a:xfrm>
          <a:prstGeom prst="rect">
            <a:avLst/>
          </a:prstGeom>
          <a:noFill/>
        </p:spPr>
        <p:txBody>
          <a:bodyPr>
            <a:spAutoFit/>
          </a:bodyPr>
          <a:lstStyle/>
          <a:p>
            <a:pPr algn="ctr">
              <a:defRPr/>
            </a:pPr>
            <a:r>
              <a:rPr lang="en-US" sz="1100" dirty="0">
                <a:latin typeface="+mn-lt"/>
              </a:rPr>
              <a:t>($72.73 </a:t>
            </a:r>
            <a:r>
              <a:rPr lang="en-US" sz="1100" dirty="0" err="1">
                <a:latin typeface="+mn-lt"/>
              </a:rPr>
              <a:t>bn</a:t>
            </a:r>
            <a:r>
              <a:rPr lang="en-US" sz="1100" dirty="0">
                <a:latin typeface="+mn-lt"/>
              </a:rPr>
              <a:t>)</a:t>
            </a:r>
            <a:endParaRPr lang="en-IN" sz="1100" dirty="0">
              <a:latin typeface="+mn-lt"/>
            </a:endParaRPr>
          </a:p>
        </p:txBody>
      </p:sp>
      <p:sp>
        <p:nvSpPr>
          <p:cNvPr id="13" name="TextBox 12"/>
          <p:cNvSpPr txBox="1"/>
          <p:nvPr/>
        </p:nvSpPr>
        <p:spPr>
          <a:xfrm>
            <a:off x="1827213" y="4376738"/>
            <a:ext cx="949325" cy="261937"/>
          </a:xfrm>
          <a:prstGeom prst="rect">
            <a:avLst/>
          </a:prstGeom>
          <a:noFill/>
        </p:spPr>
        <p:txBody>
          <a:bodyPr>
            <a:spAutoFit/>
          </a:bodyPr>
          <a:lstStyle/>
          <a:p>
            <a:pPr>
              <a:defRPr/>
            </a:pPr>
            <a:r>
              <a:rPr lang="en-US" sz="1100" b="1" dirty="0">
                <a:latin typeface="+mn-lt"/>
              </a:rPr>
              <a:t>(60%)</a:t>
            </a:r>
            <a:endParaRPr lang="en-IN" sz="1100" b="1" dirty="0">
              <a:latin typeface="+mn-lt"/>
            </a:endParaRPr>
          </a:p>
        </p:txBody>
      </p:sp>
      <p:sp>
        <p:nvSpPr>
          <p:cNvPr id="14" name="TextBox 13"/>
          <p:cNvSpPr txBox="1"/>
          <p:nvPr/>
        </p:nvSpPr>
        <p:spPr>
          <a:xfrm>
            <a:off x="6902450" y="4371975"/>
            <a:ext cx="949325" cy="261938"/>
          </a:xfrm>
          <a:prstGeom prst="rect">
            <a:avLst/>
          </a:prstGeom>
          <a:noFill/>
        </p:spPr>
        <p:txBody>
          <a:bodyPr>
            <a:spAutoFit/>
          </a:bodyPr>
          <a:lstStyle/>
          <a:p>
            <a:pPr>
              <a:defRPr/>
            </a:pPr>
            <a:r>
              <a:rPr lang="en-US" sz="1100" b="1" dirty="0">
                <a:latin typeface="+mn-lt"/>
              </a:rPr>
              <a:t>(40%)</a:t>
            </a:r>
            <a:endParaRPr lang="en-IN" sz="1100" b="1" dirty="0">
              <a:latin typeface="+mn-lt"/>
            </a:endParaRPr>
          </a:p>
        </p:txBody>
      </p:sp>
      <p:sp>
        <p:nvSpPr>
          <p:cNvPr id="15" name="TextBox 14"/>
          <p:cNvSpPr txBox="1"/>
          <p:nvPr/>
        </p:nvSpPr>
        <p:spPr>
          <a:xfrm>
            <a:off x="2790825" y="5065713"/>
            <a:ext cx="949325" cy="261937"/>
          </a:xfrm>
          <a:prstGeom prst="rect">
            <a:avLst/>
          </a:prstGeom>
          <a:noFill/>
        </p:spPr>
        <p:txBody>
          <a:bodyPr>
            <a:spAutoFit/>
          </a:bodyPr>
          <a:lstStyle/>
          <a:p>
            <a:pPr>
              <a:defRPr/>
            </a:pPr>
            <a:r>
              <a:rPr lang="en-US" sz="1100" b="1" dirty="0">
                <a:latin typeface="+mn-lt"/>
              </a:rPr>
              <a:t>(60%)</a:t>
            </a:r>
            <a:endParaRPr lang="en-IN" sz="1100" b="1" dirty="0">
              <a:latin typeface="+mn-lt"/>
            </a:endParaRPr>
          </a:p>
        </p:txBody>
      </p:sp>
      <p:sp>
        <p:nvSpPr>
          <p:cNvPr id="16" name="TextBox 15"/>
          <p:cNvSpPr txBox="1"/>
          <p:nvPr/>
        </p:nvSpPr>
        <p:spPr>
          <a:xfrm>
            <a:off x="2801938" y="5680075"/>
            <a:ext cx="949325" cy="260350"/>
          </a:xfrm>
          <a:prstGeom prst="rect">
            <a:avLst/>
          </a:prstGeom>
          <a:noFill/>
        </p:spPr>
        <p:txBody>
          <a:bodyPr>
            <a:spAutoFit/>
          </a:bodyPr>
          <a:lstStyle/>
          <a:p>
            <a:pPr>
              <a:defRPr/>
            </a:pPr>
            <a:r>
              <a:rPr lang="en-US" sz="1100" b="1" dirty="0">
                <a:latin typeface="+mn-lt"/>
              </a:rPr>
              <a:t>(25%)</a:t>
            </a:r>
            <a:endParaRPr lang="en-IN" sz="1100" b="1" dirty="0">
              <a:latin typeface="+mn-lt"/>
            </a:endParaRPr>
          </a:p>
        </p:txBody>
      </p:sp>
      <p:sp>
        <p:nvSpPr>
          <p:cNvPr id="17" name="TextBox 16"/>
          <p:cNvSpPr txBox="1"/>
          <p:nvPr/>
        </p:nvSpPr>
        <p:spPr>
          <a:xfrm>
            <a:off x="2776538" y="6305550"/>
            <a:ext cx="949325" cy="261938"/>
          </a:xfrm>
          <a:prstGeom prst="rect">
            <a:avLst/>
          </a:prstGeom>
          <a:noFill/>
        </p:spPr>
        <p:txBody>
          <a:bodyPr>
            <a:spAutoFit/>
          </a:bodyPr>
          <a:lstStyle/>
          <a:p>
            <a:pPr>
              <a:defRPr/>
            </a:pPr>
            <a:r>
              <a:rPr lang="en-US" sz="1100" b="1" dirty="0">
                <a:latin typeface="+mn-lt"/>
              </a:rPr>
              <a:t>(15%)</a:t>
            </a:r>
            <a:endParaRPr lang="en-IN" sz="1100" b="1" dirty="0">
              <a:latin typeface="+mn-lt"/>
            </a:endParaRPr>
          </a:p>
        </p:txBody>
      </p:sp>
      <p:sp>
        <p:nvSpPr>
          <p:cNvPr id="18" name="TextBox 17"/>
          <p:cNvSpPr txBox="1"/>
          <p:nvPr/>
        </p:nvSpPr>
        <p:spPr>
          <a:xfrm>
            <a:off x="227013" y="1574800"/>
            <a:ext cx="3976687" cy="1077913"/>
          </a:xfrm>
          <a:prstGeom prst="rect">
            <a:avLst/>
          </a:prstGeom>
          <a:noFill/>
          <a:ln w="15875" cmpd="sng">
            <a:solidFill>
              <a:schemeClr val="tx2">
                <a:lumMod val="60000"/>
                <a:lumOff val="40000"/>
              </a:schemeClr>
            </a:solidFill>
            <a:prstDash val="dash"/>
          </a:ln>
        </p:spPr>
        <p:txBody>
          <a:bodyPr>
            <a:spAutoFit/>
          </a:bodyPr>
          <a:lstStyle/>
          <a:p>
            <a:pPr>
              <a:defRPr/>
            </a:pPr>
            <a:r>
              <a:rPr lang="en-US" sz="1600" dirty="0">
                <a:latin typeface="+mj-lt"/>
                <a:cs typeface="+mn-cs"/>
              </a:rPr>
              <a:t>This effectively translates into a large universe of $54.55 </a:t>
            </a:r>
            <a:r>
              <a:rPr lang="en-US" sz="1600" dirty="0" err="1">
                <a:latin typeface="+mj-lt"/>
                <a:cs typeface="+mn-cs"/>
              </a:rPr>
              <a:t>bn</a:t>
            </a:r>
            <a:r>
              <a:rPr lang="en-US" sz="1600" dirty="0">
                <a:latin typeface="+mj-lt"/>
                <a:cs typeface="+mn-cs"/>
              </a:rPr>
              <a:t> in the T&amp;D Space alone over the next 5 years (2012 -17); thus leaving room for all major players in this space</a:t>
            </a:r>
            <a:endParaRPr lang="en-IN" sz="1600" dirty="0">
              <a:latin typeface="+mj-lt"/>
              <a:cs typeface="+mn-cs"/>
            </a:endParaRPr>
          </a:p>
        </p:txBody>
      </p:sp>
      <p:sp>
        <p:nvSpPr>
          <p:cNvPr id="20" name="TextBox 19"/>
          <p:cNvSpPr txBox="1"/>
          <p:nvPr/>
        </p:nvSpPr>
        <p:spPr>
          <a:xfrm>
            <a:off x="7954963" y="5040313"/>
            <a:ext cx="949325" cy="261937"/>
          </a:xfrm>
          <a:prstGeom prst="rect">
            <a:avLst/>
          </a:prstGeom>
          <a:noFill/>
        </p:spPr>
        <p:txBody>
          <a:bodyPr>
            <a:spAutoFit/>
          </a:bodyPr>
          <a:lstStyle/>
          <a:p>
            <a:pPr algn="ctr">
              <a:defRPr/>
            </a:pPr>
            <a:r>
              <a:rPr lang="en-US" sz="1100" b="1" dirty="0">
                <a:latin typeface="+mn-lt"/>
              </a:rPr>
              <a:t>(50%)</a:t>
            </a:r>
            <a:endParaRPr lang="en-IN" sz="1100" b="1" dirty="0">
              <a:latin typeface="+mn-lt"/>
            </a:endParaRPr>
          </a:p>
        </p:txBody>
      </p:sp>
      <p:sp>
        <p:nvSpPr>
          <p:cNvPr id="21" name="TextBox 20"/>
          <p:cNvSpPr txBox="1"/>
          <p:nvPr/>
        </p:nvSpPr>
        <p:spPr>
          <a:xfrm>
            <a:off x="7966075" y="5654675"/>
            <a:ext cx="949325" cy="260350"/>
          </a:xfrm>
          <a:prstGeom prst="rect">
            <a:avLst/>
          </a:prstGeom>
          <a:noFill/>
        </p:spPr>
        <p:txBody>
          <a:bodyPr>
            <a:spAutoFit/>
          </a:bodyPr>
          <a:lstStyle/>
          <a:p>
            <a:pPr algn="ctr">
              <a:defRPr/>
            </a:pPr>
            <a:r>
              <a:rPr lang="en-US" sz="1100" b="1" dirty="0">
                <a:latin typeface="+mn-lt"/>
              </a:rPr>
              <a:t>(50%)</a:t>
            </a:r>
            <a:endParaRPr lang="en-IN" sz="1100" b="1" dirty="0">
              <a:latin typeface="+mn-lt"/>
            </a:endParaRPr>
          </a:p>
        </p:txBody>
      </p:sp>
      <p:sp>
        <p:nvSpPr>
          <p:cNvPr id="22" name="TextBox 21"/>
          <p:cNvSpPr txBox="1"/>
          <p:nvPr/>
        </p:nvSpPr>
        <p:spPr>
          <a:xfrm>
            <a:off x="82550" y="6524625"/>
            <a:ext cx="641350" cy="122238"/>
          </a:xfrm>
          <a:prstGeom prst="rect">
            <a:avLst/>
          </a:prstGeom>
          <a:noFill/>
        </p:spPr>
        <p:txBody>
          <a:bodyPr lIns="0" tIns="0" rIns="0" bIns="0">
            <a:spAutoFit/>
          </a:bodyPr>
          <a:lstStyle/>
          <a:p>
            <a:pPr algn="r">
              <a:defRPr/>
            </a:pPr>
            <a:r>
              <a:rPr lang="en-US" sz="800" i="1" dirty="0">
                <a:latin typeface="+mj-lt"/>
              </a:rPr>
              <a:t>*1$=Rs. 55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Opportunities in the Global Transmission Sector</a:t>
            </a:r>
            <a:endParaRPr lang="en-IN" dirty="0"/>
          </a:p>
        </p:txBody>
      </p:sp>
      <p:sp>
        <p:nvSpPr>
          <p:cNvPr id="3" name="Slide Number Placeholder 2"/>
          <p:cNvSpPr>
            <a:spLocks noGrp="1"/>
          </p:cNvSpPr>
          <p:nvPr>
            <p:ph type="sldNum" sz="quarter" idx="11"/>
          </p:nvPr>
        </p:nvSpPr>
        <p:spPr/>
        <p:txBody>
          <a:bodyPr/>
          <a:lstStyle/>
          <a:p>
            <a:pPr>
              <a:defRPr/>
            </a:pPr>
            <a:fld id="{211AB50C-990A-47E6-8A91-9F410286BD27}" type="slidenum">
              <a:rPr lang="en-IN"/>
              <a:pPr>
                <a:defRPr/>
              </a:pPr>
              <a:t>15</a:t>
            </a:fld>
            <a:endParaRPr lang="en-IN" dirty="0"/>
          </a:p>
        </p:txBody>
      </p:sp>
      <p:graphicFrame>
        <p:nvGraphicFramePr>
          <p:cNvPr id="9218" name="Chart 3"/>
          <p:cNvGraphicFramePr>
            <a:graphicFrameLocks/>
          </p:cNvGraphicFramePr>
          <p:nvPr/>
        </p:nvGraphicFramePr>
        <p:xfrm>
          <a:off x="174625" y="1649413"/>
          <a:ext cx="4152900" cy="3533775"/>
        </p:xfrm>
        <a:graphic>
          <a:graphicData uri="http://schemas.openxmlformats.org/presentationml/2006/ole">
            <p:oleObj spid="_x0000_s9218" name="Worksheet" r:id="rId7" imgW="4152770" imgH="3381458" progId="Excel.Sheet.8">
              <p:embed/>
            </p:oleObj>
          </a:graphicData>
        </a:graphic>
      </p:graphicFrame>
      <p:sp>
        <p:nvSpPr>
          <p:cNvPr id="5" name="TextBox 4"/>
          <p:cNvSpPr txBox="1">
            <a:spLocks noChangeArrowheads="1"/>
          </p:cNvSpPr>
          <p:nvPr>
            <p:custDataLst>
              <p:tags r:id="rId2"/>
            </p:custDataLst>
          </p:nvPr>
        </p:nvSpPr>
        <p:spPr bwMode="auto">
          <a:xfrm>
            <a:off x="4629150" y="1577975"/>
            <a:ext cx="4159250" cy="3679825"/>
          </a:xfrm>
          <a:prstGeom prst="rect">
            <a:avLst/>
          </a:prstGeom>
          <a:noFill/>
          <a:ln w="9525">
            <a:solidFill>
              <a:schemeClr val="accent5">
                <a:lumMod val="60000"/>
                <a:lumOff val="40000"/>
              </a:schemeClr>
            </a:solidFill>
            <a:miter lim="800000"/>
            <a:headEnd/>
            <a:tailEnd/>
          </a:ln>
        </p:spPr>
        <p:txBody>
          <a:bodyPr anchor="ctr"/>
          <a:lstStyle/>
          <a:p>
            <a:pPr marL="228600" indent="-228600" algn="just">
              <a:spcAft>
                <a:spcPts val="800"/>
              </a:spcAft>
              <a:buFont typeface="Wingdings" pitchFamily="2" charset="2"/>
              <a:buChar char="§"/>
            </a:pPr>
            <a:r>
              <a:rPr lang="en-US" sz="1400">
                <a:latin typeface="Calibri" pitchFamily="34" charset="0"/>
              </a:rPr>
              <a:t>International market growth drivers: </a:t>
            </a:r>
          </a:p>
          <a:p>
            <a:pPr marL="228600" indent="-228600" algn="just">
              <a:spcAft>
                <a:spcPts val="800"/>
              </a:spcAft>
              <a:buFont typeface="Calibri" pitchFamily="34" charset="0"/>
              <a:buChar char="―"/>
            </a:pPr>
            <a:r>
              <a:rPr lang="en-US" sz="1400">
                <a:latin typeface="Calibri" pitchFamily="34" charset="0"/>
              </a:rPr>
              <a:t>Interconnection projects and transmission projects for new generation capacities</a:t>
            </a:r>
          </a:p>
          <a:p>
            <a:pPr marL="228600" indent="-228600" algn="just">
              <a:spcAft>
                <a:spcPts val="800"/>
              </a:spcAft>
              <a:buFont typeface="Calibri" pitchFamily="34" charset="0"/>
              <a:buChar char="―"/>
            </a:pPr>
            <a:r>
              <a:rPr lang="en-US" sz="1400">
                <a:latin typeface="Calibri" pitchFamily="34" charset="0"/>
              </a:rPr>
              <a:t>Replacement demand in the next 5-7 years</a:t>
            </a:r>
          </a:p>
          <a:p>
            <a:pPr marL="228600" indent="-228600" algn="just">
              <a:spcAft>
                <a:spcPts val="800"/>
              </a:spcAft>
              <a:buFont typeface="Wingdings" pitchFamily="2" charset="2"/>
              <a:buChar char="§"/>
            </a:pPr>
            <a:r>
              <a:rPr lang="en-US" sz="1400">
                <a:latin typeface="Calibri" pitchFamily="34" charset="0"/>
              </a:rPr>
              <a:t>International Energy Association (IEA) - World electricity demand to grow to 34,352 TWh from 17,217 TWh at 2.7% CAGR over 2009-35. </a:t>
            </a:r>
          </a:p>
          <a:p>
            <a:pPr marL="228600" indent="-228600" algn="just">
              <a:spcAft>
                <a:spcPts val="800"/>
              </a:spcAft>
              <a:buFont typeface="Wingdings" pitchFamily="2" charset="2"/>
              <a:buChar char="§"/>
            </a:pPr>
            <a:r>
              <a:rPr lang="en-US" sz="1400">
                <a:latin typeface="Calibri" pitchFamily="34" charset="0"/>
              </a:rPr>
              <a:t>IEA - approximately 42% of investments would be made in power T&amp;D projects over 2010-35. </a:t>
            </a:r>
          </a:p>
          <a:p>
            <a:pPr marL="228600" indent="-228600" algn="just">
              <a:spcAft>
                <a:spcPts val="800"/>
              </a:spcAft>
              <a:buFont typeface="Wingdings" pitchFamily="2" charset="2"/>
              <a:buChar char="§"/>
            </a:pPr>
            <a:r>
              <a:rPr lang="en-US" sz="1400">
                <a:latin typeface="Calibri" pitchFamily="34" charset="0"/>
              </a:rPr>
              <a:t>Key international markets will be: South Asia, the Middle East, Africa and North America, which are at different thresholds of power capacity addition.</a:t>
            </a:r>
          </a:p>
        </p:txBody>
      </p:sp>
      <p:sp>
        <p:nvSpPr>
          <p:cNvPr id="6" name="TextBox 5"/>
          <p:cNvSpPr txBox="1">
            <a:spLocks noChangeArrowheads="1"/>
          </p:cNvSpPr>
          <p:nvPr>
            <p:custDataLst>
              <p:tags r:id="rId3"/>
            </p:custDataLst>
          </p:nvPr>
        </p:nvSpPr>
        <p:spPr bwMode="auto">
          <a:xfrm>
            <a:off x="176213" y="5508625"/>
            <a:ext cx="8636000" cy="812800"/>
          </a:xfrm>
          <a:prstGeom prst="rect">
            <a:avLst/>
          </a:prstGeom>
          <a:noFill/>
          <a:ln w="28575">
            <a:solidFill>
              <a:srgbClr val="C00000"/>
            </a:solidFill>
            <a:headEnd/>
            <a:tailEnd/>
          </a:ln>
          <a:effectLst/>
        </p:spPr>
        <p:style>
          <a:lnRef idx="1">
            <a:schemeClr val="dk1"/>
          </a:lnRef>
          <a:fillRef idx="2">
            <a:schemeClr val="dk1"/>
          </a:fillRef>
          <a:effectRef idx="1">
            <a:schemeClr val="dk1"/>
          </a:effectRef>
          <a:fontRef idx="minor">
            <a:schemeClr val="dk1"/>
          </a:fontRef>
        </p:style>
        <p:txBody>
          <a:bodyPr anchor="ctr"/>
          <a:lstStyle/>
          <a:p>
            <a:pPr>
              <a:spcAft>
                <a:spcPts val="300"/>
              </a:spcAft>
              <a:defRPr/>
            </a:pPr>
            <a:r>
              <a:rPr lang="en-US" sz="1400" dirty="0">
                <a:solidFill>
                  <a:schemeClr val="accent5">
                    <a:lumMod val="50000"/>
                  </a:schemeClr>
                </a:solidFill>
                <a:latin typeface="+mj-lt"/>
              </a:rPr>
              <a:t>To support this massive electricity demand, global generation capacity is expected to reach 9,000 GW by 2035 from 5134 GW in 2010, which would require US$ 7.1 </a:t>
            </a:r>
            <a:r>
              <a:rPr lang="en-US" sz="1400" dirty="0" err="1">
                <a:solidFill>
                  <a:schemeClr val="accent5">
                    <a:lumMod val="50000"/>
                  </a:schemeClr>
                </a:solidFill>
                <a:latin typeface="+mj-lt"/>
              </a:rPr>
              <a:t>tn</a:t>
            </a:r>
            <a:r>
              <a:rPr lang="en-US" sz="1400" dirty="0">
                <a:solidFill>
                  <a:schemeClr val="accent5">
                    <a:lumMod val="50000"/>
                  </a:schemeClr>
                </a:solidFill>
                <a:latin typeface="+mj-lt"/>
              </a:rPr>
              <a:t> investments in the T&amp;D sector over 2010-35.</a:t>
            </a:r>
          </a:p>
        </p:txBody>
      </p:sp>
      <p:sp>
        <p:nvSpPr>
          <p:cNvPr id="7" name="Rectangle 6"/>
          <p:cNvSpPr/>
          <p:nvPr>
            <p:custDataLst>
              <p:tags r:id="rId4"/>
            </p:custDataLst>
          </p:nvPr>
        </p:nvSpPr>
        <p:spPr>
          <a:xfrm>
            <a:off x="165100" y="1214438"/>
            <a:ext cx="4160838" cy="311150"/>
          </a:xfrm>
          <a:prstGeom prst="rect">
            <a:avLst/>
          </a:prstGeom>
          <a:solidFill>
            <a:srgbClr val="99CCFF"/>
          </a:solidFill>
          <a:ln>
            <a:noFill/>
          </a:ln>
        </p:spPr>
        <p:txBody>
          <a:bodyPr anchor="ctr"/>
          <a:lstStyle/>
          <a:p>
            <a:pPr>
              <a:defRPr/>
            </a:pPr>
            <a:r>
              <a:rPr lang="en-US" sz="1400" b="1" dirty="0">
                <a:latin typeface="+mj-lt"/>
              </a:rPr>
              <a:t>T&amp;D Investments Globally Over 2011-35E (US$ </a:t>
            </a:r>
            <a:r>
              <a:rPr lang="en-US" sz="1400" b="1" dirty="0" err="1">
                <a:latin typeface="+mj-lt"/>
              </a:rPr>
              <a:t>bn</a:t>
            </a:r>
            <a:r>
              <a:rPr lang="en-US" sz="1400" b="1" dirty="0">
                <a:latin typeface="+mj-lt"/>
              </a:rPr>
              <a:t>)</a:t>
            </a:r>
          </a:p>
        </p:txBody>
      </p:sp>
      <p:sp>
        <p:nvSpPr>
          <p:cNvPr id="8" name="Rectangle 7"/>
          <p:cNvSpPr/>
          <p:nvPr>
            <p:custDataLst>
              <p:tags r:id="rId5"/>
            </p:custDataLst>
          </p:nvPr>
        </p:nvSpPr>
        <p:spPr>
          <a:xfrm>
            <a:off x="4627563" y="1214438"/>
            <a:ext cx="4160837" cy="311150"/>
          </a:xfrm>
          <a:prstGeom prst="rect">
            <a:avLst/>
          </a:prstGeom>
          <a:solidFill>
            <a:srgbClr val="99CCFF"/>
          </a:solidFill>
          <a:ln>
            <a:noFill/>
          </a:ln>
        </p:spPr>
        <p:txBody>
          <a:bodyPr anchor="ctr"/>
          <a:lstStyle/>
          <a:p>
            <a:pPr>
              <a:defRPr/>
            </a:pPr>
            <a:r>
              <a:rPr lang="en-US" sz="1400" b="1" dirty="0">
                <a:latin typeface="+mj-lt"/>
              </a:rPr>
              <a:t>Opportunities in the International Market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Markets</a:t>
            </a:r>
            <a:endParaRPr lang="en-IN" dirty="0"/>
          </a:p>
        </p:txBody>
      </p:sp>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16</a:t>
            </a:fld>
            <a:endParaRPr lang="en-IN" dirty="0"/>
          </a:p>
        </p:txBody>
      </p:sp>
      <p:graphicFrame>
        <p:nvGraphicFramePr>
          <p:cNvPr id="5" name="Table 4"/>
          <p:cNvGraphicFramePr>
            <a:graphicFrameLocks noGrp="1"/>
          </p:cNvGraphicFramePr>
          <p:nvPr/>
        </p:nvGraphicFramePr>
        <p:xfrm>
          <a:off x="1009933" y="1642661"/>
          <a:ext cx="7169624" cy="4157636"/>
        </p:xfrm>
        <a:graphic>
          <a:graphicData uri="http://schemas.openxmlformats.org/drawingml/2006/table">
            <a:tbl>
              <a:tblPr firstRow="1" bandRow="1">
                <a:tableStyleId>{5C22544A-7EE6-4342-B048-85BDC9FD1C3A}</a:tableStyleId>
              </a:tblPr>
              <a:tblGrid>
                <a:gridCol w="3584812"/>
                <a:gridCol w="3584812"/>
              </a:tblGrid>
              <a:tr h="593948">
                <a:tc>
                  <a:txBody>
                    <a:bodyPr/>
                    <a:lstStyle/>
                    <a:p>
                      <a:r>
                        <a:rPr lang="en-US" sz="2400" dirty="0" smtClean="0"/>
                        <a:t>Focus Regions</a:t>
                      </a:r>
                      <a:endParaRPr lang="en-US" sz="2400" dirty="0"/>
                    </a:p>
                  </a:txBody>
                  <a:tcPr anchor="ctr"/>
                </a:tc>
                <a:tc>
                  <a:txBody>
                    <a:bodyPr/>
                    <a:lstStyle/>
                    <a:p>
                      <a:pPr algn="ctr"/>
                      <a:r>
                        <a:rPr lang="en-US" sz="2400" dirty="0" smtClean="0"/>
                        <a:t>Expected</a:t>
                      </a:r>
                      <a:r>
                        <a:rPr lang="en-US" sz="2400" baseline="0" dirty="0" smtClean="0"/>
                        <a:t> Market ($ </a:t>
                      </a:r>
                      <a:r>
                        <a:rPr lang="en-US" sz="2400" baseline="0" dirty="0" err="1" smtClean="0"/>
                        <a:t>bn</a:t>
                      </a:r>
                      <a:r>
                        <a:rPr lang="en-US" sz="2400" baseline="0" dirty="0" smtClean="0"/>
                        <a:t>)*</a:t>
                      </a:r>
                      <a:endParaRPr lang="en-US" sz="2400" dirty="0"/>
                    </a:p>
                  </a:txBody>
                  <a:tcPr anchor="ctr"/>
                </a:tc>
              </a:tr>
              <a:tr h="593948">
                <a:tc>
                  <a:txBody>
                    <a:bodyPr/>
                    <a:lstStyle/>
                    <a:p>
                      <a:r>
                        <a:rPr lang="en-US" sz="2400" dirty="0" smtClean="0"/>
                        <a:t>Europe</a:t>
                      </a:r>
                      <a:endParaRPr lang="en-US" sz="2400" dirty="0"/>
                    </a:p>
                  </a:txBody>
                  <a:tcPr anchor="ctr"/>
                </a:tc>
                <a:tc>
                  <a:txBody>
                    <a:bodyPr/>
                    <a:lstStyle/>
                    <a:p>
                      <a:pPr algn="ctr"/>
                      <a:r>
                        <a:rPr lang="en-US" sz="2400" dirty="0" smtClean="0"/>
                        <a:t>182</a:t>
                      </a:r>
                      <a:endParaRPr lang="en-US" sz="2400" dirty="0"/>
                    </a:p>
                  </a:txBody>
                  <a:tcPr anchor="ctr"/>
                </a:tc>
              </a:tr>
              <a:tr h="593948">
                <a:tc>
                  <a:txBody>
                    <a:bodyPr/>
                    <a:lstStyle/>
                    <a:p>
                      <a:r>
                        <a:rPr lang="en-US" sz="2400" dirty="0" smtClean="0"/>
                        <a:t>North America</a:t>
                      </a:r>
                      <a:endParaRPr lang="en-US" sz="2400" dirty="0"/>
                    </a:p>
                  </a:txBody>
                  <a:tcPr anchor="ctr"/>
                </a:tc>
                <a:tc>
                  <a:txBody>
                    <a:bodyPr/>
                    <a:lstStyle/>
                    <a:p>
                      <a:pPr algn="ctr"/>
                      <a:r>
                        <a:rPr lang="en-US" sz="2400" dirty="0" smtClean="0"/>
                        <a:t>160</a:t>
                      </a:r>
                      <a:endParaRPr lang="en-US" sz="2400" dirty="0"/>
                    </a:p>
                  </a:txBody>
                  <a:tcPr anchor="ctr"/>
                </a:tc>
              </a:tr>
              <a:tr h="593948">
                <a:tc>
                  <a:txBody>
                    <a:bodyPr/>
                    <a:lstStyle/>
                    <a:p>
                      <a:r>
                        <a:rPr lang="en-US" sz="2400" dirty="0" smtClean="0"/>
                        <a:t>South America</a:t>
                      </a:r>
                      <a:endParaRPr lang="en-US" sz="2400" dirty="0"/>
                    </a:p>
                  </a:txBody>
                  <a:tcPr anchor="ctr"/>
                </a:tc>
                <a:tc>
                  <a:txBody>
                    <a:bodyPr/>
                    <a:lstStyle/>
                    <a:p>
                      <a:pPr algn="ctr"/>
                      <a:r>
                        <a:rPr lang="en-US" sz="2400" dirty="0" smtClean="0"/>
                        <a:t>200</a:t>
                      </a:r>
                      <a:endParaRPr lang="en-US" sz="2400" dirty="0"/>
                    </a:p>
                  </a:txBody>
                  <a:tcPr anchor="ctr"/>
                </a:tc>
              </a:tr>
              <a:tr h="593948">
                <a:tc>
                  <a:txBody>
                    <a:bodyPr/>
                    <a:lstStyle/>
                    <a:p>
                      <a:r>
                        <a:rPr lang="en-US" sz="2400" dirty="0" smtClean="0"/>
                        <a:t>Asia &amp; Middle East</a:t>
                      </a:r>
                      <a:endParaRPr lang="en-US" sz="2400" dirty="0"/>
                    </a:p>
                  </a:txBody>
                  <a:tcPr anchor="ctr"/>
                </a:tc>
                <a:tc>
                  <a:txBody>
                    <a:bodyPr/>
                    <a:lstStyle/>
                    <a:p>
                      <a:pPr algn="ctr"/>
                      <a:r>
                        <a:rPr lang="en-US" sz="2400" dirty="0" smtClean="0"/>
                        <a:t>300</a:t>
                      </a:r>
                      <a:endParaRPr lang="en-US" sz="2400" dirty="0"/>
                    </a:p>
                  </a:txBody>
                  <a:tcPr anchor="ctr"/>
                </a:tc>
              </a:tr>
              <a:tr h="593948">
                <a:tc>
                  <a:txBody>
                    <a:bodyPr/>
                    <a:lstStyle/>
                    <a:p>
                      <a:r>
                        <a:rPr lang="en-US" sz="2400" dirty="0" smtClean="0"/>
                        <a:t>Africa</a:t>
                      </a:r>
                      <a:endParaRPr lang="en-US" sz="2400" dirty="0"/>
                    </a:p>
                  </a:txBody>
                  <a:tcPr anchor="ctr"/>
                </a:tc>
                <a:tc>
                  <a:txBody>
                    <a:bodyPr/>
                    <a:lstStyle/>
                    <a:p>
                      <a:pPr algn="ctr"/>
                      <a:r>
                        <a:rPr lang="en-US" sz="2400" dirty="0" smtClean="0"/>
                        <a:t>150</a:t>
                      </a:r>
                      <a:endParaRPr lang="en-US" sz="2400" dirty="0"/>
                    </a:p>
                  </a:txBody>
                  <a:tcPr anchor="ctr"/>
                </a:tc>
              </a:tr>
              <a:tr h="593948">
                <a:tc>
                  <a:txBody>
                    <a:bodyPr/>
                    <a:lstStyle/>
                    <a:p>
                      <a:r>
                        <a:rPr lang="en-US" sz="2400" b="1" dirty="0" smtClean="0"/>
                        <a:t>Total (Approx)</a:t>
                      </a:r>
                      <a:endParaRPr lang="en-US" sz="2400" b="1" dirty="0"/>
                    </a:p>
                  </a:txBody>
                  <a:tcPr anchor="ctr"/>
                </a:tc>
                <a:tc>
                  <a:txBody>
                    <a:bodyPr/>
                    <a:lstStyle/>
                    <a:p>
                      <a:pPr algn="ctr"/>
                      <a:r>
                        <a:rPr lang="en-US" sz="2400" b="1" smtClean="0"/>
                        <a:t>1,000</a:t>
                      </a:r>
                      <a:endParaRPr lang="en-US" sz="2400" b="1" dirty="0"/>
                    </a:p>
                  </a:txBody>
                  <a:tcPr anchor="ctr"/>
                </a:tc>
              </a:tr>
            </a:tbl>
          </a:graphicData>
        </a:graphic>
      </p:graphicFrame>
      <p:sp>
        <p:nvSpPr>
          <p:cNvPr id="6" name="TextBox 5"/>
          <p:cNvSpPr txBox="1"/>
          <p:nvPr/>
        </p:nvSpPr>
        <p:spPr>
          <a:xfrm>
            <a:off x="6359852" y="5854891"/>
            <a:ext cx="1848561" cy="184666"/>
          </a:xfrm>
          <a:prstGeom prst="rect">
            <a:avLst/>
          </a:prstGeom>
          <a:noFill/>
        </p:spPr>
        <p:txBody>
          <a:bodyPr wrap="square" lIns="0" tIns="0" rIns="0" bIns="0">
            <a:spAutoFit/>
          </a:bodyPr>
          <a:lstStyle/>
          <a:p>
            <a:pPr algn="r">
              <a:defRPr/>
            </a:pPr>
            <a:r>
              <a:rPr lang="en-US" sz="1200" i="1" dirty="0" smtClean="0">
                <a:latin typeface="+mj-lt"/>
              </a:rPr>
              <a:t>*Expected till 2020-22</a:t>
            </a:r>
            <a:endParaRPr lang="en-US" sz="1200" i="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17</a:t>
            </a:fld>
            <a:endParaRPr lang="en-IN" dirty="0"/>
          </a:p>
        </p:txBody>
      </p:sp>
      <p:sp>
        <p:nvSpPr>
          <p:cNvPr id="5" name="Title 4"/>
          <p:cNvSpPr>
            <a:spLocks noGrp="1"/>
          </p:cNvSpPr>
          <p:nvPr>
            <p:ph type="title"/>
          </p:nvPr>
        </p:nvSpPr>
        <p:spPr/>
        <p:txBody>
          <a:bodyPr/>
          <a:lstStyle/>
          <a:p>
            <a:r>
              <a:rPr lang="en-US" dirty="0" smtClean="0"/>
              <a:t>Europe</a:t>
            </a:r>
            <a:endParaRPr lang="en-IN" dirty="0"/>
          </a:p>
        </p:txBody>
      </p:sp>
      <p:sp>
        <p:nvSpPr>
          <p:cNvPr id="7" name="Content Placeholder 2"/>
          <p:cNvSpPr txBox="1">
            <a:spLocks/>
          </p:cNvSpPr>
          <p:nvPr/>
        </p:nvSpPr>
        <p:spPr>
          <a:xfrm>
            <a:off x="589024" y="1243940"/>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275879" y="1143538"/>
            <a:ext cx="8618740" cy="4604337"/>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800" dirty="0" smtClean="0">
                <a:latin typeface="+mj-lt"/>
              </a:rPr>
              <a:t>In Europe, approx €140bn ($182bn) is required for the development of High Voltage Transmission Systems, Storage &amp; Smart Grid applications by 2020.</a:t>
            </a:r>
          </a:p>
          <a:p>
            <a:pPr marL="342900" lvl="0" indent="-342900" eaLnBrk="0" hangingPunct="0">
              <a:spcBef>
                <a:spcPct val="20000"/>
              </a:spcBef>
              <a:buFont typeface="Arial" charset="0"/>
              <a:buChar char="•"/>
              <a:defRPr/>
            </a:pPr>
            <a:r>
              <a:rPr lang="en-US" sz="2800" dirty="0" smtClean="0">
                <a:latin typeface="+mj-lt"/>
              </a:rPr>
              <a:t>Despite the negativity in Euro Zone’s investment climate, many countries have plans to lay new lines or upgrade its existing infrastructure.</a:t>
            </a:r>
          </a:p>
          <a:p>
            <a:pPr marL="342900" lvl="0" indent="-342900" eaLnBrk="0" hangingPunct="0">
              <a:spcBef>
                <a:spcPct val="20000"/>
              </a:spcBef>
              <a:buFont typeface="Arial" charset="0"/>
              <a:buChar char="•"/>
              <a:defRPr/>
            </a:pPr>
            <a:r>
              <a:rPr lang="en-US" sz="2800" dirty="0" smtClean="0">
                <a:latin typeface="+mj-lt"/>
              </a:rPr>
              <a:t>As countries switch from coal and nuclear power to cleaner and renewable energy, new plants would demand new lines to evacuate power to consumers.</a:t>
            </a:r>
          </a:p>
          <a:p>
            <a:pPr marL="342900" lvl="0" indent="-342900" eaLnBrk="0" hangingPunct="0">
              <a:spcBef>
                <a:spcPct val="20000"/>
              </a:spcBef>
              <a:buFont typeface="Arial" charset="0"/>
              <a:buChar char="•"/>
              <a:defRPr/>
            </a:pPr>
            <a:endParaRPr lang="en-US" sz="2500" dirty="0" smtClean="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18</a:t>
            </a:fld>
            <a:endParaRPr lang="en-IN" dirty="0"/>
          </a:p>
        </p:txBody>
      </p:sp>
      <p:sp>
        <p:nvSpPr>
          <p:cNvPr id="5" name="Title 4"/>
          <p:cNvSpPr>
            <a:spLocks noGrp="1"/>
          </p:cNvSpPr>
          <p:nvPr>
            <p:ph type="title"/>
          </p:nvPr>
        </p:nvSpPr>
        <p:spPr/>
        <p:txBody>
          <a:bodyPr/>
          <a:lstStyle/>
          <a:p>
            <a:r>
              <a:rPr lang="en-US" dirty="0" smtClean="0"/>
              <a:t>Europe</a:t>
            </a:r>
            <a:endParaRPr lang="en-IN" dirty="0"/>
          </a:p>
        </p:txBody>
      </p:sp>
      <p:sp>
        <p:nvSpPr>
          <p:cNvPr id="7" name="Content Placeholder 2"/>
          <p:cNvSpPr txBox="1">
            <a:spLocks/>
          </p:cNvSpPr>
          <p:nvPr/>
        </p:nvSpPr>
        <p:spPr>
          <a:xfrm>
            <a:off x="589024" y="1243940"/>
            <a:ext cx="8153400" cy="4495800"/>
          </a:xfrm>
          <a:prstGeom prst="rect">
            <a:avLst/>
          </a:prstGeom>
        </p:spPr>
        <p:txBody>
          <a:bodyPr/>
          <a:lstStyle/>
          <a:p>
            <a:pPr marL="342900" indent="-342900" eaLnBrk="0" hangingPunct="0">
              <a:spcBef>
                <a:spcPct val="20000"/>
              </a:spcBef>
              <a:buFont typeface="Arial" charset="0"/>
              <a:buChar char="•"/>
            </a:pPr>
            <a:r>
              <a:rPr lang="en-US" sz="2400" dirty="0" smtClean="0">
                <a:latin typeface="+mn-lt"/>
                <a:cs typeface="+mn-cs"/>
              </a:rPr>
              <a:t>List of some of the Projects Expected in Europe:</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357158" y="1834554"/>
          <a:ext cx="8501124" cy="4218292"/>
        </p:xfrm>
        <a:graphic>
          <a:graphicData uri="http://schemas.openxmlformats.org/drawingml/2006/table">
            <a:tbl>
              <a:tblPr firstRow="1" bandRow="1">
                <a:tableStyleId>{5C22544A-7EE6-4342-B048-85BDC9FD1C3A}</a:tableStyleId>
              </a:tblPr>
              <a:tblGrid>
                <a:gridCol w="3786214"/>
                <a:gridCol w="1428760"/>
                <a:gridCol w="1571636"/>
                <a:gridCol w="1714514"/>
              </a:tblGrid>
              <a:tr h="508996">
                <a:tc>
                  <a:txBody>
                    <a:bodyPr/>
                    <a:lstStyle/>
                    <a:p>
                      <a:r>
                        <a:rPr lang="en-US" sz="1850" dirty="0" smtClean="0"/>
                        <a:t>Project Type</a:t>
                      </a:r>
                      <a:endParaRPr lang="en-US" sz="1850" dirty="0"/>
                    </a:p>
                  </a:txBody>
                  <a:tcPr/>
                </a:tc>
                <a:tc>
                  <a:txBody>
                    <a:bodyPr/>
                    <a:lstStyle/>
                    <a:p>
                      <a:r>
                        <a:rPr lang="en-US" sz="1850" dirty="0" smtClean="0"/>
                        <a:t>Country</a:t>
                      </a:r>
                      <a:endParaRPr lang="en-US" sz="1850" dirty="0"/>
                    </a:p>
                  </a:txBody>
                  <a:tcPr/>
                </a:tc>
                <a:tc>
                  <a:txBody>
                    <a:bodyPr/>
                    <a:lstStyle/>
                    <a:p>
                      <a:r>
                        <a:rPr lang="en-US" sz="1850" dirty="0" smtClean="0"/>
                        <a:t>kV Rating</a:t>
                      </a:r>
                      <a:endParaRPr lang="en-US" sz="1850" dirty="0"/>
                    </a:p>
                  </a:txBody>
                  <a:tcPr/>
                </a:tc>
                <a:tc>
                  <a:txBody>
                    <a:bodyPr/>
                    <a:lstStyle/>
                    <a:p>
                      <a:r>
                        <a:rPr lang="en-US" sz="1850" dirty="0" smtClean="0"/>
                        <a:t>Value ($ </a:t>
                      </a:r>
                      <a:r>
                        <a:rPr lang="en-US" sz="1850" dirty="0" err="1" smtClean="0"/>
                        <a:t>bn</a:t>
                      </a:r>
                      <a:r>
                        <a:rPr lang="en-US" sz="1850" dirty="0" smtClean="0"/>
                        <a:t>)</a:t>
                      </a:r>
                      <a:endParaRPr lang="en-US" sz="1850" dirty="0"/>
                    </a:p>
                  </a:txBody>
                  <a:tcPr/>
                </a:tc>
              </a:tr>
              <a:tr h="508996">
                <a:tc>
                  <a:txBody>
                    <a:bodyPr/>
                    <a:lstStyle/>
                    <a:p>
                      <a:r>
                        <a:rPr lang="en-US" sz="1850" dirty="0" smtClean="0"/>
                        <a:t>New</a:t>
                      </a:r>
                      <a:r>
                        <a:rPr lang="en-US" sz="1850" baseline="0" dirty="0" smtClean="0"/>
                        <a:t> Power Network (2025)</a:t>
                      </a:r>
                      <a:endParaRPr lang="en-US" sz="1850" dirty="0"/>
                    </a:p>
                  </a:txBody>
                  <a:tcPr/>
                </a:tc>
                <a:tc>
                  <a:txBody>
                    <a:bodyPr/>
                    <a:lstStyle/>
                    <a:p>
                      <a:r>
                        <a:rPr lang="en-US" sz="1850" dirty="0" smtClean="0"/>
                        <a:t>Sweden</a:t>
                      </a:r>
                      <a:endParaRPr lang="en-US" sz="1850" dirty="0"/>
                    </a:p>
                  </a:txBody>
                  <a:tcPr/>
                </a:tc>
                <a:tc>
                  <a:txBody>
                    <a:bodyPr/>
                    <a:lstStyle/>
                    <a:p>
                      <a:r>
                        <a:rPr lang="en-US" sz="1850" dirty="0" smtClean="0"/>
                        <a:t>Various</a:t>
                      </a:r>
                      <a:endParaRPr lang="en-US" sz="1850" dirty="0"/>
                    </a:p>
                  </a:txBody>
                  <a:tcPr/>
                </a:tc>
                <a:tc>
                  <a:txBody>
                    <a:bodyPr/>
                    <a:lstStyle/>
                    <a:p>
                      <a:r>
                        <a:rPr lang="en-US" sz="1850" dirty="0" smtClean="0"/>
                        <a:t>9.3</a:t>
                      </a:r>
                      <a:endParaRPr lang="en-US" sz="1850" dirty="0"/>
                    </a:p>
                  </a:txBody>
                  <a:tcPr/>
                </a:tc>
              </a:tr>
              <a:tr h="508996">
                <a:tc>
                  <a:txBody>
                    <a:bodyPr/>
                    <a:lstStyle/>
                    <a:p>
                      <a:r>
                        <a:rPr lang="en-US" sz="1850" dirty="0" smtClean="0"/>
                        <a:t>450km Transmission Line</a:t>
                      </a:r>
                      <a:endParaRPr lang="en-US" sz="1850" dirty="0"/>
                    </a:p>
                  </a:txBody>
                  <a:tcPr/>
                </a:tc>
                <a:tc>
                  <a:txBody>
                    <a:bodyPr/>
                    <a:lstStyle/>
                    <a:p>
                      <a:r>
                        <a:rPr lang="en-US" sz="1850" dirty="0" smtClean="0"/>
                        <a:t>Norway</a:t>
                      </a:r>
                      <a:endParaRPr lang="en-US" sz="1850" dirty="0"/>
                    </a:p>
                  </a:txBody>
                  <a:tcPr/>
                </a:tc>
                <a:tc>
                  <a:txBody>
                    <a:bodyPr/>
                    <a:lstStyle/>
                    <a:p>
                      <a:r>
                        <a:rPr lang="en-US" sz="1850" dirty="0" smtClean="0"/>
                        <a:t>--</a:t>
                      </a:r>
                      <a:endParaRPr lang="en-US" sz="1850" dirty="0"/>
                    </a:p>
                  </a:txBody>
                  <a:tcPr/>
                </a:tc>
                <a:tc>
                  <a:txBody>
                    <a:bodyPr/>
                    <a:lstStyle/>
                    <a:p>
                      <a:r>
                        <a:rPr lang="en-US" sz="1850" dirty="0" smtClean="0"/>
                        <a:t>9.3</a:t>
                      </a:r>
                      <a:endParaRPr lang="en-US" sz="1850" dirty="0"/>
                    </a:p>
                  </a:txBody>
                  <a:tcPr/>
                </a:tc>
              </a:tr>
              <a:tr h="508996">
                <a:tc>
                  <a:txBody>
                    <a:bodyPr/>
                    <a:lstStyle/>
                    <a:p>
                      <a:r>
                        <a:rPr lang="en-US" sz="1850" dirty="0" smtClean="0"/>
                        <a:t>New Transmission Lines</a:t>
                      </a:r>
                      <a:endParaRPr lang="en-US" sz="1850" dirty="0"/>
                    </a:p>
                  </a:txBody>
                  <a:tcPr/>
                </a:tc>
                <a:tc>
                  <a:txBody>
                    <a:bodyPr/>
                    <a:lstStyle/>
                    <a:p>
                      <a:r>
                        <a:rPr lang="en-US" sz="1850" dirty="0" smtClean="0"/>
                        <a:t>Italy</a:t>
                      </a:r>
                      <a:endParaRPr lang="en-US" sz="1850" dirty="0"/>
                    </a:p>
                  </a:txBody>
                  <a:tcPr/>
                </a:tc>
                <a:tc>
                  <a:txBody>
                    <a:bodyPr/>
                    <a:lstStyle/>
                    <a:p>
                      <a:r>
                        <a:rPr lang="en-US" sz="1850" dirty="0" smtClean="0"/>
                        <a:t>132-380kV</a:t>
                      </a:r>
                      <a:endParaRPr lang="en-US" sz="1850" dirty="0"/>
                    </a:p>
                  </a:txBody>
                  <a:tcPr/>
                </a:tc>
                <a:tc>
                  <a:txBody>
                    <a:bodyPr/>
                    <a:lstStyle/>
                    <a:p>
                      <a:r>
                        <a:rPr lang="en-US" sz="1850" dirty="0" smtClean="0"/>
                        <a:t>9.1</a:t>
                      </a:r>
                      <a:endParaRPr lang="en-US" sz="1850" dirty="0"/>
                    </a:p>
                  </a:txBody>
                  <a:tcPr/>
                </a:tc>
              </a:tr>
              <a:tr h="508996">
                <a:tc>
                  <a:txBody>
                    <a:bodyPr/>
                    <a:lstStyle/>
                    <a:p>
                      <a:r>
                        <a:rPr lang="en-US" sz="1850" dirty="0" smtClean="0"/>
                        <a:t>Strengthen Transmission System</a:t>
                      </a:r>
                      <a:endParaRPr lang="en-US" sz="1850" dirty="0"/>
                    </a:p>
                  </a:txBody>
                  <a:tcPr/>
                </a:tc>
                <a:tc>
                  <a:txBody>
                    <a:bodyPr/>
                    <a:lstStyle/>
                    <a:p>
                      <a:r>
                        <a:rPr lang="en-US" sz="1850" dirty="0" smtClean="0"/>
                        <a:t>Spain</a:t>
                      </a:r>
                      <a:endParaRPr lang="en-US" sz="1850" dirty="0"/>
                    </a:p>
                  </a:txBody>
                  <a:tcPr/>
                </a:tc>
                <a:tc>
                  <a:txBody>
                    <a:bodyPr/>
                    <a:lstStyle/>
                    <a:p>
                      <a:r>
                        <a:rPr lang="en-US" sz="1850" dirty="0" smtClean="0"/>
                        <a:t>Various</a:t>
                      </a:r>
                      <a:endParaRPr lang="en-US" sz="1850" dirty="0"/>
                    </a:p>
                  </a:txBody>
                  <a:tcPr/>
                </a:tc>
                <a:tc>
                  <a:txBody>
                    <a:bodyPr/>
                    <a:lstStyle/>
                    <a:p>
                      <a:r>
                        <a:rPr lang="en-US" sz="1850" dirty="0" smtClean="0"/>
                        <a:t>1.8</a:t>
                      </a:r>
                      <a:endParaRPr lang="en-US" sz="1850" dirty="0"/>
                    </a:p>
                  </a:txBody>
                  <a:tcPr/>
                </a:tc>
              </a:tr>
              <a:tr h="508996">
                <a:tc>
                  <a:txBody>
                    <a:bodyPr/>
                    <a:lstStyle/>
                    <a:p>
                      <a:r>
                        <a:rPr lang="en-US" sz="1850" dirty="0" smtClean="0"/>
                        <a:t>Development &amp; Renewal of Network</a:t>
                      </a:r>
                      <a:endParaRPr lang="en-US" sz="1850" dirty="0"/>
                    </a:p>
                  </a:txBody>
                  <a:tcPr/>
                </a:tc>
                <a:tc>
                  <a:txBody>
                    <a:bodyPr/>
                    <a:lstStyle/>
                    <a:p>
                      <a:r>
                        <a:rPr lang="en-US" sz="1850" dirty="0" smtClean="0"/>
                        <a:t>France</a:t>
                      </a:r>
                      <a:endParaRPr lang="en-US" sz="1850" dirty="0"/>
                    </a:p>
                  </a:txBody>
                  <a:tcPr/>
                </a:tc>
                <a:tc>
                  <a:txBody>
                    <a:bodyPr/>
                    <a:lstStyle/>
                    <a:p>
                      <a:r>
                        <a:rPr lang="en-US" sz="1850" dirty="0" smtClean="0"/>
                        <a:t>400kV</a:t>
                      </a:r>
                      <a:endParaRPr lang="en-US" sz="1850" dirty="0"/>
                    </a:p>
                  </a:txBody>
                  <a:tcPr/>
                </a:tc>
                <a:tc>
                  <a:txBody>
                    <a:bodyPr/>
                    <a:lstStyle/>
                    <a:p>
                      <a:r>
                        <a:rPr lang="en-US" sz="1850" dirty="0" smtClean="0"/>
                        <a:t>1.7</a:t>
                      </a:r>
                      <a:endParaRPr lang="en-US" sz="1850" dirty="0"/>
                    </a:p>
                  </a:txBody>
                  <a:tcPr/>
                </a:tc>
              </a:tr>
              <a:tr h="508996">
                <a:tc>
                  <a:txBody>
                    <a:bodyPr/>
                    <a:lstStyle/>
                    <a:p>
                      <a:r>
                        <a:rPr lang="en-US" sz="1850" dirty="0" smtClean="0"/>
                        <a:t>Lines</a:t>
                      </a:r>
                      <a:r>
                        <a:rPr lang="en-US" sz="1850" baseline="0" dirty="0" smtClean="0"/>
                        <a:t> &amp; Substations (New &amp; Upgrades)</a:t>
                      </a:r>
                      <a:endParaRPr lang="en-US" sz="1850" dirty="0"/>
                    </a:p>
                  </a:txBody>
                  <a:tcPr/>
                </a:tc>
                <a:tc>
                  <a:txBody>
                    <a:bodyPr/>
                    <a:lstStyle/>
                    <a:p>
                      <a:r>
                        <a:rPr lang="en-US" sz="1850" dirty="0" smtClean="0"/>
                        <a:t>Poland</a:t>
                      </a:r>
                      <a:endParaRPr lang="en-US" sz="1850" dirty="0"/>
                    </a:p>
                  </a:txBody>
                  <a:tcPr/>
                </a:tc>
                <a:tc>
                  <a:txBody>
                    <a:bodyPr/>
                    <a:lstStyle/>
                    <a:p>
                      <a:r>
                        <a:rPr lang="en-US" sz="1850" dirty="0" smtClean="0"/>
                        <a:t>220-400kV</a:t>
                      </a:r>
                      <a:endParaRPr lang="en-US" sz="1850" dirty="0"/>
                    </a:p>
                  </a:txBody>
                  <a:tcPr/>
                </a:tc>
                <a:tc>
                  <a:txBody>
                    <a:bodyPr/>
                    <a:lstStyle/>
                    <a:p>
                      <a:r>
                        <a:rPr lang="en-US" sz="1850" dirty="0" smtClean="0"/>
                        <a:t>0.6 per year</a:t>
                      </a:r>
                      <a:endParaRPr lang="en-US" sz="1850" dirty="0"/>
                    </a:p>
                  </a:txBody>
                  <a:tcPr/>
                </a:tc>
              </a:tr>
              <a:tr h="508996">
                <a:tc>
                  <a:txBody>
                    <a:bodyPr/>
                    <a:lstStyle/>
                    <a:p>
                      <a:r>
                        <a:rPr lang="en-US" sz="1850" dirty="0" smtClean="0"/>
                        <a:t>New Lines (4,000 </a:t>
                      </a:r>
                      <a:r>
                        <a:rPr lang="en-US" sz="1850" dirty="0" err="1" smtClean="0"/>
                        <a:t>kms</a:t>
                      </a:r>
                      <a:r>
                        <a:rPr lang="en-US" sz="1850" dirty="0" smtClean="0"/>
                        <a:t> approx)</a:t>
                      </a:r>
                      <a:endParaRPr lang="en-US" sz="1850" dirty="0"/>
                    </a:p>
                  </a:txBody>
                  <a:tcPr/>
                </a:tc>
                <a:tc>
                  <a:txBody>
                    <a:bodyPr/>
                    <a:lstStyle/>
                    <a:p>
                      <a:r>
                        <a:rPr lang="en-US" sz="1850" dirty="0" smtClean="0"/>
                        <a:t>Germany</a:t>
                      </a:r>
                      <a:endParaRPr lang="en-US" sz="1850" dirty="0"/>
                    </a:p>
                  </a:txBody>
                  <a:tcPr/>
                </a:tc>
                <a:tc>
                  <a:txBody>
                    <a:bodyPr/>
                    <a:lstStyle/>
                    <a:p>
                      <a:r>
                        <a:rPr lang="en-US" sz="1850" dirty="0" smtClean="0"/>
                        <a:t>400kV</a:t>
                      </a:r>
                      <a:endParaRPr lang="en-US" sz="1850" dirty="0"/>
                    </a:p>
                  </a:txBody>
                  <a:tcPr/>
                </a:tc>
                <a:tc>
                  <a:txBody>
                    <a:bodyPr/>
                    <a:lstStyle/>
                    <a:p>
                      <a:r>
                        <a:rPr lang="en-US" sz="1850" dirty="0" smtClean="0"/>
                        <a:t>--</a:t>
                      </a:r>
                      <a:endParaRPr lang="en-US" sz="185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19</a:t>
            </a:fld>
            <a:endParaRPr lang="en-IN" dirty="0"/>
          </a:p>
        </p:txBody>
      </p:sp>
      <p:sp>
        <p:nvSpPr>
          <p:cNvPr id="5" name="Title 4"/>
          <p:cNvSpPr>
            <a:spLocks noGrp="1"/>
          </p:cNvSpPr>
          <p:nvPr>
            <p:ph type="title"/>
          </p:nvPr>
        </p:nvSpPr>
        <p:spPr/>
        <p:txBody>
          <a:bodyPr/>
          <a:lstStyle/>
          <a:p>
            <a:r>
              <a:rPr lang="en-US" dirty="0" smtClean="0"/>
              <a:t>NORTH America</a:t>
            </a:r>
            <a:endParaRPr lang="en-IN" dirty="0"/>
          </a:p>
        </p:txBody>
      </p:sp>
      <p:sp>
        <p:nvSpPr>
          <p:cNvPr id="6" name="Content Placeholder 2"/>
          <p:cNvSpPr txBox="1">
            <a:spLocks/>
          </p:cNvSpPr>
          <p:nvPr/>
        </p:nvSpPr>
        <p:spPr>
          <a:xfrm>
            <a:off x="612775" y="1125200"/>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275879" y="1036660"/>
            <a:ext cx="8618740" cy="5478423"/>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500" dirty="0" smtClean="0">
                <a:latin typeface="+mj-lt"/>
              </a:rPr>
              <a:t>NERC 2017 report indicates 10% growth in new transmission lines in US and 7.5% growth in Canada.</a:t>
            </a:r>
          </a:p>
          <a:p>
            <a:pPr marL="342900" lvl="0" indent="-342900" eaLnBrk="0" hangingPunct="0">
              <a:spcBef>
                <a:spcPct val="20000"/>
              </a:spcBef>
              <a:buFont typeface="Arial" charset="0"/>
              <a:buChar char="•"/>
              <a:defRPr/>
            </a:pPr>
            <a:r>
              <a:rPr lang="en-US" sz="2500" dirty="0" smtClean="0">
                <a:latin typeface="+mj-lt"/>
              </a:rPr>
              <a:t>Various networks in the US and Canada are up for renewal.</a:t>
            </a:r>
          </a:p>
          <a:p>
            <a:pPr marL="342900" lvl="0" indent="-342900" eaLnBrk="0" hangingPunct="0">
              <a:spcBef>
                <a:spcPct val="20000"/>
              </a:spcBef>
              <a:buFont typeface="Arial" charset="0"/>
              <a:buChar char="•"/>
              <a:defRPr/>
            </a:pPr>
            <a:r>
              <a:rPr lang="en-US" sz="2500" dirty="0" smtClean="0">
                <a:latin typeface="+mj-lt"/>
              </a:rPr>
              <a:t>Upgrades include increasing voltage of transmission lines to new tower packages.</a:t>
            </a:r>
          </a:p>
          <a:p>
            <a:pPr marL="342900" lvl="0" indent="-342900" eaLnBrk="0" hangingPunct="0">
              <a:spcBef>
                <a:spcPct val="20000"/>
              </a:spcBef>
              <a:buFont typeface="Arial" charset="0"/>
              <a:buChar char="•"/>
              <a:defRPr/>
            </a:pPr>
            <a:r>
              <a:rPr lang="en-US" sz="2500" dirty="0" smtClean="0">
                <a:latin typeface="+mj-lt"/>
              </a:rPr>
              <a:t>Also the continent is seeing increasing use of renewable energy power plants in its bid to switch to cleaner sources of fuel.</a:t>
            </a:r>
          </a:p>
          <a:p>
            <a:pPr marL="342900" lvl="0" indent="-342900" eaLnBrk="0" hangingPunct="0">
              <a:spcBef>
                <a:spcPct val="20000"/>
              </a:spcBef>
              <a:buFont typeface="Arial" charset="0"/>
              <a:buChar char="•"/>
              <a:defRPr/>
            </a:pPr>
            <a:r>
              <a:rPr lang="en-US" sz="2500" dirty="0" smtClean="0">
                <a:latin typeface="+mj-lt"/>
              </a:rPr>
              <a:t>Shift to renewable energy and the increasing importance of Shale Gas as an energy substitute will demand an increase in new lines from new power plants.</a:t>
            </a:r>
          </a:p>
          <a:p>
            <a:pPr marL="342900" lvl="0" indent="-342900" eaLnBrk="0" hangingPunct="0">
              <a:spcBef>
                <a:spcPct val="20000"/>
              </a:spcBef>
              <a:buFont typeface="Arial" charset="0"/>
              <a:buChar char="•"/>
              <a:defRPr/>
            </a:pPr>
            <a:r>
              <a:rPr lang="en-US" sz="2500" dirty="0" smtClean="0">
                <a:latin typeface="+mj-lt"/>
              </a:rPr>
              <a:t>~$160bn of investments are expected in the North American T&amp;D space.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AutoShape 17"/>
          <p:cNvGraphicFramePr>
            <a:graphicFrameLocks/>
          </p:cNvGraphicFramePr>
          <p:nvPr/>
        </p:nvGraphicFramePr>
        <p:xfrm>
          <a:off x="0" y="0"/>
          <a:ext cx="158750" cy="158750"/>
        </p:xfrm>
        <a:graphic>
          <a:graphicData uri="http://schemas.openxmlformats.org/presentationml/2006/ole">
            <p:oleObj spid="_x0000_s3074" r:id="rId10" imgW="0" imgH="0" progId="">
              <p:embed/>
            </p:oleObj>
          </a:graphicData>
        </a:graphic>
      </p:graphicFrame>
      <p:sp>
        <p:nvSpPr>
          <p:cNvPr id="7" name="Rounded Rectangle 6"/>
          <p:cNvSpPr/>
          <p:nvPr>
            <p:custDataLst>
              <p:tags r:id="rId2"/>
            </p:custDataLst>
          </p:nvPr>
        </p:nvSpPr>
        <p:spPr>
          <a:xfrm>
            <a:off x="2395538" y="1673225"/>
            <a:ext cx="4643437" cy="520700"/>
          </a:xfrm>
          <a:prstGeom prst="roundRect">
            <a:avLst/>
          </a:prstGeom>
          <a:solidFill>
            <a:srgbClr val="99CCFF"/>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Introduction</a:t>
            </a:r>
            <a:endParaRPr lang="en-US" dirty="0">
              <a:latin typeface="+mj-lt"/>
            </a:endParaRPr>
          </a:p>
        </p:txBody>
      </p:sp>
      <p:sp>
        <p:nvSpPr>
          <p:cNvPr id="2" name="Title 1"/>
          <p:cNvSpPr>
            <a:spLocks noGrp="1"/>
          </p:cNvSpPr>
          <p:nvPr>
            <p:ph type="title"/>
            <p:custDataLst>
              <p:tags r:id="rId3"/>
            </p:custDataLst>
          </p:nvPr>
        </p:nvSpPr>
        <p:spPr/>
        <p:txBody>
          <a:bodyPr/>
          <a:lstStyle/>
          <a:p>
            <a:pPr>
              <a:defRPr/>
            </a:pPr>
            <a:r>
              <a:rPr lang="en-US" dirty="0" smtClean="0"/>
              <a:t>Index </a:t>
            </a:r>
            <a:endParaRPr lang="en-US" dirty="0"/>
          </a:p>
        </p:txBody>
      </p:sp>
      <p:sp>
        <p:nvSpPr>
          <p:cNvPr id="8" name="Slide Number Placeholder 7"/>
          <p:cNvSpPr>
            <a:spLocks noGrp="1"/>
          </p:cNvSpPr>
          <p:nvPr>
            <p:ph type="sldNum" sz="quarter" idx="11"/>
          </p:nvPr>
        </p:nvSpPr>
        <p:spPr/>
        <p:txBody>
          <a:bodyPr/>
          <a:lstStyle/>
          <a:p>
            <a:pPr>
              <a:defRPr/>
            </a:pPr>
            <a:fld id="{D9FC2E92-07B4-4878-BFAE-218CB376692F}" type="slidenum">
              <a:rPr lang="en-IN"/>
              <a:pPr>
                <a:defRPr/>
              </a:pPr>
              <a:t>2</a:t>
            </a:fld>
            <a:endParaRPr lang="en-IN" dirty="0"/>
          </a:p>
        </p:txBody>
      </p:sp>
      <p:pic>
        <p:nvPicPr>
          <p:cNvPr id="3078" name="Picture 8" descr="EMCLogo.tif"/>
          <p:cNvPicPr>
            <a:picLocks noChangeAspect="1"/>
          </p:cNvPicPr>
          <p:nvPr/>
        </p:nvPicPr>
        <p:blipFill>
          <a:blip r:embed="rId11"/>
          <a:srcRect/>
          <a:stretch>
            <a:fillRect/>
          </a:stretch>
        </p:blipFill>
        <p:spPr bwMode="auto">
          <a:xfrm>
            <a:off x="1296988" y="1719263"/>
            <a:ext cx="1098550" cy="374650"/>
          </a:xfrm>
          <a:prstGeom prst="rect">
            <a:avLst/>
          </a:prstGeom>
          <a:noFill/>
          <a:ln w="9525">
            <a:noFill/>
            <a:miter lim="800000"/>
            <a:headEnd/>
            <a:tailEnd/>
          </a:ln>
        </p:spPr>
      </p:pic>
      <p:sp>
        <p:nvSpPr>
          <p:cNvPr id="10" name="Rounded Rectangle 9"/>
          <p:cNvSpPr/>
          <p:nvPr>
            <p:custDataLst>
              <p:tags r:id="rId4"/>
            </p:custDataLst>
          </p:nvPr>
        </p:nvSpPr>
        <p:spPr>
          <a:xfrm>
            <a:off x="2406650" y="23050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Industry Outlook</a:t>
            </a:r>
            <a:endParaRPr lang="en-US" dirty="0">
              <a:latin typeface="+mj-lt"/>
            </a:endParaRPr>
          </a:p>
        </p:txBody>
      </p:sp>
      <p:sp>
        <p:nvSpPr>
          <p:cNvPr id="11" name="Rounded Rectangle 10"/>
          <p:cNvSpPr/>
          <p:nvPr>
            <p:custDataLst>
              <p:tags r:id="rId5"/>
            </p:custDataLst>
          </p:nvPr>
        </p:nvSpPr>
        <p:spPr>
          <a:xfrm>
            <a:off x="2406011" y="29654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About EMC</a:t>
            </a:r>
            <a:endParaRPr lang="en-US" dirty="0">
              <a:latin typeface="+mj-lt"/>
            </a:endParaRPr>
          </a:p>
        </p:txBody>
      </p:sp>
      <p:sp>
        <p:nvSpPr>
          <p:cNvPr id="13" name="Rounded Rectangle 12"/>
          <p:cNvSpPr/>
          <p:nvPr>
            <p:custDataLst>
              <p:tags r:id="rId6"/>
            </p:custDataLst>
          </p:nvPr>
        </p:nvSpPr>
        <p:spPr>
          <a:xfrm>
            <a:off x="2417763" y="3603211"/>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Competition and EMC’s Position</a:t>
            </a:r>
          </a:p>
        </p:txBody>
      </p:sp>
      <p:sp>
        <p:nvSpPr>
          <p:cNvPr id="14" name="Rounded Rectangle 13"/>
          <p:cNvSpPr/>
          <p:nvPr>
            <p:custDataLst>
              <p:tags r:id="rId7"/>
            </p:custDataLst>
          </p:nvPr>
        </p:nvSpPr>
        <p:spPr>
          <a:xfrm>
            <a:off x="2417123" y="4263611"/>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Financials &amp; Order Book</a:t>
            </a:r>
          </a:p>
          <a:p>
            <a:pPr>
              <a:defRPr/>
            </a:pPr>
            <a:endParaRPr lang="en-US" b="1" cap="small" dirty="0">
              <a:solidFill>
                <a:schemeClr val="accent2">
                  <a:lumMod val="75000"/>
                </a:schemeClr>
              </a:solidFill>
            </a:endParaRPr>
          </a:p>
        </p:txBody>
      </p:sp>
      <p:sp>
        <p:nvSpPr>
          <p:cNvPr id="15" name="Rounded Rectangle 14"/>
          <p:cNvSpPr/>
          <p:nvPr>
            <p:custDataLst>
              <p:tags r:id="rId8"/>
            </p:custDataLst>
          </p:nvPr>
        </p:nvSpPr>
        <p:spPr>
          <a:xfrm>
            <a:off x="2417763" y="4928773"/>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Future Roadmap</a:t>
            </a:r>
          </a:p>
          <a:p>
            <a:pPr>
              <a:defRPr/>
            </a:pPr>
            <a:endParaRPr lang="en-US" b="1"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20</a:t>
            </a:fld>
            <a:endParaRPr lang="en-IN" dirty="0"/>
          </a:p>
        </p:txBody>
      </p:sp>
      <p:sp>
        <p:nvSpPr>
          <p:cNvPr id="5" name="Title 4"/>
          <p:cNvSpPr>
            <a:spLocks noGrp="1"/>
          </p:cNvSpPr>
          <p:nvPr>
            <p:ph type="title"/>
          </p:nvPr>
        </p:nvSpPr>
        <p:spPr/>
        <p:txBody>
          <a:bodyPr/>
          <a:lstStyle/>
          <a:p>
            <a:r>
              <a:rPr lang="en-US" dirty="0" smtClean="0"/>
              <a:t>North America</a:t>
            </a:r>
            <a:endParaRPr lang="en-IN" dirty="0"/>
          </a:p>
        </p:txBody>
      </p:sp>
      <p:sp>
        <p:nvSpPr>
          <p:cNvPr id="7" name="Content Placeholder 2"/>
          <p:cNvSpPr txBox="1">
            <a:spLocks/>
          </p:cNvSpPr>
          <p:nvPr/>
        </p:nvSpPr>
        <p:spPr>
          <a:xfrm>
            <a:off x="589024" y="1243940"/>
            <a:ext cx="8153400" cy="1431021"/>
          </a:xfrm>
          <a:prstGeom prst="rect">
            <a:avLst/>
          </a:prstGeom>
        </p:spPr>
        <p:txBody>
          <a:bodyPr/>
          <a:lstStyle/>
          <a:p>
            <a:pPr marL="342900" indent="-342900" eaLnBrk="0" hangingPunct="0">
              <a:spcBef>
                <a:spcPct val="20000"/>
              </a:spcBef>
              <a:buFont typeface="Arial" charset="0"/>
              <a:buChar char="•"/>
            </a:pPr>
            <a:r>
              <a:rPr lang="en-US" sz="2400" dirty="0" smtClean="0">
                <a:latin typeface="+mn-lt"/>
                <a:cs typeface="+mn-cs"/>
              </a:rPr>
              <a:t>New and Renewal Interstate Transmission Projects in United States with an estimated value of $26.5bn (~16,000 </a:t>
            </a:r>
            <a:r>
              <a:rPr lang="en-US" sz="2400" dirty="0" err="1" smtClean="0">
                <a:latin typeface="+mn-lt"/>
                <a:cs typeface="+mn-cs"/>
              </a:rPr>
              <a:t>kms</a:t>
            </a:r>
            <a:r>
              <a:rPr lang="en-US" sz="2400" dirty="0" smtClean="0">
                <a:latin typeface="+mn-lt"/>
                <a:cs typeface="+mn-cs"/>
              </a:rPr>
              <a:t>) are expected by 2026.</a:t>
            </a:r>
          </a:p>
          <a:p>
            <a:pPr marL="342900" indent="-342900" eaLnBrk="0" hangingPunct="0">
              <a:spcBef>
                <a:spcPct val="20000"/>
              </a:spcBef>
              <a:buFont typeface="Arial" charset="0"/>
              <a:buChar char="•"/>
            </a:pPr>
            <a:r>
              <a:rPr lang="en-US" sz="2400" dirty="0" smtClean="0">
                <a:latin typeface="+mn-lt"/>
                <a:cs typeface="+mn-cs"/>
              </a:rPr>
              <a:t>List of some of the Projects Expected in United States:</a:t>
            </a:r>
          </a:p>
          <a:p>
            <a:pPr marL="342900" indent="-342900" eaLnBrk="0" hangingPunct="0">
              <a:spcBef>
                <a:spcPct val="20000"/>
              </a:spcBef>
              <a:buFont typeface="Arial" charset="0"/>
              <a:buChar char="•"/>
            </a:pPr>
            <a:endParaRPr lang="en-US" sz="24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833954" y="3002506"/>
          <a:ext cx="7381998" cy="3366430"/>
        </p:xfrm>
        <a:graphic>
          <a:graphicData uri="http://schemas.openxmlformats.org/drawingml/2006/table">
            <a:tbl>
              <a:tblPr firstRow="1" bandRow="1">
                <a:tableStyleId>{5C22544A-7EE6-4342-B048-85BDC9FD1C3A}</a:tableStyleId>
              </a:tblPr>
              <a:tblGrid>
                <a:gridCol w="3951978"/>
                <a:gridCol w="1719664"/>
                <a:gridCol w="1710356"/>
              </a:tblGrid>
              <a:tr h="673286">
                <a:tc>
                  <a:txBody>
                    <a:bodyPr/>
                    <a:lstStyle/>
                    <a:p>
                      <a:r>
                        <a:rPr lang="en-US" sz="1850" dirty="0" smtClean="0"/>
                        <a:t>Project Type</a:t>
                      </a:r>
                      <a:endParaRPr lang="en-US" sz="1850" dirty="0"/>
                    </a:p>
                  </a:txBody>
                  <a:tcPr anchor="ctr"/>
                </a:tc>
                <a:tc>
                  <a:txBody>
                    <a:bodyPr/>
                    <a:lstStyle/>
                    <a:p>
                      <a:r>
                        <a:rPr lang="en-US" sz="1850" dirty="0" smtClean="0"/>
                        <a:t>Voltage Rating</a:t>
                      </a:r>
                      <a:endParaRPr lang="en-US" sz="1850" dirty="0"/>
                    </a:p>
                  </a:txBody>
                  <a:tcPr anchor="ctr"/>
                </a:tc>
                <a:tc>
                  <a:txBody>
                    <a:bodyPr/>
                    <a:lstStyle/>
                    <a:p>
                      <a:r>
                        <a:rPr lang="en-US" sz="1850" dirty="0" smtClean="0"/>
                        <a:t>Value ($ </a:t>
                      </a:r>
                      <a:r>
                        <a:rPr lang="en-US" sz="1850" dirty="0" err="1" smtClean="0"/>
                        <a:t>bn</a:t>
                      </a:r>
                      <a:r>
                        <a:rPr lang="en-US" sz="1850" dirty="0" smtClean="0"/>
                        <a:t>)</a:t>
                      </a:r>
                      <a:endParaRPr lang="en-US" sz="1850" dirty="0"/>
                    </a:p>
                  </a:txBody>
                  <a:tcPr anchor="ctr"/>
                </a:tc>
              </a:tr>
              <a:tr h="673286">
                <a:tc>
                  <a:txBody>
                    <a:bodyPr/>
                    <a:lstStyle/>
                    <a:p>
                      <a:r>
                        <a:rPr lang="en-US" sz="1850" dirty="0" smtClean="0"/>
                        <a:t>Northeast Energy Link</a:t>
                      </a:r>
                      <a:endParaRPr lang="en-US" sz="18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50" dirty="0" smtClean="0"/>
                        <a:t>Various (HVDC)</a:t>
                      </a:r>
                    </a:p>
                  </a:txBody>
                  <a:tcPr anchor="ctr"/>
                </a:tc>
                <a:tc>
                  <a:txBody>
                    <a:bodyPr/>
                    <a:lstStyle/>
                    <a:p>
                      <a:r>
                        <a:rPr lang="en-US" sz="1850" dirty="0" smtClean="0"/>
                        <a:t>2.0</a:t>
                      </a:r>
                      <a:endParaRPr lang="en-US" sz="1850" dirty="0"/>
                    </a:p>
                  </a:txBody>
                  <a:tcPr anchor="ctr"/>
                </a:tc>
              </a:tr>
              <a:tr h="673286">
                <a:tc>
                  <a:txBody>
                    <a:bodyPr/>
                    <a:lstStyle/>
                    <a:p>
                      <a:r>
                        <a:rPr lang="en-US" sz="1850" dirty="0" err="1" smtClean="0"/>
                        <a:t>RITELine</a:t>
                      </a:r>
                      <a:endParaRPr lang="en-US" sz="1850" dirty="0"/>
                    </a:p>
                  </a:txBody>
                  <a:tcPr anchor="ctr"/>
                </a:tc>
                <a:tc>
                  <a:txBody>
                    <a:bodyPr/>
                    <a:lstStyle/>
                    <a:p>
                      <a:r>
                        <a:rPr lang="en-US" sz="1850" dirty="0" smtClean="0"/>
                        <a:t>765kV</a:t>
                      </a:r>
                      <a:endParaRPr lang="en-US" sz="1850" dirty="0"/>
                    </a:p>
                  </a:txBody>
                  <a:tcPr anchor="ctr"/>
                </a:tc>
                <a:tc>
                  <a:txBody>
                    <a:bodyPr/>
                    <a:lstStyle/>
                    <a:p>
                      <a:r>
                        <a:rPr lang="en-US" sz="1850" dirty="0" smtClean="0"/>
                        <a:t>1.6</a:t>
                      </a:r>
                      <a:endParaRPr lang="en-US" sz="1850" dirty="0"/>
                    </a:p>
                  </a:txBody>
                  <a:tcPr anchor="ctr"/>
                </a:tc>
              </a:tr>
              <a:tr h="673286">
                <a:tc>
                  <a:txBody>
                    <a:bodyPr/>
                    <a:lstStyle/>
                    <a:p>
                      <a:r>
                        <a:rPr lang="en-US" sz="1850" dirty="0" smtClean="0"/>
                        <a:t>Susquehanna – Roseland Project</a:t>
                      </a:r>
                      <a:endParaRPr lang="en-US" sz="1850" dirty="0"/>
                    </a:p>
                  </a:txBody>
                  <a:tcPr anchor="ctr"/>
                </a:tc>
                <a:tc>
                  <a:txBody>
                    <a:bodyPr/>
                    <a:lstStyle/>
                    <a:p>
                      <a:r>
                        <a:rPr lang="en-US" sz="1850" dirty="0" smtClean="0"/>
                        <a:t>500kV</a:t>
                      </a:r>
                      <a:endParaRPr lang="en-US" sz="1850" dirty="0"/>
                    </a:p>
                  </a:txBody>
                  <a:tcPr anchor="ctr"/>
                </a:tc>
                <a:tc>
                  <a:txBody>
                    <a:bodyPr/>
                    <a:lstStyle/>
                    <a:p>
                      <a:r>
                        <a:rPr lang="en-US" sz="1850" dirty="0" smtClean="0"/>
                        <a:t>1.3</a:t>
                      </a:r>
                      <a:endParaRPr lang="en-US" sz="1850" dirty="0"/>
                    </a:p>
                  </a:txBody>
                  <a:tcPr anchor="ctr"/>
                </a:tc>
              </a:tr>
              <a:tr h="673286">
                <a:tc>
                  <a:txBody>
                    <a:bodyPr/>
                    <a:lstStyle/>
                    <a:p>
                      <a:r>
                        <a:rPr lang="en-US" sz="1850" dirty="0" smtClean="0"/>
                        <a:t>Grand Rivers Project</a:t>
                      </a:r>
                      <a:endParaRPr lang="en-US" sz="1850" dirty="0"/>
                    </a:p>
                  </a:txBody>
                  <a:tcPr anchor="ctr"/>
                </a:tc>
                <a:tc>
                  <a:txBody>
                    <a:bodyPr/>
                    <a:lstStyle/>
                    <a:p>
                      <a:r>
                        <a:rPr lang="en-US" sz="1850" dirty="0" smtClean="0"/>
                        <a:t>345kV</a:t>
                      </a:r>
                      <a:endParaRPr lang="en-US" sz="1850" dirty="0"/>
                    </a:p>
                  </a:txBody>
                  <a:tcPr anchor="ctr"/>
                </a:tc>
                <a:tc>
                  <a:txBody>
                    <a:bodyPr/>
                    <a:lstStyle/>
                    <a:p>
                      <a:r>
                        <a:rPr lang="en-US" sz="1850" dirty="0" smtClean="0"/>
                        <a:t>1.3</a:t>
                      </a:r>
                      <a:endParaRPr lang="en-US" sz="1850" dirty="0"/>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21</a:t>
            </a:fld>
            <a:endParaRPr lang="en-IN" dirty="0"/>
          </a:p>
        </p:txBody>
      </p:sp>
      <p:sp>
        <p:nvSpPr>
          <p:cNvPr id="5" name="Title 4"/>
          <p:cNvSpPr>
            <a:spLocks noGrp="1"/>
          </p:cNvSpPr>
          <p:nvPr>
            <p:ph type="title"/>
          </p:nvPr>
        </p:nvSpPr>
        <p:spPr/>
        <p:txBody>
          <a:bodyPr/>
          <a:lstStyle/>
          <a:p>
            <a:r>
              <a:rPr lang="en-US" dirty="0" smtClean="0"/>
              <a:t>North America</a:t>
            </a:r>
            <a:endParaRPr lang="en-IN" dirty="0"/>
          </a:p>
        </p:txBody>
      </p:sp>
      <p:sp>
        <p:nvSpPr>
          <p:cNvPr id="7" name="Content Placeholder 2"/>
          <p:cNvSpPr txBox="1">
            <a:spLocks/>
          </p:cNvSpPr>
          <p:nvPr/>
        </p:nvSpPr>
        <p:spPr>
          <a:xfrm>
            <a:off x="589024" y="1243940"/>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329862" y="1395688"/>
          <a:ext cx="8199988" cy="3709296"/>
        </p:xfrm>
        <a:graphic>
          <a:graphicData uri="http://schemas.openxmlformats.org/drawingml/2006/table">
            <a:tbl>
              <a:tblPr firstRow="1" bandRow="1">
                <a:tableStyleId>{5C22544A-7EE6-4342-B048-85BDC9FD1C3A}</a:tableStyleId>
              </a:tblPr>
              <a:tblGrid>
                <a:gridCol w="4389891"/>
                <a:gridCol w="1822219"/>
                <a:gridCol w="1987878"/>
              </a:tblGrid>
              <a:tr h="508996">
                <a:tc>
                  <a:txBody>
                    <a:bodyPr/>
                    <a:lstStyle/>
                    <a:p>
                      <a:r>
                        <a:rPr lang="en-US" sz="1850" dirty="0" smtClean="0"/>
                        <a:t>Project Type</a:t>
                      </a:r>
                      <a:endParaRPr lang="en-US" sz="1850" dirty="0"/>
                    </a:p>
                  </a:txBody>
                  <a:tcPr/>
                </a:tc>
                <a:tc>
                  <a:txBody>
                    <a:bodyPr/>
                    <a:lstStyle/>
                    <a:p>
                      <a:r>
                        <a:rPr lang="en-US" sz="1850" dirty="0" smtClean="0"/>
                        <a:t>kV Rating</a:t>
                      </a:r>
                      <a:endParaRPr lang="en-US" sz="1850" dirty="0"/>
                    </a:p>
                  </a:txBody>
                  <a:tcPr/>
                </a:tc>
                <a:tc>
                  <a:txBody>
                    <a:bodyPr/>
                    <a:lstStyle/>
                    <a:p>
                      <a:r>
                        <a:rPr lang="en-US" sz="1850" dirty="0" smtClean="0"/>
                        <a:t>Value ($ </a:t>
                      </a:r>
                      <a:r>
                        <a:rPr lang="en-US" sz="1850" dirty="0" err="1" smtClean="0"/>
                        <a:t>bn</a:t>
                      </a:r>
                      <a:r>
                        <a:rPr lang="en-US" sz="1850" dirty="0" smtClean="0"/>
                        <a:t>)</a:t>
                      </a:r>
                      <a:endParaRPr lang="en-US" sz="1850" dirty="0"/>
                    </a:p>
                  </a:txBody>
                  <a:tcPr/>
                </a:tc>
              </a:tr>
              <a:tr h="508996">
                <a:tc>
                  <a:txBody>
                    <a:bodyPr/>
                    <a:lstStyle/>
                    <a:p>
                      <a:r>
                        <a:rPr lang="en-US" sz="1850" dirty="0" smtClean="0"/>
                        <a:t>Upgrade of Transmission</a:t>
                      </a:r>
                      <a:r>
                        <a:rPr lang="en-US" sz="1850" baseline="0" dirty="0" smtClean="0"/>
                        <a:t> N/W (2017)</a:t>
                      </a:r>
                      <a:endParaRPr lang="en-US" sz="1850" dirty="0"/>
                    </a:p>
                  </a:txBody>
                  <a:tcPr/>
                </a:tc>
                <a:tc>
                  <a:txBody>
                    <a:bodyPr/>
                    <a:lstStyle/>
                    <a:p>
                      <a:r>
                        <a:rPr lang="en-US" sz="1850" dirty="0" smtClean="0"/>
                        <a:t>Various</a:t>
                      </a:r>
                      <a:endParaRPr lang="en-US" sz="1850" dirty="0"/>
                    </a:p>
                  </a:txBody>
                  <a:tcPr/>
                </a:tc>
                <a:tc>
                  <a:txBody>
                    <a:bodyPr/>
                    <a:lstStyle/>
                    <a:p>
                      <a:r>
                        <a:rPr lang="en-US" sz="1850" dirty="0" smtClean="0"/>
                        <a:t>9.0</a:t>
                      </a:r>
                      <a:endParaRPr lang="en-US" sz="1850" dirty="0"/>
                    </a:p>
                  </a:txBody>
                  <a:tcPr/>
                </a:tc>
              </a:tr>
              <a:tr h="508996">
                <a:tc>
                  <a:txBody>
                    <a:bodyPr/>
                    <a:lstStyle/>
                    <a:p>
                      <a:r>
                        <a:rPr lang="en-US" sz="1850" dirty="0" smtClean="0"/>
                        <a:t>Upgrade of Transmission</a:t>
                      </a:r>
                      <a:r>
                        <a:rPr lang="en-US" sz="1850" baseline="0" dirty="0" smtClean="0"/>
                        <a:t> N/W (2018)</a:t>
                      </a:r>
                      <a:endParaRPr lang="en-US" sz="1850" dirty="0"/>
                    </a:p>
                  </a:txBody>
                  <a:tcPr/>
                </a:tc>
                <a:tc>
                  <a:txBody>
                    <a:bodyPr/>
                    <a:lstStyle/>
                    <a:p>
                      <a:r>
                        <a:rPr lang="en-US" sz="1850" dirty="0" smtClean="0"/>
                        <a:t>Various</a:t>
                      </a:r>
                      <a:endParaRPr lang="en-US" sz="1850" dirty="0"/>
                    </a:p>
                  </a:txBody>
                  <a:tcPr/>
                </a:tc>
                <a:tc>
                  <a:txBody>
                    <a:bodyPr/>
                    <a:lstStyle/>
                    <a:p>
                      <a:r>
                        <a:rPr lang="en-US" sz="1850" dirty="0" smtClean="0"/>
                        <a:t>0.7</a:t>
                      </a:r>
                      <a:endParaRPr lang="en-US" sz="1850" dirty="0"/>
                    </a:p>
                  </a:txBody>
                  <a:tcPr/>
                </a:tc>
              </a:tr>
              <a:tr h="508996">
                <a:tc>
                  <a:txBody>
                    <a:bodyPr/>
                    <a:lstStyle/>
                    <a:p>
                      <a:r>
                        <a:rPr lang="en-US" sz="1850" dirty="0" smtClean="0"/>
                        <a:t>Utility Infrastructure Improvement</a:t>
                      </a:r>
                      <a:endParaRPr lang="en-US" sz="1850" dirty="0"/>
                    </a:p>
                  </a:txBody>
                  <a:tcPr/>
                </a:tc>
                <a:tc>
                  <a:txBody>
                    <a:bodyPr/>
                    <a:lstStyle/>
                    <a:p>
                      <a:r>
                        <a:rPr lang="en-US" sz="1850" dirty="0" smtClean="0"/>
                        <a:t>Various</a:t>
                      </a:r>
                      <a:endParaRPr lang="en-US" sz="1850" dirty="0"/>
                    </a:p>
                  </a:txBody>
                  <a:tcPr/>
                </a:tc>
                <a:tc>
                  <a:txBody>
                    <a:bodyPr/>
                    <a:lstStyle/>
                    <a:p>
                      <a:r>
                        <a:rPr lang="en-US" sz="1850" dirty="0" smtClean="0"/>
                        <a:t>0.6</a:t>
                      </a:r>
                      <a:endParaRPr lang="en-US" sz="1850" dirty="0"/>
                    </a:p>
                  </a:txBody>
                  <a:tcPr/>
                </a:tc>
              </a:tr>
              <a:tr h="508996">
                <a:tc>
                  <a:txBody>
                    <a:bodyPr/>
                    <a:lstStyle/>
                    <a:p>
                      <a:r>
                        <a:rPr lang="en-US" sz="1850" dirty="0" smtClean="0"/>
                        <a:t>Network Strengthening in</a:t>
                      </a:r>
                      <a:r>
                        <a:rPr lang="en-US" sz="1850" baseline="0" dirty="0" smtClean="0"/>
                        <a:t> Montana, Virginia and Connecticut</a:t>
                      </a:r>
                      <a:endParaRPr lang="en-US" sz="1850" dirty="0"/>
                    </a:p>
                  </a:txBody>
                  <a:tcPr/>
                </a:tc>
                <a:tc>
                  <a:txBody>
                    <a:bodyPr/>
                    <a:lstStyle/>
                    <a:p>
                      <a:r>
                        <a:rPr lang="en-US" sz="1850" dirty="0" smtClean="0"/>
                        <a:t>Various</a:t>
                      </a:r>
                      <a:endParaRPr lang="en-US" sz="1850" dirty="0"/>
                    </a:p>
                  </a:txBody>
                  <a:tcPr/>
                </a:tc>
                <a:tc>
                  <a:txBody>
                    <a:bodyPr/>
                    <a:lstStyle/>
                    <a:p>
                      <a:r>
                        <a:rPr lang="en-US" sz="1850" dirty="0" smtClean="0"/>
                        <a:t>0.5</a:t>
                      </a:r>
                      <a:endParaRPr lang="en-US" sz="1850" dirty="0"/>
                    </a:p>
                  </a:txBody>
                  <a:tcPr/>
                </a:tc>
              </a:tr>
              <a:tr h="508996">
                <a:tc>
                  <a:txBody>
                    <a:bodyPr/>
                    <a:lstStyle/>
                    <a:p>
                      <a:r>
                        <a:rPr lang="en-US" sz="1850" dirty="0" smtClean="0"/>
                        <a:t>Northern Pass Transmission Project</a:t>
                      </a:r>
                      <a:endParaRPr lang="en-US" sz="1850" dirty="0"/>
                    </a:p>
                  </a:txBody>
                  <a:tcPr anchor="ctr"/>
                </a:tc>
                <a:tc>
                  <a:txBody>
                    <a:bodyPr/>
                    <a:lstStyle/>
                    <a:p>
                      <a:r>
                        <a:rPr lang="en-US" sz="1850" dirty="0" smtClean="0"/>
                        <a:t>345kV</a:t>
                      </a:r>
                      <a:endParaRPr lang="en-US" sz="1850" dirty="0"/>
                    </a:p>
                  </a:txBody>
                  <a:tcPr anchor="ctr"/>
                </a:tc>
                <a:tc>
                  <a:txBody>
                    <a:bodyPr/>
                    <a:lstStyle/>
                    <a:p>
                      <a:r>
                        <a:rPr lang="en-US" sz="1850" dirty="0" smtClean="0"/>
                        <a:t>1.1</a:t>
                      </a:r>
                      <a:endParaRPr lang="en-US" sz="1850" dirty="0"/>
                    </a:p>
                  </a:txBody>
                  <a:tcPr anchor="ctr"/>
                </a:tc>
              </a:tr>
              <a:tr h="508996">
                <a:tc>
                  <a:txBody>
                    <a:bodyPr/>
                    <a:lstStyle/>
                    <a:p>
                      <a:r>
                        <a:rPr lang="en-US" sz="1850" dirty="0" smtClean="0"/>
                        <a:t>Great Northern Transmission Line</a:t>
                      </a:r>
                      <a:endParaRPr lang="en-US" sz="1850" dirty="0"/>
                    </a:p>
                  </a:txBody>
                  <a:tcPr anchor="ctr"/>
                </a:tc>
                <a:tc>
                  <a:txBody>
                    <a:bodyPr/>
                    <a:lstStyle/>
                    <a:p>
                      <a:r>
                        <a:rPr lang="en-US" sz="1850" dirty="0" smtClean="0"/>
                        <a:t>345 – 500kV</a:t>
                      </a:r>
                      <a:endParaRPr lang="en-US" sz="1850" dirty="0"/>
                    </a:p>
                  </a:txBody>
                  <a:tcPr anchor="ctr"/>
                </a:tc>
                <a:tc>
                  <a:txBody>
                    <a:bodyPr/>
                    <a:lstStyle/>
                    <a:p>
                      <a:r>
                        <a:rPr lang="en-US" sz="1850" dirty="0" smtClean="0"/>
                        <a:t>1.0</a:t>
                      </a:r>
                      <a:endParaRPr lang="en-US" sz="1850"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22</a:t>
            </a:fld>
            <a:endParaRPr lang="en-IN" dirty="0"/>
          </a:p>
        </p:txBody>
      </p:sp>
      <p:sp>
        <p:nvSpPr>
          <p:cNvPr id="5" name="Title 4"/>
          <p:cNvSpPr>
            <a:spLocks noGrp="1"/>
          </p:cNvSpPr>
          <p:nvPr>
            <p:ph type="title"/>
          </p:nvPr>
        </p:nvSpPr>
        <p:spPr/>
        <p:txBody>
          <a:bodyPr/>
          <a:lstStyle/>
          <a:p>
            <a:r>
              <a:rPr lang="en-US" dirty="0" smtClean="0"/>
              <a:t>South America</a:t>
            </a:r>
            <a:endParaRPr lang="en-IN" dirty="0"/>
          </a:p>
        </p:txBody>
      </p:sp>
      <p:sp>
        <p:nvSpPr>
          <p:cNvPr id="8" name="Content Placeholder 2"/>
          <p:cNvSpPr txBox="1">
            <a:spLocks/>
          </p:cNvSpPr>
          <p:nvPr/>
        </p:nvSpPr>
        <p:spPr>
          <a:xfrm>
            <a:off x="612775" y="1279575"/>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287755" y="1014149"/>
            <a:ext cx="8618740" cy="5613845"/>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600" dirty="0" smtClean="0">
                <a:latin typeface="+mj-lt"/>
              </a:rPr>
              <a:t>South America’s electricity consumption is expected to grow 2.9% p.a. to ~2,500TWh by 2035, double from current level.</a:t>
            </a:r>
          </a:p>
          <a:p>
            <a:pPr marL="342900" lvl="0" indent="-342900" eaLnBrk="0" hangingPunct="0">
              <a:spcBef>
                <a:spcPct val="20000"/>
              </a:spcBef>
              <a:buFont typeface="Arial" charset="0"/>
              <a:buChar char="•"/>
              <a:defRPr/>
            </a:pPr>
            <a:r>
              <a:rPr lang="en-US" sz="2600" dirty="0" smtClean="0">
                <a:latin typeface="+mj-lt"/>
              </a:rPr>
              <a:t>Brazil’s Electricity Market is the largest in South America. As the majority of power generation in the country is hydro-based, there is need for new power plants of various fuels to ensure uninterrupted power supply.</a:t>
            </a:r>
          </a:p>
          <a:p>
            <a:pPr marL="342900" lvl="0" indent="-342900" eaLnBrk="0" hangingPunct="0">
              <a:spcBef>
                <a:spcPct val="20000"/>
              </a:spcBef>
              <a:buFont typeface="Arial" charset="0"/>
              <a:buChar char="•"/>
              <a:defRPr/>
            </a:pPr>
            <a:r>
              <a:rPr lang="en-US" sz="2600" dirty="0" smtClean="0">
                <a:latin typeface="+mj-lt"/>
              </a:rPr>
              <a:t>This requirement necessitates new power transmission lines.</a:t>
            </a:r>
          </a:p>
          <a:p>
            <a:pPr marL="342900" lvl="0" indent="-342900" eaLnBrk="0" hangingPunct="0">
              <a:spcBef>
                <a:spcPct val="20000"/>
              </a:spcBef>
              <a:buFont typeface="Arial" charset="0"/>
              <a:buChar char="•"/>
              <a:defRPr/>
            </a:pPr>
            <a:r>
              <a:rPr lang="en-US" sz="2600" dirty="0" smtClean="0">
                <a:latin typeface="+mj-lt"/>
              </a:rPr>
              <a:t>Peru is expected to spend $470mn as part of its 2013-18 Binding Plan for new and existing repowering power lines.</a:t>
            </a:r>
          </a:p>
          <a:p>
            <a:pPr marL="342900" lvl="0" indent="-342900" eaLnBrk="0" hangingPunct="0">
              <a:spcBef>
                <a:spcPct val="20000"/>
              </a:spcBef>
              <a:buFont typeface="Arial" charset="0"/>
              <a:buChar char="•"/>
              <a:defRPr/>
            </a:pPr>
            <a:r>
              <a:rPr lang="en-US" sz="2600" dirty="0" smtClean="0">
                <a:latin typeface="+mj-lt"/>
              </a:rPr>
              <a:t>Countries like Argentina, Chile, Colombia and Ecuador too have planned various new lines and </a:t>
            </a:r>
            <a:r>
              <a:rPr lang="en-US" sz="2600" dirty="0" err="1" smtClean="0">
                <a:latin typeface="+mj-lt"/>
              </a:rPr>
              <a:t>upgradation</a:t>
            </a:r>
            <a:r>
              <a:rPr lang="en-US" sz="2600" dirty="0" smtClean="0">
                <a:latin typeface="+mj-lt"/>
              </a:rPr>
              <a:t> of its existing lines.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23</a:t>
            </a:fld>
            <a:endParaRPr lang="en-IN" dirty="0"/>
          </a:p>
        </p:txBody>
      </p:sp>
      <p:sp>
        <p:nvSpPr>
          <p:cNvPr id="5" name="Title 4"/>
          <p:cNvSpPr>
            <a:spLocks noGrp="1"/>
          </p:cNvSpPr>
          <p:nvPr>
            <p:ph type="title"/>
          </p:nvPr>
        </p:nvSpPr>
        <p:spPr/>
        <p:txBody>
          <a:bodyPr/>
          <a:lstStyle/>
          <a:p>
            <a:r>
              <a:rPr lang="en-US" dirty="0" smtClean="0"/>
              <a:t>South America</a:t>
            </a:r>
            <a:endParaRPr lang="en-IN" dirty="0"/>
          </a:p>
        </p:txBody>
      </p:sp>
      <p:sp>
        <p:nvSpPr>
          <p:cNvPr id="7" name="Content Placeholder 2"/>
          <p:cNvSpPr txBox="1">
            <a:spLocks/>
          </p:cNvSpPr>
          <p:nvPr/>
        </p:nvSpPr>
        <p:spPr>
          <a:xfrm>
            <a:off x="589024" y="1243940"/>
            <a:ext cx="8153400" cy="4495800"/>
          </a:xfrm>
          <a:prstGeom prst="rect">
            <a:avLst/>
          </a:prstGeom>
        </p:spPr>
        <p:txBody>
          <a:bodyPr/>
          <a:lstStyle/>
          <a:p>
            <a:pPr marL="342900" indent="-342900" eaLnBrk="0" hangingPunct="0">
              <a:spcBef>
                <a:spcPct val="20000"/>
              </a:spcBef>
              <a:buFont typeface="Arial" charset="0"/>
              <a:buChar char="•"/>
            </a:pPr>
            <a:r>
              <a:rPr lang="en-US" sz="2400" dirty="0" smtClean="0">
                <a:latin typeface="+mn-lt"/>
                <a:cs typeface="+mn-cs"/>
              </a:rPr>
              <a:t>List of some of the Projects Expected in South America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357158" y="2048304"/>
          <a:ext cx="8501124" cy="3709296"/>
        </p:xfrm>
        <a:graphic>
          <a:graphicData uri="http://schemas.openxmlformats.org/drawingml/2006/table">
            <a:tbl>
              <a:tblPr firstRow="1" bandRow="1">
                <a:tableStyleId>{5C22544A-7EE6-4342-B048-85BDC9FD1C3A}</a:tableStyleId>
              </a:tblPr>
              <a:tblGrid>
                <a:gridCol w="3786214"/>
                <a:gridCol w="1428760"/>
                <a:gridCol w="1571636"/>
                <a:gridCol w="1714514"/>
              </a:tblGrid>
              <a:tr h="508996">
                <a:tc>
                  <a:txBody>
                    <a:bodyPr/>
                    <a:lstStyle/>
                    <a:p>
                      <a:r>
                        <a:rPr lang="en-US" sz="1850" dirty="0" smtClean="0"/>
                        <a:t>Project Type</a:t>
                      </a:r>
                      <a:endParaRPr lang="en-US" sz="1850" dirty="0"/>
                    </a:p>
                  </a:txBody>
                  <a:tcPr/>
                </a:tc>
                <a:tc>
                  <a:txBody>
                    <a:bodyPr/>
                    <a:lstStyle/>
                    <a:p>
                      <a:r>
                        <a:rPr lang="en-US" sz="1850" dirty="0" smtClean="0"/>
                        <a:t>Country</a:t>
                      </a:r>
                      <a:endParaRPr lang="en-US" sz="1850" dirty="0"/>
                    </a:p>
                  </a:txBody>
                  <a:tcPr/>
                </a:tc>
                <a:tc>
                  <a:txBody>
                    <a:bodyPr/>
                    <a:lstStyle/>
                    <a:p>
                      <a:r>
                        <a:rPr lang="en-US" sz="1850" dirty="0" smtClean="0"/>
                        <a:t>kV Rating</a:t>
                      </a:r>
                      <a:endParaRPr lang="en-US" sz="1850" dirty="0"/>
                    </a:p>
                  </a:txBody>
                  <a:tcPr/>
                </a:tc>
                <a:tc>
                  <a:txBody>
                    <a:bodyPr/>
                    <a:lstStyle/>
                    <a:p>
                      <a:r>
                        <a:rPr lang="en-US" sz="1850" dirty="0" smtClean="0"/>
                        <a:t>Value ($ </a:t>
                      </a:r>
                      <a:r>
                        <a:rPr lang="en-US" sz="1850" dirty="0" err="1" smtClean="0"/>
                        <a:t>bn</a:t>
                      </a:r>
                      <a:r>
                        <a:rPr lang="en-US" sz="1850" dirty="0" smtClean="0"/>
                        <a:t>)</a:t>
                      </a:r>
                      <a:endParaRPr lang="en-US" sz="1850" dirty="0"/>
                    </a:p>
                  </a:txBody>
                  <a:tcPr/>
                </a:tc>
              </a:tr>
              <a:tr h="508996">
                <a:tc>
                  <a:txBody>
                    <a:bodyPr/>
                    <a:lstStyle/>
                    <a:p>
                      <a:r>
                        <a:rPr lang="en-US" sz="1850" dirty="0" smtClean="0"/>
                        <a:t>7,000 km of Lines &amp; Substations</a:t>
                      </a:r>
                      <a:endParaRPr lang="en-US" sz="1850" dirty="0"/>
                    </a:p>
                  </a:txBody>
                  <a:tcPr/>
                </a:tc>
                <a:tc>
                  <a:txBody>
                    <a:bodyPr/>
                    <a:lstStyle/>
                    <a:p>
                      <a:r>
                        <a:rPr lang="en-US" sz="1850" dirty="0" smtClean="0"/>
                        <a:t>Brazil</a:t>
                      </a:r>
                      <a:endParaRPr lang="en-US" sz="1850" dirty="0"/>
                    </a:p>
                  </a:txBody>
                  <a:tcPr/>
                </a:tc>
                <a:tc>
                  <a:txBody>
                    <a:bodyPr/>
                    <a:lstStyle/>
                    <a:p>
                      <a:r>
                        <a:rPr lang="en-US" sz="1850" dirty="0" smtClean="0"/>
                        <a:t>500kV</a:t>
                      </a:r>
                      <a:endParaRPr lang="en-US" sz="1850" dirty="0"/>
                    </a:p>
                  </a:txBody>
                  <a:tcPr/>
                </a:tc>
                <a:tc>
                  <a:txBody>
                    <a:bodyPr/>
                    <a:lstStyle/>
                    <a:p>
                      <a:r>
                        <a:rPr lang="en-US" sz="1850" dirty="0" smtClean="0"/>
                        <a:t>2.8</a:t>
                      </a:r>
                      <a:endParaRPr lang="en-US" sz="1850" dirty="0"/>
                    </a:p>
                  </a:txBody>
                  <a:tcPr/>
                </a:tc>
              </a:tr>
              <a:tr h="508996">
                <a:tc>
                  <a:txBody>
                    <a:bodyPr/>
                    <a:lstStyle/>
                    <a:p>
                      <a:r>
                        <a:rPr lang="en-US" sz="1850" dirty="0" smtClean="0"/>
                        <a:t>600 km Lines</a:t>
                      </a:r>
                      <a:r>
                        <a:rPr lang="en-US" sz="1850" baseline="0" dirty="0" smtClean="0"/>
                        <a:t> / 8 Substations</a:t>
                      </a:r>
                      <a:endParaRPr lang="en-US" sz="1850" dirty="0"/>
                    </a:p>
                  </a:txBody>
                  <a:tcPr/>
                </a:tc>
                <a:tc>
                  <a:txBody>
                    <a:bodyPr/>
                    <a:lstStyle/>
                    <a:p>
                      <a:r>
                        <a:rPr lang="en-US" sz="1850" dirty="0" smtClean="0"/>
                        <a:t>Ecuador</a:t>
                      </a:r>
                      <a:endParaRPr lang="en-US" sz="1850" dirty="0"/>
                    </a:p>
                  </a:txBody>
                  <a:tcPr/>
                </a:tc>
                <a:tc>
                  <a:txBody>
                    <a:bodyPr/>
                    <a:lstStyle/>
                    <a:p>
                      <a:r>
                        <a:rPr lang="en-US" sz="1850" dirty="0" smtClean="0"/>
                        <a:t>500kV</a:t>
                      </a:r>
                      <a:endParaRPr lang="en-US" sz="1850" dirty="0"/>
                    </a:p>
                  </a:txBody>
                  <a:tcPr/>
                </a:tc>
                <a:tc>
                  <a:txBody>
                    <a:bodyPr/>
                    <a:lstStyle/>
                    <a:p>
                      <a:r>
                        <a:rPr lang="en-US" sz="1850" dirty="0" smtClean="0"/>
                        <a:t>0.9</a:t>
                      </a:r>
                      <a:endParaRPr lang="en-US" sz="1850" dirty="0"/>
                    </a:p>
                  </a:txBody>
                  <a:tcPr/>
                </a:tc>
              </a:tr>
              <a:tr h="508996">
                <a:tc>
                  <a:txBody>
                    <a:bodyPr/>
                    <a:lstStyle/>
                    <a:p>
                      <a:r>
                        <a:rPr lang="en-US" sz="1850" dirty="0" smtClean="0"/>
                        <a:t>New and Existing Line Upgrades</a:t>
                      </a:r>
                      <a:endParaRPr lang="en-US" sz="1850" dirty="0"/>
                    </a:p>
                  </a:txBody>
                  <a:tcPr/>
                </a:tc>
                <a:tc>
                  <a:txBody>
                    <a:bodyPr/>
                    <a:lstStyle/>
                    <a:p>
                      <a:r>
                        <a:rPr lang="en-US" sz="1850" dirty="0" smtClean="0"/>
                        <a:t>Peru</a:t>
                      </a:r>
                      <a:endParaRPr lang="en-US" sz="1850" dirty="0"/>
                    </a:p>
                  </a:txBody>
                  <a:tcPr/>
                </a:tc>
                <a:tc>
                  <a:txBody>
                    <a:bodyPr/>
                    <a:lstStyle/>
                    <a:p>
                      <a:r>
                        <a:rPr lang="en-US" sz="1850" dirty="0" smtClean="0"/>
                        <a:t>220kV</a:t>
                      </a:r>
                      <a:endParaRPr lang="en-US" sz="1850" dirty="0"/>
                    </a:p>
                  </a:txBody>
                  <a:tcPr/>
                </a:tc>
                <a:tc>
                  <a:txBody>
                    <a:bodyPr/>
                    <a:lstStyle/>
                    <a:p>
                      <a:r>
                        <a:rPr lang="en-US" sz="1850" dirty="0" smtClean="0"/>
                        <a:t>0.5</a:t>
                      </a:r>
                      <a:endParaRPr lang="en-US" sz="1850" dirty="0"/>
                    </a:p>
                  </a:txBody>
                  <a:tcPr/>
                </a:tc>
              </a:tr>
              <a:tr h="508996">
                <a:tc>
                  <a:txBody>
                    <a:bodyPr/>
                    <a:lstStyle/>
                    <a:p>
                      <a:r>
                        <a:rPr lang="en-US" sz="1850" dirty="0" smtClean="0"/>
                        <a:t>Peru-Ecuador</a:t>
                      </a:r>
                      <a:r>
                        <a:rPr lang="en-US" sz="1850" baseline="0" dirty="0" smtClean="0"/>
                        <a:t> Interconnection Upgrade</a:t>
                      </a:r>
                      <a:endParaRPr lang="en-US" sz="1850" dirty="0"/>
                    </a:p>
                  </a:txBody>
                  <a:tcPr/>
                </a:tc>
                <a:tc>
                  <a:txBody>
                    <a:bodyPr/>
                    <a:lstStyle/>
                    <a:p>
                      <a:r>
                        <a:rPr lang="en-US" sz="1850" dirty="0" smtClean="0"/>
                        <a:t>Peru</a:t>
                      </a:r>
                      <a:endParaRPr lang="en-US" sz="1850" dirty="0"/>
                    </a:p>
                  </a:txBody>
                  <a:tcPr/>
                </a:tc>
                <a:tc>
                  <a:txBody>
                    <a:bodyPr/>
                    <a:lstStyle/>
                    <a:p>
                      <a:r>
                        <a:rPr lang="en-US" sz="1850" dirty="0" smtClean="0"/>
                        <a:t>500kV</a:t>
                      </a:r>
                      <a:endParaRPr lang="en-US" sz="1850" dirty="0"/>
                    </a:p>
                  </a:txBody>
                  <a:tcPr/>
                </a:tc>
                <a:tc>
                  <a:txBody>
                    <a:bodyPr/>
                    <a:lstStyle/>
                    <a:p>
                      <a:r>
                        <a:rPr lang="en-US" sz="1850" dirty="0" smtClean="0"/>
                        <a:t>--</a:t>
                      </a:r>
                      <a:endParaRPr lang="en-US" sz="1850" dirty="0"/>
                    </a:p>
                  </a:txBody>
                  <a:tcPr/>
                </a:tc>
              </a:tr>
              <a:tr h="508996">
                <a:tc>
                  <a:txBody>
                    <a:bodyPr/>
                    <a:lstStyle/>
                    <a:p>
                      <a:r>
                        <a:rPr lang="en-US" sz="1850" dirty="0" smtClean="0"/>
                        <a:t>High</a:t>
                      </a:r>
                      <a:r>
                        <a:rPr lang="en-US" sz="1850" baseline="0" dirty="0" smtClean="0"/>
                        <a:t> Voltage Grid Expansion</a:t>
                      </a:r>
                      <a:endParaRPr lang="en-US" sz="1850" dirty="0"/>
                    </a:p>
                  </a:txBody>
                  <a:tcPr/>
                </a:tc>
                <a:tc>
                  <a:txBody>
                    <a:bodyPr/>
                    <a:lstStyle/>
                    <a:p>
                      <a:r>
                        <a:rPr lang="en-US" sz="1850" dirty="0" smtClean="0"/>
                        <a:t>Chile</a:t>
                      </a:r>
                      <a:endParaRPr lang="en-US" sz="1850" dirty="0"/>
                    </a:p>
                  </a:txBody>
                  <a:tcPr/>
                </a:tc>
                <a:tc>
                  <a:txBody>
                    <a:bodyPr/>
                    <a:lstStyle/>
                    <a:p>
                      <a:r>
                        <a:rPr lang="en-US" sz="1850" dirty="0" smtClean="0"/>
                        <a:t>--</a:t>
                      </a:r>
                      <a:endParaRPr lang="en-US" sz="1850" dirty="0"/>
                    </a:p>
                  </a:txBody>
                  <a:tcPr/>
                </a:tc>
                <a:tc>
                  <a:txBody>
                    <a:bodyPr/>
                    <a:lstStyle/>
                    <a:p>
                      <a:r>
                        <a:rPr lang="en-US" sz="1850" dirty="0" smtClean="0"/>
                        <a:t>0.2</a:t>
                      </a:r>
                      <a:endParaRPr lang="en-US" sz="1850" dirty="0"/>
                    </a:p>
                  </a:txBody>
                  <a:tcPr/>
                </a:tc>
              </a:tr>
              <a:tr h="508996">
                <a:tc>
                  <a:txBody>
                    <a:bodyPr/>
                    <a:lstStyle/>
                    <a:p>
                      <a:r>
                        <a:rPr lang="en-US" sz="1850" dirty="0" smtClean="0"/>
                        <a:t>Double-Circuit Line Projects</a:t>
                      </a:r>
                      <a:endParaRPr lang="en-US" sz="1850" dirty="0"/>
                    </a:p>
                  </a:txBody>
                  <a:tcPr/>
                </a:tc>
                <a:tc>
                  <a:txBody>
                    <a:bodyPr/>
                    <a:lstStyle/>
                    <a:p>
                      <a:r>
                        <a:rPr lang="en-US" sz="1850" dirty="0" smtClean="0"/>
                        <a:t>Colombia</a:t>
                      </a:r>
                      <a:endParaRPr lang="en-US" sz="1850" dirty="0"/>
                    </a:p>
                  </a:txBody>
                  <a:tcPr/>
                </a:tc>
                <a:tc>
                  <a:txBody>
                    <a:bodyPr/>
                    <a:lstStyle/>
                    <a:p>
                      <a:r>
                        <a:rPr lang="en-US" sz="1850" dirty="0" smtClean="0"/>
                        <a:t>500kV</a:t>
                      </a:r>
                      <a:endParaRPr lang="en-US" sz="1850" dirty="0"/>
                    </a:p>
                  </a:txBody>
                  <a:tcPr/>
                </a:tc>
                <a:tc>
                  <a:txBody>
                    <a:bodyPr/>
                    <a:lstStyle/>
                    <a:p>
                      <a:r>
                        <a:rPr lang="en-US" sz="1850" dirty="0" smtClean="0"/>
                        <a:t>--</a:t>
                      </a:r>
                      <a:endParaRPr lang="en-US" sz="185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24</a:t>
            </a:fld>
            <a:endParaRPr lang="en-IN" dirty="0"/>
          </a:p>
        </p:txBody>
      </p:sp>
      <p:sp>
        <p:nvSpPr>
          <p:cNvPr id="5" name="Title 4"/>
          <p:cNvSpPr>
            <a:spLocks noGrp="1"/>
          </p:cNvSpPr>
          <p:nvPr>
            <p:ph type="title"/>
          </p:nvPr>
        </p:nvSpPr>
        <p:spPr/>
        <p:txBody>
          <a:bodyPr>
            <a:normAutofit/>
          </a:bodyPr>
          <a:lstStyle/>
          <a:p>
            <a:r>
              <a:rPr lang="en-US" dirty="0" smtClean="0"/>
              <a:t>Asia &amp; Middle east</a:t>
            </a:r>
            <a:endParaRPr lang="en-IN" dirty="0"/>
          </a:p>
        </p:txBody>
      </p:sp>
      <p:sp>
        <p:nvSpPr>
          <p:cNvPr id="6" name="Content Placeholder 2"/>
          <p:cNvSpPr txBox="1">
            <a:spLocks/>
          </p:cNvSpPr>
          <p:nvPr/>
        </p:nvSpPr>
        <p:spPr>
          <a:xfrm>
            <a:off x="612775" y="1291442"/>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275880" y="1357294"/>
            <a:ext cx="8618740" cy="4918269"/>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450" dirty="0" smtClean="0">
                <a:latin typeface="+mj-lt"/>
              </a:rPr>
              <a:t>With some of the world’s fastest growing economies present in this region, there is a constant demand for power.</a:t>
            </a:r>
          </a:p>
          <a:p>
            <a:pPr marL="342900" lvl="0" indent="-342900" eaLnBrk="0" hangingPunct="0">
              <a:spcBef>
                <a:spcPct val="20000"/>
              </a:spcBef>
              <a:buFont typeface="Arial" charset="0"/>
              <a:buChar char="•"/>
              <a:defRPr/>
            </a:pPr>
            <a:r>
              <a:rPr lang="en-US" sz="2450" dirty="0" smtClean="0">
                <a:latin typeface="+mj-lt"/>
              </a:rPr>
              <a:t>Demand shortages and poor infrastructure are the main issues plaguing the electricity sector in this region.</a:t>
            </a:r>
          </a:p>
          <a:p>
            <a:pPr marL="342900" lvl="0" indent="-342900" eaLnBrk="0" hangingPunct="0">
              <a:spcBef>
                <a:spcPct val="20000"/>
              </a:spcBef>
              <a:buFont typeface="Arial" charset="0"/>
              <a:buChar char="•"/>
              <a:defRPr/>
            </a:pPr>
            <a:r>
              <a:rPr lang="en-US" sz="2450" dirty="0" smtClean="0">
                <a:latin typeface="+mj-lt"/>
              </a:rPr>
              <a:t>Asia Electricity Demand is projected to grow 3.4% p.a. to ~15,000TWh by 2035, nearly doubling from ~7,000TWh in 2010.</a:t>
            </a:r>
          </a:p>
          <a:p>
            <a:pPr marL="342900" lvl="0" indent="-342900" eaLnBrk="0" hangingPunct="0">
              <a:spcBef>
                <a:spcPct val="20000"/>
              </a:spcBef>
              <a:buFont typeface="Arial" charset="0"/>
              <a:buChar char="•"/>
              <a:defRPr/>
            </a:pPr>
            <a:r>
              <a:rPr lang="en-US" sz="2450" dirty="0" smtClean="0">
                <a:latin typeface="+mj-lt"/>
              </a:rPr>
              <a:t>Asia will account for ~60% of World Electricity Demand growth to 2035 and account for ~50% of World Electricity Demand.</a:t>
            </a:r>
          </a:p>
          <a:p>
            <a:pPr marL="342900" lvl="0" indent="-342900" eaLnBrk="0" hangingPunct="0">
              <a:spcBef>
                <a:spcPct val="20000"/>
              </a:spcBef>
              <a:buFont typeface="Arial" charset="0"/>
              <a:buChar char="•"/>
              <a:defRPr/>
            </a:pPr>
            <a:r>
              <a:rPr lang="en-US" sz="2450" dirty="0" smtClean="0">
                <a:latin typeface="+mj-lt"/>
              </a:rPr>
              <a:t>As countries bridge the generation gap, there will be ample market opportunities for new transmission lines and upgrading existing lines. Demand for associated substations will also increase.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25</a:t>
            </a:fld>
            <a:endParaRPr lang="en-IN" dirty="0"/>
          </a:p>
        </p:txBody>
      </p:sp>
      <p:sp>
        <p:nvSpPr>
          <p:cNvPr id="6" name="Content Placeholder 2"/>
          <p:cNvSpPr txBox="1">
            <a:spLocks/>
          </p:cNvSpPr>
          <p:nvPr/>
        </p:nvSpPr>
        <p:spPr>
          <a:xfrm>
            <a:off x="612775" y="1291442"/>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275880" y="1357294"/>
            <a:ext cx="8618740" cy="4918269"/>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450" dirty="0" smtClean="0">
                <a:latin typeface="+mj-lt"/>
              </a:rPr>
              <a:t>According to IEA, Middle East electricity consumption is expected to increase to 1,353TWh by 2030 (CAGR ~4%).</a:t>
            </a:r>
          </a:p>
          <a:p>
            <a:pPr marL="342900" lvl="0" indent="-342900" eaLnBrk="0" hangingPunct="0">
              <a:spcBef>
                <a:spcPct val="20000"/>
              </a:spcBef>
              <a:buFont typeface="Arial" charset="0"/>
              <a:buChar char="•"/>
              <a:defRPr/>
            </a:pPr>
            <a:r>
              <a:rPr lang="en-US" sz="2450" dirty="0" smtClean="0">
                <a:latin typeface="+mj-lt"/>
              </a:rPr>
              <a:t>With 238GW of capacity expected to power this region, a substantial demand for new and upgrading existing transmission lines will follow.</a:t>
            </a:r>
          </a:p>
          <a:p>
            <a:pPr marL="342900" lvl="0" indent="-342900" eaLnBrk="0" hangingPunct="0">
              <a:spcBef>
                <a:spcPct val="20000"/>
              </a:spcBef>
              <a:buFont typeface="Arial" charset="0"/>
              <a:buChar char="•"/>
              <a:defRPr/>
            </a:pPr>
            <a:r>
              <a:rPr lang="en-US" sz="2450" dirty="0" smtClean="0">
                <a:latin typeface="+mj-lt"/>
              </a:rPr>
              <a:t>Plans to develop interconnecting networks in the region. The North Grid linking Saudi Arabia, Qatar, Kuwait, and Bahrain has been completed (Phase I).</a:t>
            </a:r>
          </a:p>
          <a:p>
            <a:pPr marL="342900" lvl="0" indent="-342900" eaLnBrk="0" hangingPunct="0">
              <a:spcBef>
                <a:spcPct val="20000"/>
              </a:spcBef>
              <a:buFont typeface="Arial" charset="0"/>
              <a:buChar char="•"/>
              <a:defRPr/>
            </a:pPr>
            <a:r>
              <a:rPr lang="en-US" sz="2450" dirty="0" smtClean="0">
                <a:latin typeface="+mj-lt"/>
              </a:rPr>
              <a:t>In Phase II, UAE and Oman will be linked as part of the South Grid, and in Phase III, the North &amp; South Grid will be linked.</a:t>
            </a:r>
          </a:p>
          <a:p>
            <a:pPr marL="342900" lvl="0" indent="-342900" eaLnBrk="0" hangingPunct="0">
              <a:spcBef>
                <a:spcPct val="20000"/>
              </a:spcBef>
              <a:buFont typeface="Arial" charset="0"/>
              <a:buChar char="•"/>
              <a:defRPr/>
            </a:pPr>
            <a:r>
              <a:rPr lang="en-US" sz="2450" dirty="0" smtClean="0">
                <a:latin typeface="+mj-lt"/>
              </a:rPr>
              <a:t>Saudi Arabia is expected to invest ~USD 140bn in its Generation and Transmission infrastructure by 2020.</a:t>
            </a:r>
          </a:p>
        </p:txBody>
      </p:sp>
      <p:sp>
        <p:nvSpPr>
          <p:cNvPr id="10" name="Title 4"/>
          <p:cNvSpPr>
            <a:spLocks noGrp="1"/>
          </p:cNvSpPr>
          <p:nvPr>
            <p:ph type="title"/>
          </p:nvPr>
        </p:nvSpPr>
        <p:spPr>
          <a:xfrm>
            <a:off x="1579419" y="23750"/>
            <a:ext cx="6246420" cy="908720"/>
          </a:xfrm>
        </p:spPr>
        <p:txBody>
          <a:bodyPr>
            <a:normAutofit/>
          </a:bodyPr>
          <a:lstStyle/>
          <a:p>
            <a:r>
              <a:rPr lang="en-US" dirty="0" smtClean="0"/>
              <a:t>Asia &amp; Middle east</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26</a:t>
            </a:fld>
            <a:endParaRPr lang="en-IN" dirty="0"/>
          </a:p>
        </p:txBody>
      </p:sp>
      <p:sp>
        <p:nvSpPr>
          <p:cNvPr id="5" name="Title 4"/>
          <p:cNvSpPr>
            <a:spLocks noGrp="1"/>
          </p:cNvSpPr>
          <p:nvPr>
            <p:ph type="title"/>
          </p:nvPr>
        </p:nvSpPr>
        <p:spPr/>
        <p:txBody>
          <a:bodyPr>
            <a:normAutofit/>
          </a:bodyPr>
          <a:lstStyle/>
          <a:p>
            <a:r>
              <a:rPr lang="en-US" dirty="0" smtClean="0"/>
              <a:t>Asia &amp; Middle East</a:t>
            </a:r>
            <a:endParaRPr lang="en-IN" dirty="0"/>
          </a:p>
        </p:txBody>
      </p:sp>
      <p:sp>
        <p:nvSpPr>
          <p:cNvPr id="7" name="Content Placeholder 2"/>
          <p:cNvSpPr txBox="1">
            <a:spLocks/>
          </p:cNvSpPr>
          <p:nvPr/>
        </p:nvSpPr>
        <p:spPr>
          <a:xfrm>
            <a:off x="589024" y="1243940"/>
            <a:ext cx="8153400" cy="4495800"/>
          </a:xfrm>
          <a:prstGeom prst="rect">
            <a:avLst/>
          </a:prstGeom>
        </p:spPr>
        <p:txBody>
          <a:bodyPr/>
          <a:lstStyle/>
          <a:p>
            <a:pPr marL="342900" indent="-342900" eaLnBrk="0" hangingPunct="0">
              <a:spcBef>
                <a:spcPct val="20000"/>
              </a:spcBef>
              <a:buFont typeface="Arial" charset="0"/>
              <a:buChar char="•"/>
            </a:pPr>
            <a:r>
              <a:rPr lang="en-US" sz="2400" dirty="0" smtClean="0">
                <a:latin typeface="+mn-lt"/>
                <a:cs typeface="+mn-cs"/>
              </a:rPr>
              <a:t>List of some of the Projects Expected in Asia (ex. India), and Middle East: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357158" y="2214554"/>
          <a:ext cx="8501124" cy="2035984"/>
        </p:xfrm>
        <a:graphic>
          <a:graphicData uri="http://schemas.openxmlformats.org/drawingml/2006/table">
            <a:tbl>
              <a:tblPr firstRow="1" bandRow="1">
                <a:tableStyleId>{5C22544A-7EE6-4342-B048-85BDC9FD1C3A}</a:tableStyleId>
              </a:tblPr>
              <a:tblGrid>
                <a:gridCol w="3368681"/>
                <a:gridCol w="1846293"/>
                <a:gridCol w="1571636"/>
                <a:gridCol w="1714514"/>
              </a:tblGrid>
              <a:tr h="508996">
                <a:tc>
                  <a:txBody>
                    <a:bodyPr/>
                    <a:lstStyle/>
                    <a:p>
                      <a:r>
                        <a:rPr lang="en-US" sz="1850" dirty="0" smtClean="0"/>
                        <a:t>Project Type</a:t>
                      </a:r>
                      <a:endParaRPr lang="en-US" sz="1850" dirty="0"/>
                    </a:p>
                  </a:txBody>
                  <a:tcPr/>
                </a:tc>
                <a:tc>
                  <a:txBody>
                    <a:bodyPr/>
                    <a:lstStyle/>
                    <a:p>
                      <a:r>
                        <a:rPr lang="en-US" sz="1850" dirty="0" smtClean="0"/>
                        <a:t>Country</a:t>
                      </a:r>
                      <a:endParaRPr lang="en-US" sz="1850" dirty="0"/>
                    </a:p>
                  </a:txBody>
                  <a:tcPr/>
                </a:tc>
                <a:tc>
                  <a:txBody>
                    <a:bodyPr/>
                    <a:lstStyle/>
                    <a:p>
                      <a:r>
                        <a:rPr lang="en-US" sz="1850" dirty="0" smtClean="0"/>
                        <a:t>kV Rating</a:t>
                      </a:r>
                      <a:endParaRPr lang="en-US" sz="1850" dirty="0"/>
                    </a:p>
                  </a:txBody>
                  <a:tcPr/>
                </a:tc>
                <a:tc>
                  <a:txBody>
                    <a:bodyPr/>
                    <a:lstStyle/>
                    <a:p>
                      <a:r>
                        <a:rPr lang="en-US" sz="1850" dirty="0" smtClean="0"/>
                        <a:t>Value ($ </a:t>
                      </a:r>
                      <a:r>
                        <a:rPr lang="en-US" sz="1850" dirty="0" err="1" smtClean="0"/>
                        <a:t>bn</a:t>
                      </a:r>
                      <a:r>
                        <a:rPr lang="en-US" sz="1850" dirty="0" smtClean="0"/>
                        <a:t>)</a:t>
                      </a:r>
                      <a:endParaRPr lang="en-US" sz="1850" dirty="0"/>
                    </a:p>
                  </a:txBody>
                  <a:tcPr/>
                </a:tc>
              </a:tr>
              <a:tr h="508996">
                <a:tc>
                  <a:txBody>
                    <a:bodyPr/>
                    <a:lstStyle/>
                    <a:p>
                      <a:r>
                        <a:rPr lang="en-US" sz="1850" dirty="0" smtClean="0"/>
                        <a:t>Saudi – Egypt 1,400 km Grid</a:t>
                      </a:r>
                      <a:endParaRPr lang="en-US" sz="1850" dirty="0"/>
                    </a:p>
                  </a:txBody>
                  <a:tcPr/>
                </a:tc>
                <a:tc>
                  <a:txBody>
                    <a:bodyPr/>
                    <a:lstStyle/>
                    <a:p>
                      <a:r>
                        <a:rPr lang="en-US" sz="1850" dirty="0" smtClean="0"/>
                        <a:t>S.</a:t>
                      </a:r>
                      <a:r>
                        <a:rPr lang="en-US" sz="1850" baseline="0" dirty="0" smtClean="0"/>
                        <a:t> Arabia</a:t>
                      </a:r>
                      <a:endParaRPr lang="en-US" sz="1850" dirty="0"/>
                    </a:p>
                  </a:txBody>
                  <a:tcPr/>
                </a:tc>
                <a:tc>
                  <a:txBody>
                    <a:bodyPr/>
                    <a:lstStyle/>
                    <a:p>
                      <a:r>
                        <a:rPr lang="en-US" sz="1850" dirty="0" smtClean="0"/>
                        <a:t>500kV</a:t>
                      </a:r>
                      <a:endParaRPr lang="en-US" sz="1850" dirty="0"/>
                    </a:p>
                  </a:txBody>
                  <a:tcPr/>
                </a:tc>
                <a:tc>
                  <a:txBody>
                    <a:bodyPr/>
                    <a:lstStyle/>
                    <a:p>
                      <a:r>
                        <a:rPr lang="en-US" sz="1850" dirty="0" smtClean="0"/>
                        <a:t>1.5</a:t>
                      </a:r>
                      <a:endParaRPr lang="en-US" sz="1850" dirty="0"/>
                    </a:p>
                  </a:txBody>
                  <a:tcPr/>
                </a:tc>
              </a:tr>
              <a:tr h="508996">
                <a:tc>
                  <a:txBody>
                    <a:bodyPr/>
                    <a:lstStyle/>
                    <a:p>
                      <a:r>
                        <a:rPr lang="en-US" sz="1850" dirty="0" smtClean="0"/>
                        <a:t>Grid </a:t>
                      </a:r>
                      <a:r>
                        <a:rPr lang="en-US" sz="1850" dirty="0" err="1" smtClean="0"/>
                        <a:t>Upgradation</a:t>
                      </a:r>
                      <a:endParaRPr lang="en-US" sz="1850" dirty="0"/>
                    </a:p>
                  </a:txBody>
                  <a:tcPr/>
                </a:tc>
                <a:tc>
                  <a:txBody>
                    <a:bodyPr/>
                    <a:lstStyle/>
                    <a:p>
                      <a:r>
                        <a:rPr lang="en-US" sz="1850" dirty="0" smtClean="0"/>
                        <a:t>Philippines</a:t>
                      </a:r>
                      <a:endParaRPr lang="en-US" sz="1850" dirty="0"/>
                    </a:p>
                  </a:txBody>
                  <a:tcPr/>
                </a:tc>
                <a:tc>
                  <a:txBody>
                    <a:bodyPr/>
                    <a:lstStyle/>
                    <a:p>
                      <a:r>
                        <a:rPr lang="en-US" sz="1850" dirty="0" smtClean="0"/>
                        <a:t>--</a:t>
                      </a:r>
                      <a:endParaRPr lang="en-US" sz="1850" dirty="0"/>
                    </a:p>
                  </a:txBody>
                  <a:tcPr/>
                </a:tc>
                <a:tc>
                  <a:txBody>
                    <a:bodyPr/>
                    <a:lstStyle/>
                    <a:p>
                      <a:r>
                        <a:rPr lang="en-US" sz="1850" dirty="0" smtClean="0"/>
                        <a:t>1.2</a:t>
                      </a:r>
                      <a:endParaRPr lang="en-US" sz="1850" dirty="0"/>
                    </a:p>
                  </a:txBody>
                  <a:tcPr/>
                </a:tc>
              </a:tr>
              <a:tr h="508996">
                <a:tc>
                  <a:txBody>
                    <a:bodyPr/>
                    <a:lstStyle/>
                    <a:p>
                      <a:r>
                        <a:rPr lang="en-US" sz="1850" dirty="0" smtClean="0"/>
                        <a:t>Transmission System Expansion</a:t>
                      </a:r>
                      <a:endParaRPr lang="en-US" sz="1850" dirty="0"/>
                    </a:p>
                  </a:txBody>
                  <a:tcPr/>
                </a:tc>
                <a:tc>
                  <a:txBody>
                    <a:bodyPr/>
                    <a:lstStyle/>
                    <a:p>
                      <a:r>
                        <a:rPr lang="en-US" sz="1850" dirty="0" smtClean="0"/>
                        <a:t>Qatar</a:t>
                      </a:r>
                      <a:endParaRPr lang="en-US" sz="1850" dirty="0"/>
                    </a:p>
                  </a:txBody>
                  <a:tcPr/>
                </a:tc>
                <a:tc>
                  <a:txBody>
                    <a:bodyPr/>
                    <a:lstStyle/>
                    <a:p>
                      <a:r>
                        <a:rPr lang="en-US" sz="1850" dirty="0" smtClean="0"/>
                        <a:t>--</a:t>
                      </a:r>
                      <a:endParaRPr lang="en-US" sz="1850" dirty="0"/>
                    </a:p>
                  </a:txBody>
                  <a:tcPr/>
                </a:tc>
                <a:tc>
                  <a:txBody>
                    <a:bodyPr/>
                    <a:lstStyle/>
                    <a:p>
                      <a:r>
                        <a:rPr lang="en-US" sz="1850" dirty="0" smtClean="0"/>
                        <a:t>1.0</a:t>
                      </a:r>
                      <a:endParaRPr lang="en-US" sz="185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27</a:t>
            </a:fld>
            <a:endParaRPr lang="en-IN" dirty="0"/>
          </a:p>
        </p:txBody>
      </p:sp>
      <p:sp>
        <p:nvSpPr>
          <p:cNvPr id="5" name="Title 4"/>
          <p:cNvSpPr>
            <a:spLocks noGrp="1"/>
          </p:cNvSpPr>
          <p:nvPr>
            <p:ph type="title"/>
          </p:nvPr>
        </p:nvSpPr>
        <p:spPr/>
        <p:txBody>
          <a:bodyPr>
            <a:normAutofit/>
          </a:bodyPr>
          <a:lstStyle/>
          <a:p>
            <a:r>
              <a:rPr lang="en-US" dirty="0" smtClean="0"/>
              <a:t>Africa</a:t>
            </a:r>
            <a:endParaRPr lang="en-IN" dirty="0"/>
          </a:p>
        </p:txBody>
      </p:sp>
      <p:sp>
        <p:nvSpPr>
          <p:cNvPr id="6" name="Content Placeholder 2"/>
          <p:cNvSpPr txBox="1">
            <a:spLocks/>
          </p:cNvSpPr>
          <p:nvPr/>
        </p:nvSpPr>
        <p:spPr>
          <a:xfrm>
            <a:off x="612775" y="1291442"/>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275880" y="1357295"/>
            <a:ext cx="8618740" cy="5441490"/>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200" dirty="0" smtClean="0">
                <a:latin typeface="+mj-lt"/>
              </a:rPr>
              <a:t>Africa’s electricity consumption is expected to grow 5.7% p.a. to 3,188TWh by 2040.</a:t>
            </a:r>
          </a:p>
          <a:p>
            <a:pPr marL="342900" lvl="0" indent="-342900" eaLnBrk="0" hangingPunct="0">
              <a:spcBef>
                <a:spcPct val="20000"/>
              </a:spcBef>
              <a:buFont typeface="Arial" charset="0"/>
              <a:buChar char="•"/>
              <a:defRPr/>
            </a:pPr>
            <a:r>
              <a:rPr lang="en-US" sz="2200" b="1" dirty="0" smtClean="0">
                <a:latin typeface="+mj-lt"/>
              </a:rPr>
              <a:t>Eastern African Power Pool (EAPP) </a:t>
            </a:r>
            <a:r>
              <a:rPr lang="en-US" sz="2200" dirty="0" smtClean="0">
                <a:latin typeface="+mj-lt"/>
              </a:rPr>
              <a:t>was established by the countries in East Africa to promote power supply in the region, develop the electricity market, reduce costs, and increase investments in the region.</a:t>
            </a:r>
          </a:p>
          <a:p>
            <a:pPr marL="342900" lvl="0" indent="-342900" eaLnBrk="0" hangingPunct="0">
              <a:spcBef>
                <a:spcPct val="20000"/>
              </a:spcBef>
              <a:buFont typeface="Arial" charset="0"/>
              <a:buChar char="•"/>
              <a:defRPr/>
            </a:pPr>
            <a:r>
              <a:rPr lang="en-US" sz="2200" dirty="0" smtClean="0">
                <a:latin typeface="+mj-lt"/>
              </a:rPr>
              <a:t>Countries participating in EAPP include the Nile Equatorial Lake Countries (</a:t>
            </a:r>
            <a:r>
              <a:rPr lang="en-US" sz="2200" i="1" dirty="0" smtClean="0">
                <a:latin typeface="+mj-lt"/>
              </a:rPr>
              <a:t>Democratic Republic of Congo (DRC), Burundi, Kenya, Uganda, Rwanda), Egypt, Ethiopia, Sudan, Tanzania, &amp; Djibouti.</a:t>
            </a:r>
            <a:endParaRPr lang="en-US" sz="2200" dirty="0" smtClean="0">
              <a:latin typeface="+mj-lt"/>
            </a:endParaRPr>
          </a:p>
          <a:p>
            <a:pPr marL="342900" lvl="0" indent="-342900" eaLnBrk="0" hangingPunct="0">
              <a:spcBef>
                <a:spcPct val="20000"/>
              </a:spcBef>
              <a:buFont typeface="Arial" charset="0"/>
              <a:buChar char="•"/>
              <a:defRPr/>
            </a:pPr>
            <a:r>
              <a:rPr lang="en-US" sz="2200" dirty="0" smtClean="0">
                <a:latin typeface="+mj-lt"/>
              </a:rPr>
              <a:t>A number of interconnection projects have been planned as part of the EAPP constituting ~10,500 km of lines with voltage range of 220-600kV (including 500kV and 600kV HVDC </a:t>
            </a:r>
            <a:r>
              <a:rPr lang="en-US" sz="2200" dirty="0" err="1" smtClean="0">
                <a:latin typeface="+mj-lt"/>
              </a:rPr>
              <a:t>Bipoles</a:t>
            </a:r>
            <a:r>
              <a:rPr lang="en-US" sz="2200" dirty="0" smtClean="0">
                <a:latin typeface="+mj-lt"/>
              </a:rPr>
              <a:t>).</a:t>
            </a:r>
          </a:p>
          <a:p>
            <a:pPr marL="342900" lvl="0" indent="-342900" eaLnBrk="0" hangingPunct="0">
              <a:spcBef>
                <a:spcPct val="20000"/>
              </a:spcBef>
              <a:buFont typeface="Arial" charset="0"/>
              <a:buChar char="•"/>
              <a:defRPr/>
            </a:pPr>
            <a:r>
              <a:rPr lang="en-US" sz="2200" dirty="0" smtClean="0">
                <a:latin typeface="+mj-lt"/>
              </a:rPr>
              <a:t>The financing for the Eastern Electricity Highway Project connecting the grids of Kenya and Sudan (part of EAPP) has commenced. The total project cost is ~$1.3bn.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28</a:t>
            </a:fld>
            <a:endParaRPr lang="en-IN" dirty="0"/>
          </a:p>
        </p:txBody>
      </p:sp>
      <p:sp>
        <p:nvSpPr>
          <p:cNvPr id="5" name="Title 4"/>
          <p:cNvSpPr>
            <a:spLocks noGrp="1"/>
          </p:cNvSpPr>
          <p:nvPr>
            <p:ph type="title"/>
          </p:nvPr>
        </p:nvSpPr>
        <p:spPr/>
        <p:txBody>
          <a:bodyPr>
            <a:normAutofit/>
          </a:bodyPr>
          <a:lstStyle/>
          <a:p>
            <a:r>
              <a:rPr lang="en-US" dirty="0" smtClean="0"/>
              <a:t>Africa</a:t>
            </a:r>
            <a:endParaRPr lang="en-IN" dirty="0"/>
          </a:p>
        </p:txBody>
      </p:sp>
      <p:sp>
        <p:nvSpPr>
          <p:cNvPr id="6" name="Content Placeholder 2"/>
          <p:cNvSpPr txBox="1">
            <a:spLocks/>
          </p:cNvSpPr>
          <p:nvPr/>
        </p:nvSpPr>
        <p:spPr>
          <a:xfrm>
            <a:off x="612775" y="1291442"/>
            <a:ext cx="81534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275880" y="3404459"/>
            <a:ext cx="8618740" cy="3274743"/>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2200" dirty="0" smtClean="0">
                <a:latin typeface="+mj-lt"/>
              </a:rPr>
              <a:t>On a similar note, the </a:t>
            </a:r>
            <a:r>
              <a:rPr lang="en-US" sz="2200" b="1" dirty="0" smtClean="0">
                <a:latin typeface="+mj-lt"/>
              </a:rPr>
              <a:t>West African Power Pool (WAPP) </a:t>
            </a:r>
            <a:r>
              <a:rPr lang="en-US" sz="2200" dirty="0" smtClean="0">
                <a:latin typeface="+mj-lt"/>
              </a:rPr>
              <a:t>&amp; </a:t>
            </a:r>
            <a:r>
              <a:rPr lang="en-US" sz="2200" b="1" dirty="0" smtClean="0">
                <a:latin typeface="+mj-lt"/>
              </a:rPr>
              <a:t>South African Power Pool (SAPP) </a:t>
            </a:r>
            <a:r>
              <a:rPr lang="en-US" sz="2200" dirty="0" smtClean="0">
                <a:latin typeface="+mj-lt"/>
              </a:rPr>
              <a:t>have been envisioned to connect energy sources to countries in these respective regions.</a:t>
            </a:r>
          </a:p>
          <a:p>
            <a:pPr marL="342900" lvl="0" indent="-342900" eaLnBrk="0" hangingPunct="0">
              <a:spcBef>
                <a:spcPct val="20000"/>
              </a:spcBef>
              <a:buFont typeface="Arial" charset="0"/>
              <a:buChar char="•"/>
              <a:defRPr/>
            </a:pPr>
            <a:r>
              <a:rPr lang="en-US" sz="2200" dirty="0" smtClean="0">
                <a:latin typeface="+mj-lt"/>
              </a:rPr>
              <a:t>Countries part of this project include </a:t>
            </a:r>
            <a:r>
              <a:rPr lang="en-US" sz="2200" i="1" dirty="0" smtClean="0">
                <a:latin typeface="+mj-lt"/>
              </a:rPr>
              <a:t>Democratic Republic of the Congo, Angola, Namibia, Botswana, South Africa, Malawi, Mozambique, Zambia, and Zimbabwe </a:t>
            </a:r>
            <a:r>
              <a:rPr lang="en-US" sz="2200" dirty="0" smtClean="0">
                <a:latin typeface="+mj-lt"/>
              </a:rPr>
              <a:t>will also be brought under this project soon.</a:t>
            </a:r>
          </a:p>
          <a:p>
            <a:pPr marL="342900" lvl="0" indent="-342900" eaLnBrk="0" hangingPunct="0">
              <a:spcBef>
                <a:spcPct val="20000"/>
              </a:spcBef>
              <a:buFont typeface="Arial" charset="0"/>
              <a:buChar char="•"/>
              <a:defRPr/>
            </a:pPr>
            <a:r>
              <a:rPr lang="en-US" sz="2200" dirty="0" smtClean="0">
                <a:latin typeface="+mj-lt"/>
              </a:rPr>
              <a:t>WAPP entails ~3,000 </a:t>
            </a:r>
            <a:r>
              <a:rPr lang="en-US" sz="2200" dirty="0" err="1" smtClean="0">
                <a:latin typeface="+mj-lt"/>
              </a:rPr>
              <a:t>kms</a:t>
            </a:r>
            <a:r>
              <a:rPr lang="en-US" sz="2200" dirty="0" smtClean="0">
                <a:latin typeface="+mj-lt"/>
              </a:rPr>
              <a:t> of lines of 400kV HVAC lines and is estimated to cost ~</a:t>
            </a:r>
            <a:r>
              <a:rPr lang="en-US" sz="2200" b="1" dirty="0" smtClean="0">
                <a:latin typeface="+mj-lt"/>
              </a:rPr>
              <a:t>$6.5bn</a:t>
            </a:r>
            <a:r>
              <a:rPr lang="en-US" sz="2200" dirty="0" smtClean="0">
                <a:latin typeface="+mj-lt"/>
              </a:rPr>
              <a:t>. SAPP is expected to cost </a:t>
            </a:r>
            <a:r>
              <a:rPr lang="en-US" sz="2200" b="1" dirty="0" smtClean="0">
                <a:latin typeface="+mj-lt"/>
              </a:rPr>
              <a:t>~$5.6bn.</a:t>
            </a:r>
          </a:p>
        </p:txBody>
      </p:sp>
      <p:graphicFrame>
        <p:nvGraphicFramePr>
          <p:cNvPr id="8" name="Table 7"/>
          <p:cNvGraphicFramePr>
            <a:graphicFrameLocks noGrp="1"/>
          </p:cNvGraphicFramePr>
          <p:nvPr/>
        </p:nvGraphicFramePr>
        <p:xfrm>
          <a:off x="343510" y="1299131"/>
          <a:ext cx="8501124" cy="1901470"/>
        </p:xfrm>
        <a:graphic>
          <a:graphicData uri="http://schemas.openxmlformats.org/drawingml/2006/table">
            <a:tbl>
              <a:tblPr firstRow="1" bandRow="1">
                <a:tableStyleId>{5C22544A-7EE6-4342-B048-85BDC9FD1C3A}</a:tableStyleId>
              </a:tblPr>
              <a:tblGrid>
                <a:gridCol w="3786214"/>
                <a:gridCol w="1428760"/>
                <a:gridCol w="1571636"/>
                <a:gridCol w="1714514"/>
              </a:tblGrid>
              <a:tr h="393191">
                <a:tc>
                  <a:txBody>
                    <a:bodyPr/>
                    <a:lstStyle/>
                    <a:p>
                      <a:r>
                        <a:rPr lang="en-US" sz="1850" dirty="0" smtClean="0"/>
                        <a:t>Notable Projects of EAPP</a:t>
                      </a:r>
                      <a:endParaRPr lang="en-US" sz="1850" dirty="0"/>
                    </a:p>
                  </a:txBody>
                  <a:tcPr/>
                </a:tc>
                <a:tc>
                  <a:txBody>
                    <a:bodyPr/>
                    <a:lstStyle/>
                    <a:p>
                      <a:r>
                        <a:rPr lang="en-US" sz="1850" dirty="0" smtClean="0"/>
                        <a:t>kV</a:t>
                      </a:r>
                      <a:r>
                        <a:rPr lang="en-US" sz="1850" baseline="0" dirty="0" smtClean="0"/>
                        <a:t> Rating</a:t>
                      </a:r>
                      <a:endParaRPr lang="en-US" sz="1850" dirty="0"/>
                    </a:p>
                  </a:txBody>
                  <a:tcPr/>
                </a:tc>
                <a:tc>
                  <a:txBody>
                    <a:bodyPr/>
                    <a:lstStyle/>
                    <a:p>
                      <a:r>
                        <a:rPr lang="en-US" sz="1850" dirty="0" smtClean="0"/>
                        <a:t>Length (km)</a:t>
                      </a:r>
                      <a:endParaRPr lang="en-US" sz="1850" dirty="0"/>
                    </a:p>
                  </a:txBody>
                  <a:tcPr/>
                </a:tc>
                <a:tc>
                  <a:txBody>
                    <a:bodyPr/>
                    <a:lstStyle/>
                    <a:p>
                      <a:r>
                        <a:rPr lang="en-US" sz="1850" dirty="0" smtClean="0"/>
                        <a:t>Capacity (MW)</a:t>
                      </a:r>
                      <a:endParaRPr lang="en-US" sz="1850" dirty="0"/>
                    </a:p>
                  </a:txBody>
                  <a:tcPr/>
                </a:tc>
              </a:tr>
              <a:tr h="388139">
                <a:tc>
                  <a:txBody>
                    <a:bodyPr/>
                    <a:lstStyle/>
                    <a:p>
                      <a:r>
                        <a:rPr lang="en-US" sz="1850" dirty="0" smtClean="0"/>
                        <a:t>Ethiopia</a:t>
                      </a:r>
                      <a:r>
                        <a:rPr lang="en-US" sz="1850" baseline="0" dirty="0" smtClean="0"/>
                        <a:t> – Kenya</a:t>
                      </a:r>
                      <a:endParaRPr lang="en-US" sz="1850" dirty="0"/>
                    </a:p>
                  </a:txBody>
                  <a:tcPr/>
                </a:tc>
                <a:tc>
                  <a:txBody>
                    <a:bodyPr/>
                    <a:lstStyle/>
                    <a:p>
                      <a:r>
                        <a:rPr lang="en-US" sz="1850" dirty="0" smtClean="0"/>
                        <a:t>500 HVDC</a:t>
                      </a:r>
                      <a:endParaRPr lang="en-US" sz="1850" dirty="0"/>
                    </a:p>
                  </a:txBody>
                  <a:tcPr/>
                </a:tc>
                <a:tc>
                  <a:txBody>
                    <a:bodyPr/>
                    <a:lstStyle/>
                    <a:p>
                      <a:r>
                        <a:rPr lang="en-US" sz="1850" dirty="0" smtClean="0"/>
                        <a:t>1,120</a:t>
                      </a:r>
                      <a:endParaRPr lang="en-US" sz="1850" dirty="0"/>
                    </a:p>
                  </a:txBody>
                  <a:tcPr/>
                </a:tc>
                <a:tc>
                  <a:txBody>
                    <a:bodyPr/>
                    <a:lstStyle/>
                    <a:p>
                      <a:r>
                        <a:rPr lang="en-US" sz="1850" dirty="0" smtClean="0"/>
                        <a:t>2,000</a:t>
                      </a:r>
                      <a:endParaRPr lang="en-US" sz="1850" dirty="0"/>
                    </a:p>
                  </a:txBody>
                  <a:tcPr/>
                </a:tc>
              </a:tr>
              <a:tr h="354842">
                <a:tc>
                  <a:txBody>
                    <a:bodyPr/>
                    <a:lstStyle/>
                    <a:p>
                      <a:r>
                        <a:rPr lang="en-US" sz="1850" dirty="0" smtClean="0"/>
                        <a:t>Egypt</a:t>
                      </a:r>
                      <a:r>
                        <a:rPr lang="en-US" sz="1850" baseline="0" dirty="0" smtClean="0"/>
                        <a:t> – Sudan</a:t>
                      </a:r>
                      <a:endParaRPr lang="en-US" sz="1850" dirty="0"/>
                    </a:p>
                  </a:txBody>
                  <a:tcPr/>
                </a:tc>
                <a:tc>
                  <a:txBody>
                    <a:bodyPr/>
                    <a:lstStyle/>
                    <a:p>
                      <a:r>
                        <a:rPr lang="en-US" sz="1850" dirty="0" smtClean="0"/>
                        <a:t>600 HVDC</a:t>
                      </a:r>
                      <a:endParaRPr lang="en-US" sz="1850" dirty="0"/>
                    </a:p>
                  </a:txBody>
                  <a:tcPr/>
                </a:tc>
                <a:tc>
                  <a:txBody>
                    <a:bodyPr/>
                    <a:lstStyle/>
                    <a:p>
                      <a:r>
                        <a:rPr lang="en-US" sz="1850" dirty="0" smtClean="0"/>
                        <a:t>1,665</a:t>
                      </a:r>
                      <a:endParaRPr lang="en-US" sz="1850" dirty="0"/>
                    </a:p>
                  </a:txBody>
                  <a:tcPr/>
                </a:tc>
                <a:tc>
                  <a:txBody>
                    <a:bodyPr/>
                    <a:lstStyle/>
                    <a:p>
                      <a:r>
                        <a:rPr lang="en-US" sz="1850" dirty="0" smtClean="0"/>
                        <a:t>2,000</a:t>
                      </a:r>
                      <a:endParaRPr lang="en-US" sz="1850" dirty="0"/>
                    </a:p>
                  </a:txBody>
                  <a:tcPr/>
                </a:tc>
              </a:tr>
              <a:tr h="268065">
                <a:tc>
                  <a:txBody>
                    <a:bodyPr/>
                    <a:lstStyle/>
                    <a:p>
                      <a:r>
                        <a:rPr lang="en-US" sz="1850" dirty="0" smtClean="0"/>
                        <a:t>Ethiopia – Sudan</a:t>
                      </a:r>
                      <a:endParaRPr lang="en-US" sz="1850" dirty="0"/>
                    </a:p>
                  </a:txBody>
                  <a:tcPr/>
                </a:tc>
                <a:tc>
                  <a:txBody>
                    <a:bodyPr/>
                    <a:lstStyle/>
                    <a:p>
                      <a:r>
                        <a:rPr lang="en-US" sz="1850" dirty="0" smtClean="0"/>
                        <a:t>500</a:t>
                      </a:r>
                      <a:endParaRPr lang="en-US" sz="1850" dirty="0"/>
                    </a:p>
                  </a:txBody>
                  <a:tcPr/>
                </a:tc>
                <a:tc>
                  <a:txBody>
                    <a:bodyPr/>
                    <a:lstStyle/>
                    <a:p>
                      <a:r>
                        <a:rPr lang="en-US" sz="1850" dirty="0" smtClean="0"/>
                        <a:t>570</a:t>
                      </a:r>
                      <a:endParaRPr lang="en-US" sz="1850" dirty="0"/>
                    </a:p>
                  </a:txBody>
                  <a:tcPr/>
                </a:tc>
                <a:tc>
                  <a:txBody>
                    <a:bodyPr/>
                    <a:lstStyle/>
                    <a:p>
                      <a:r>
                        <a:rPr lang="en-US" sz="1850" dirty="0" smtClean="0"/>
                        <a:t>3,200</a:t>
                      </a:r>
                      <a:endParaRPr lang="en-US" sz="1850" dirty="0"/>
                    </a:p>
                  </a:txBody>
                  <a:tcPr/>
                </a:tc>
              </a:tr>
              <a:tr h="249527">
                <a:tc>
                  <a:txBody>
                    <a:bodyPr/>
                    <a:lstStyle/>
                    <a:p>
                      <a:r>
                        <a:rPr lang="en-US" sz="1850" dirty="0" smtClean="0"/>
                        <a:t>Uganda – Kenya</a:t>
                      </a:r>
                      <a:endParaRPr lang="en-US" sz="1850" dirty="0"/>
                    </a:p>
                  </a:txBody>
                  <a:tcPr/>
                </a:tc>
                <a:tc>
                  <a:txBody>
                    <a:bodyPr/>
                    <a:lstStyle/>
                    <a:p>
                      <a:r>
                        <a:rPr lang="en-US" sz="1850" dirty="0" smtClean="0"/>
                        <a:t>220</a:t>
                      </a:r>
                      <a:endParaRPr lang="en-US" sz="1850" dirty="0"/>
                    </a:p>
                  </a:txBody>
                  <a:tcPr/>
                </a:tc>
                <a:tc>
                  <a:txBody>
                    <a:bodyPr/>
                    <a:lstStyle/>
                    <a:p>
                      <a:r>
                        <a:rPr lang="en-US" sz="1850" dirty="0" smtClean="0"/>
                        <a:t>254</a:t>
                      </a:r>
                      <a:endParaRPr lang="en-US" sz="1850" dirty="0"/>
                    </a:p>
                  </a:txBody>
                  <a:tcPr/>
                </a:tc>
                <a:tc>
                  <a:txBody>
                    <a:bodyPr/>
                    <a:lstStyle/>
                    <a:p>
                      <a:r>
                        <a:rPr lang="en-US" sz="1850" dirty="0" smtClean="0"/>
                        <a:t>300</a:t>
                      </a:r>
                      <a:endParaRPr lang="en-US" sz="185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29</a:t>
            </a:fld>
            <a:endParaRPr lang="en-IN" dirty="0"/>
          </a:p>
        </p:txBody>
      </p:sp>
      <p:sp>
        <p:nvSpPr>
          <p:cNvPr id="5" name="Title 4"/>
          <p:cNvSpPr>
            <a:spLocks noGrp="1"/>
          </p:cNvSpPr>
          <p:nvPr>
            <p:ph type="title"/>
          </p:nvPr>
        </p:nvSpPr>
        <p:spPr/>
        <p:txBody>
          <a:bodyPr>
            <a:noAutofit/>
          </a:bodyPr>
          <a:lstStyle/>
          <a:p>
            <a:r>
              <a:rPr lang="en-US" sz="2600" dirty="0" smtClean="0"/>
              <a:t>Railways – Market Potential (India)</a:t>
            </a:r>
            <a:endParaRPr lang="en-IN" sz="2600" dirty="0"/>
          </a:p>
        </p:txBody>
      </p:sp>
      <p:sp>
        <p:nvSpPr>
          <p:cNvPr id="6" name="Content Placeholder 2"/>
          <p:cNvSpPr txBox="1">
            <a:spLocks/>
          </p:cNvSpPr>
          <p:nvPr/>
        </p:nvSpPr>
        <p:spPr>
          <a:xfrm>
            <a:off x="636526" y="1160813"/>
            <a:ext cx="8153400" cy="4900634"/>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380909" y="4740045"/>
          <a:ext cx="8501124" cy="1866900"/>
        </p:xfrm>
        <a:graphic>
          <a:graphicData uri="http://schemas.openxmlformats.org/drawingml/2006/table">
            <a:tbl>
              <a:tblPr firstRow="1" bandRow="1">
                <a:tableStyleId>{5C22544A-7EE6-4342-B048-85BDC9FD1C3A}</a:tableStyleId>
              </a:tblPr>
              <a:tblGrid>
                <a:gridCol w="5500726"/>
                <a:gridCol w="1214446"/>
                <a:gridCol w="1785952"/>
              </a:tblGrid>
              <a:tr h="357190">
                <a:tc>
                  <a:txBody>
                    <a:bodyPr/>
                    <a:lstStyle/>
                    <a:p>
                      <a:r>
                        <a:rPr lang="en-US" sz="1850" dirty="0" smtClean="0"/>
                        <a:t>Project Type</a:t>
                      </a:r>
                      <a:endParaRPr lang="en-US" sz="1850" dirty="0"/>
                    </a:p>
                  </a:txBody>
                  <a:tcPr/>
                </a:tc>
                <a:tc>
                  <a:txBody>
                    <a:bodyPr/>
                    <a:lstStyle/>
                    <a:p>
                      <a:r>
                        <a:rPr lang="en-US" sz="1850" dirty="0" smtClean="0"/>
                        <a:t>Client</a:t>
                      </a:r>
                      <a:endParaRPr lang="en-US" sz="1850" dirty="0"/>
                    </a:p>
                  </a:txBody>
                  <a:tcPr/>
                </a:tc>
                <a:tc>
                  <a:txBody>
                    <a:bodyPr/>
                    <a:lstStyle/>
                    <a:p>
                      <a:r>
                        <a:rPr lang="en-US" sz="1850" dirty="0" smtClean="0"/>
                        <a:t>Value ($ </a:t>
                      </a:r>
                      <a:r>
                        <a:rPr lang="en-US" sz="1850" dirty="0" err="1" smtClean="0"/>
                        <a:t>mn</a:t>
                      </a:r>
                      <a:r>
                        <a:rPr lang="en-US" sz="1850" dirty="0" smtClean="0"/>
                        <a:t>)</a:t>
                      </a:r>
                      <a:endParaRPr lang="en-US" sz="1850" dirty="0"/>
                    </a:p>
                  </a:txBody>
                  <a:tcPr/>
                </a:tc>
              </a:tr>
              <a:tr h="341000">
                <a:tc>
                  <a:txBody>
                    <a:bodyPr/>
                    <a:lstStyle/>
                    <a:p>
                      <a:r>
                        <a:rPr lang="en-US" sz="1850" dirty="0" smtClean="0"/>
                        <a:t>Railway</a:t>
                      </a:r>
                      <a:r>
                        <a:rPr lang="en-US" sz="1850" baseline="0" dirty="0" smtClean="0"/>
                        <a:t> Electrification ~1,000 </a:t>
                      </a:r>
                      <a:r>
                        <a:rPr lang="en-US" sz="1850" baseline="0" dirty="0" err="1" smtClean="0"/>
                        <a:t>kms</a:t>
                      </a:r>
                      <a:endParaRPr lang="en-US" sz="1850" dirty="0"/>
                    </a:p>
                  </a:txBody>
                  <a:tcPr/>
                </a:tc>
                <a:tc>
                  <a:txBody>
                    <a:bodyPr/>
                    <a:lstStyle/>
                    <a:p>
                      <a:r>
                        <a:rPr lang="en-US" sz="1850" dirty="0" smtClean="0"/>
                        <a:t>CORE</a:t>
                      </a:r>
                      <a:endParaRPr lang="en-US" sz="1850" dirty="0"/>
                    </a:p>
                  </a:txBody>
                  <a:tcPr/>
                </a:tc>
                <a:tc>
                  <a:txBody>
                    <a:bodyPr/>
                    <a:lstStyle/>
                    <a:p>
                      <a:pPr algn="l"/>
                      <a:r>
                        <a:rPr lang="en-US" sz="1850" dirty="0" smtClean="0"/>
                        <a:t>87</a:t>
                      </a:r>
                      <a:endParaRPr lang="en-US" sz="1850" dirty="0"/>
                    </a:p>
                  </a:txBody>
                  <a:tcPr/>
                </a:tc>
              </a:tr>
              <a:tr h="324810">
                <a:tc>
                  <a:txBody>
                    <a:bodyPr/>
                    <a:lstStyle/>
                    <a:p>
                      <a:r>
                        <a:rPr lang="en-US" sz="1850" dirty="0" smtClean="0"/>
                        <a:t>Substations,</a:t>
                      </a:r>
                      <a:r>
                        <a:rPr lang="en-US" sz="1850" baseline="0" dirty="0" smtClean="0"/>
                        <a:t> Electric Works, OHE (UP / Bihar)</a:t>
                      </a:r>
                      <a:endParaRPr lang="en-US" sz="1850" dirty="0"/>
                    </a:p>
                  </a:txBody>
                  <a:tcPr/>
                </a:tc>
                <a:tc>
                  <a:txBody>
                    <a:bodyPr/>
                    <a:lstStyle/>
                    <a:p>
                      <a:r>
                        <a:rPr lang="en-US" sz="1850" dirty="0" smtClean="0"/>
                        <a:t>DFCCIL</a:t>
                      </a:r>
                      <a:endParaRPr lang="en-US" sz="1850" dirty="0"/>
                    </a:p>
                  </a:txBody>
                  <a:tcPr/>
                </a:tc>
                <a:tc>
                  <a:txBody>
                    <a:bodyPr/>
                    <a:lstStyle/>
                    <a:p>
                      <a:pPr algn="l"/>
                      <a:r>
                        <a:rPr lang="en-US" sz="1850" dirty="0" smtClean="0"/>
                        <a:t>71</a:t>
                      </a:r>
                      <a:endParaRPr lang="en-US" sz="1850" dirty="0"/>
                    </a:p>
                  </a:txBody>
                  <a:tcPr/>
                </a:tc>
              </a:tr>
              <a:tr h="308620">
                <a:tc>
                  <a:txBody>
                    <a:bodyPr/>
                    <a:lstStyle/>
                    <a:p>
                      <a:r>
                        <a:rPr lang="en-US" sz="1850" dirty="0" smtClean="0"/>
                        <a:t>Railway Line Doubling (AP)</a:t>
                      </a:r>
                      <a:endParaRPr lang="en-US" sz="1850" dirty="0"/>
                    </a:p>
                  </a:txBody>
                  <a:tcPr/>
                </a:tc>
                <a:tc>
                  <a:txBody>
                    <a:bodyPr/>
                    <a:lstStyle/>
                    <a:p>
                      <a:r>
                        <a:rPr lang="en-US" sz="1850" dirty="0" smtClean="0"/>
                        <a:t>RVNL</a:t>
                      </a:r>
                      <a:endParaRPr lang="en-US" sz="1850" dirty="0"/>
                    </a:p>
                  </a:txBody>
                  <a:tcPr/>
                </a:tc>
                <a:tc>
                  <a:txBody>
                    <a:bodyPr/>
                    <a:lstStyle/>
                    <a:p>
                      <a:pPr algn="l"/>
                      <a:r>
                        <a:rPr lang="en-US" sz="1850" dirty="0" smtClean="0"/>
                        <a:t>115</a:t>
                      </a:r>
                      <a:endParaRPr lang="en-US" sz="1850" dirty="0"/>
                    </a:p>
                  </a:txBody>
                  <a:tcPr/>
                </a:tc>
              </a:tr>
              <a:tr h="363868">
                <a:tc>
                  <a:txBody>
                    <a:bodyPr/>
                    <a:lstStyle/>
                    <a:p>
                      <a:r>
                        <a:rPr lang="en-US" sz="1850" dirty="0" smtClean="0"/>
                        <a:t>Metro Railway Construction (Kolkata / Mumbai, etc.)</a:t>
                      </a:r>
                      <a:endParaRPr lang="en-US" sz="1850" dirty="0"/>
                    </a:p>
                  </a:txBody>
                  <a:tcPr/>
                </a:tc>
                <a:tc>
                  <a:txBody>
                    <a:bodyPr/>
                    <a:lstStyle/>
                    <a:p>
                      <a:r>
                        <a:rPr lang="en-US" sz="1850" dirty="0" smtClean="0"/>
                        <a:t>SPVs</a:t>
                      </a:r>
                      <a:endParaRPr lang="en-US" sz="1850" dirty="0"/>
                    </a:p>
                  </a:txBody>
                  <a:tcPr/>
                </a:tc>
                <a:tc>
                  <a:txBody>
                    <a:bodyPr/>
                    <a:lstStyle/>
                    <a:p>
                      <a:pPr algn="l"/>
                      <a:r>
                        <a:rPr lang="en-US" sz="1850" dirty="0" smtClean="0"/>
                        <a:t>680</a:t>
                      </a:r>
                      <a:endParaRPr lang="en-US" sz="1850" dirty="0"/>
                    </a:p>
                  </a:txBody>
                  <a:tcPr/>
                </a:tc>
              </a:tr>
            </a:tbl>
          </a:graphicData>
        </a:graphic>
      </p:graphicFrame>
      <p:sp>
        <p:nvSpPr>
          <p:cNvPr id="7" name="Rectangle 6"/>
          <p:cNvSpPr/>
          <p:nvPr/>
        </p:nvSpPr>
        <p:spPr>
          <a:xfrm>
            <a:off x="335255" y="1072290"/>
            <a:ext cx="8618740" cy="3597908"/>
          </a:xfrm>
          <a:prstGeom prst="rect">
            <a:avLst/>
          </a:prstGeom>
          <a:solidFill>
            <a:schemeClr val="accent5">
              <a:lumMod val="20000"/>
              <a:lumOff val="80000"/>
            </a:schemeClr>
          </a:solidFill>
          <a:ln>
            <a:noFill/>
          </a:ln>
        </p:spPr>
        <p:txBody>
          <a:bodyPr wrap="square">
            <a:spAutoFit/>
          </a:bodyPr>
          <a:lstStyle/>
          <a:p>
            <a:pPr marL="342900" lvl="0" indent="-342900" eaLnBrk="0" hangingPunct="0">
              <a:spcBef>
                <a:spcPct val="20000"/>
              </a:spcBef>
              <a:buFont typeface="Arial" charset="0"/>
              <a:buChar char="•"/>
              <a:defRPr/>
            </a:pPr>
            <a:r>
              <a:rPr lang="en-US" sz="1700" dirty="0" smtClean="0">
                <a:latin typeface="+mj-lt"/>
              </a:rPr>
              <a:t>Nearly ~44,000 </a:t>
            </a:r>
            <a:r>
              <a:rPr lang="en-US" sz="1700" dirty="0" err="1" smtClean="0">
                <a:latin typeface="+mj-lt"/>
              </a:rPr>
              <a:t>kms</a:t>
            </a:r>
            <a:r>
              <a:rPr lang="en-US" sz="1700" dirty="0" smtClean="0">
                <a:latin typeface="+mj-lt"/>
              </a:rPr>
              <a:t> of existing lines need to be electrified. The potential value of these projects is approx $3.1bn.</a:t>
            </a:r>
          </a:p>
          <a:p>
            <a:pPr marL="342900" lvl="0" indent="-342900" eaLnBrk="0" hangingPunct="0">
              <a:spcBef>
                <a:spcPct val="20000"/>
              </a:spcBef>
              <a:buFont typeface="Arial" charset="0"/>
              <a:buChar char="•"/>
              <a:defRPr/>
            </a:pPr>
            <a:r>
              <a:rPr lang="en-US" sz="1700" dirty="0" smtClean="0">
                <a:latin typeface="+mj-lt"/>
              </a:rPr>
              <a:t>~6,000 </a:t>
            </a:r>
            <a:r>
              <a:rPr lang="en-US" sz="1700" dirty="0" err="1" smtClean="0">
                <a:latin typeface="+mj-lt"/>
              </a:rPr>
              <a:t>kms</a:t>
            </a:r>
            <a:r>
              <a:rPr lang="en-US" sz="1700" dirty="0" smtClean="0">
                <a:latin typeface="+mj-lt"/>
              </a:rPr>
              <a:t> of rail electrification projects expected in the next 5 years ($530mn)</a:t>
            </a:r>
          </a:p>
          <a:p>
            <a:pPr marL="342900" lvl="0" indent="-342900" eaLnBrk="0" hangingPunct="0">
              <a:spcBef>
                <a:spcPct val="20000"/>
              </a:spcBef>
              <a:buFont typeface="Arial" charset="0"/>
              <a:buChar char="•"/>
              <a:defRPr/>
            </a:pPr>
            <a:r>
              <a:rPr lang="en-US" sz="1700" dirty="0" smtClean="0">
                <a:latin typeface="+mj-lt"/>
              </a:rPr>
              <a:t>~6,000 </a:t>
            </a:r>
            <a:r>
              <a:rPr lang="en-US" sz="1700" dirty="0" err="1" smtClean="0">
                <a:latin typeface="+mj-lt"/>
              </a:rPr>
              <a:t>kms</a:t>
            </a:r>
            <a:r>
              <a:rPr lang="en-US" sz="1700" dirty="0" smtClean="0">
                <a:latin typeface="+mj-lt"/>
              </a:rPr>
              <a:t> of projects expected as part of the Dedicated Freight Corridor.</a:t>
            </a:r>
          </a:p>
          <a:p>
            <a:pPr marL="342900" lvl="0" indent="-342900" eaLnBrk="0" hangingPunct="0">
              <a:spcBef>
                <a:spcPct val="20000"/>
              </a:spcBef>
              <a:buFont typeface="Arial" charset="0"/>
              <a:buChar char="•"/>
              <a:defRPr/>
            </a:pPr>
            <a:r>
              <a:rPr lang="en-IN" sz="1700" dirty="0" smtClean="0">
                <a:latin typeface="+mj-lt"/>
              </a:rPr>
              <a:t>Nearly 1,076 </a:t>
            </a:r>
            <a:r>
              <a:rPr lang="en-IN" sz="1700" dirty="0" err="1" smtClean="0">
                <a:latin typeface="+mj-lt"/>
              </a:rPr>
              <a:t>kms</a:t>
            </a:r>
            <a:r>
              <a:rPr lang="en-IN" sz="1700" dirty="0" smtClean="0">
                <a:latin typeface="+mj-lt"/>
              </a:rPr>
              <a:t> of Electrification, Signalling &amp; telecom work valued at almost </a:t>
            </a:r>
            <a:r>
              <a:rPr lang="en-US" sz="1700" dirty="0" smtClean="0">
                <a:latin typeface="+mj-lt"/>
              </a:rPr>
              <a:t>$680mn </a:t>
            </a:r>
            <a:r>
              <a:rPr lang="en-IN" sz="1700" dirty="0" smtClean="0">
                <a:latin typeface="+mj-lt"/>
              </a:rPr>
              <a:t>for various Metro Rail projects across India</a:t>
            </a:r>
          </a:p>
          <a:p>
            <a:pPr marL="342900" lvl="0" indent="-342900" eaLnBrk="0" hangingPunct="0">
              <a:spcBef>
                <a:spcPct val="20000"/>
              </a:spcBef>
              <a:buFont typeface="Arial" charset="0"/>
              <a:buChar char="•"/>
              <a:defRPr/>
            </a:pPr>
            <a:r>
              <a:rPr lang="en-US" sz="1700" dirty="0" smtClean="0">
                <a:latin typeface="+mj-lt"/>
              </a:rPr>
              <a:t>Metro </a:t>
            </a:r>
            <a:r>
              <a:rPr lang="en-IN" sz="1700" dirty="0" smtClean="0">
                <a:latin typeface="+mj-lt"/>
              </a:rPr>
              <a:t>Rail projects are expected across 29 cities in India over the next few years.</a:t>
            </a:r>
          </a:p>
          <a:p>
            <a:pPr marL="342900" lvl="0" indent="-342900" eaLnBrk="0" hangingPunct="0">
              <a:spcBef>
                <a:spcPct val="20000"/>
              </a:spcBef>
              <a:buFont typeface="Arial" charset="0"/>
              <a:buChar char="•"/>
              <a:defRPr/>
            </a:pPr>
            <a:r>
              <a:rPr lang="en-IN" sz="1700" dirty="0" smtClean="0">
                <a:latin typeface="+mj-lt"/>
              </a:rPr>
              <a:t>Electrification, Signalling &amp; Telecom, Track Laying including major and minor bridges </a:t>
            </a:r>
            <a:r>
              <a:rPr lang="en-IN" sz="1700" dirty="0" err="1" smtClean="0">
                <a:latin typeface="+mj-lt"/>
              </a:rPr>
              <a:t>enroute</a:t>
            </a:r>
            <a:r>
              <a:rPr lang="en-IN" sz="1700" dirty="0" smtClean="0">
                <a:latin typeface="+mj-lt"/>
              </a:rPr>
              <a:t> valued at almost </a:t>
            </a:r>
            <a:r>
              <a:rPr lang="en-US" sz="1700" dirty="0" smtClean="0">
                <a:latin typeface="+mj-lt"/>
              </a:rPr>
              <a:t>$660mn</a:t>
            </a:r>
            <a:r>
              <a:rPr lang="en-IN" sz="1700" dirty="0" smtClean="0">
                <a:latin typeface="+mj-lt"/>
              </a:rPr>
              <a:t> in the next 3 years under RVNL</a:t>
            </a:r>
          </a:p>
          <a:p>
            <a:pPr marL="342900" lvl="0" indent="-342900" eaLnBrk="0" hangingPunct="0">
              <a:spcBef>
                <a:spcPct val="20000"/>
              </a:spcBef>
              <a:buFont typeface="Arial" charset="0"/>
              <a:buChar char="•"/>
              <a:defRPr/>
            </a:pPr>
            <a:r>
              <a:rPr lang="en-US" sz="1700" dirty="0" smtClean="0">
                <a:latin typeface="+mj-lt"/>
              </a:rPr>
              <a:t>In the next 5 years the business potential for Railway Electrification, Signaling &amp; Telecom and other works is nearly $2bn (excluding DFCC projects)</a:t>
            </a:r>
          </a:p>
          <a:p>
            <a:pPr marL="342900" lvl="0" indent="-342900" eaLnBrk="0" hangingPunct="0">
              <a:spcBef>
                <a:spcPct val="20000"/>
              </a:spcBef>
              <a:buFont typeface="Arial" charset="0"/>
              <a:buChar char="•"/>
              <a:defRPr/>
            </a:pPr>
            <a:r>
              <a:rPr lang="en-US" sz="1700" dirty="0" smtClean="0">
                <a:latin typeface="+mj-lt"/>
              </a:rPr>
              <a:t>Sample Railway Projects Expected in India soon: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ea typeface="+mn-ea"/>
                <a:cs typeface="Arial" charset="0"/>
              </a:rPr>
              <a:t>Vision &amp; Mission </a:t>
            </a:r>
            <a:endParaRPr lang="en-US" sz="3200" b="1" dirty="0">
              <a:ea typeface="+mn-ea"/>
              <a:cs typeface="Arial" charset="0"/>
            </a:endParaRPr>
          </a:p>
        </p:txBody>
      </p:sp>
      <p:sp>
        <p:nvSpPr>
          <p:cNvPr id="4" name="TextBox 4"/>
          <p:cNvSpPr txBox="1">
            <a:spLocks noChangeArrowheads="1"/>
          </p:cNvSpPr>
          <p:nvPr/>
        </p:nvSpPr>
        <p:spPr bwMode="auto">
          <a:xfrm>
            <a:off x="779524" y="1281547"/>
            <a:ext cx="7619832" cy="1723549"/>
          </a:xfrm>
          <a:prstGeom prst="rect">
            <a:avLst/>
          </a:prstGeom>
          <a:noFill/>
          <a:ln w="9525">
            <a:noFill/>
            <a:miter lim="800000"/>
            <a:headEnd/>
            <a:tailEnd/>
          </a:ln>
        </p:spPr>
        <p:txBody>
          <a:bodyPr wrap="square">
            <a:spAutoFit/>
          </a:bodyPr>
          <a:lstStyle/>
          <a:p>
            <a:pPr algn="ctr">
              <a:spcAft>
                <a:spcPts val="1200"/>
              </a:spcAft>
            </a:pPr>
            <a:r>
              <a:rPr lang="en-US" sz="3000" b="1" dirty="0" smtClean="0">
                <a:solidFill>
                  <a:srgbClr val="C00000"/>
                </a:solidFill>
                <a:latin typeface="+mj-lt"/>
              </a:rPr>
              <a:t>Our Vision</a:t>
            </a:r>
          </a:p>
          <a:p>
            <a:pPr algn="just"/>
            <a:r>
              <a:rPr lang="en-IN" sz="2200" b="1" dirty="0" smtClean="0">
                <a:latin typeface="+mj-lt"/>
              </a:rPr>
              <a:t>Setting the standard of excellence in modern power systems globally </a:t>
            </a:r>
            <a:r>
              <a:rPr lang="en-IN" sz="2200" dirty="0" smtClean="0">
                <a:latin typeface="+mj-lt"/>
              </a:rPr>
              <a:t>	</a:t>
            </a:r>
          </a:p>
          <a:p>
            <a:pPr>
              <a:spcAft>
                <a:spcPts val="1200"/>
              </a:spcAft>
            </a:pPr>
            <a:endParaRPr lang="en-US" sz="2200" dirty="0">
              <a:latin typeface="+mj-lt"/>
            </a:endParaRPr>
          </a:p>
        </p:txBody>
      </p:sp>
      <p:sp>
        <p:nvSpPr>
          <p:cNvPr id="5" name="TextBox 4"/>
          <p:cNvSpPr txBox="1">
            <a:spLocks noChangeArrowheads="1"/>
          </p:cNvSpPr>
          <p:nvPr/>
        </p:nvSpPr>
        <p:spPr bwMode="auto">
          <a:xfrm>
            <a:off x="650874" y="2988419"/>
            <a:ext cx="8064501" cy="3123932"/>
          </a:xfrm>
          <a:prstGeom prst="rect">
            <a:avLst/>
          </a:prstGeom>
          <a:noFill/>
          <a:ln w="9525">
            <a:noFill/>
            <a:miter lim="800000"/>
            <a:headEnd/>
            <a:tailEnd/>
          </a:ln>
        </p:spPr>
        <p:txBody>
          <a:bodyPr wrap="square">
            <a:spAutoFit/>
          </a:bodyPr>
          <a:lstStyle/>
          <a:p>
            <a:pPr algn="ctr">
              <a:spcAft>
                <a:spcPts val="1200"/>
              </a:spcAft>
            </a:pPr>
            <a:r>
              <a:rPr lang="en-US" sz="3000" b="1" dirty="0" smtClean="0">
                <a:solidFill>
                  <a:srgbClr val="C00000"/>
                </a:solidFill>
                <a:latin typeface="+mj-lt"/>
              </a:rPr>
              <a:t>Our Mission</a:t>
            </a:r>
          </a:p>
          <a:p>
            <a:pPr algn="just">
              <a:buFont typeface="Wingdings" pitchFamily="2" charset="2"/>
              <a:buChar char="§"/>
            </a:pPr>
            <a:r>
              <a:rPr lang="en-IN" dirty="0" smtClean="0">
                <a:latin typeface="+mj-lt"/>
              </a:rPr>
              <a:t>    </a:t>
            </a:r>
            <a:r>
              <a:rPr lang="en-IN" sz="2200" b="1" dirty="0" smtClean="0">
                <a:latin typeface="+mj-lt"/>
              </a:rPr>
              <a:t>Provide end-to-end integrated power system solutions globally</a:t>
            </a:r>
          </a:p>
          <a:p>
            <a:pPr algn="just"/>
            <a:r>
              <a:rPr lang="en-IN" sz="2200" b="1" dirty="0" smtClean="0">
                <a:latin typeface="+mj-lt"/>
              </a:rPr>
              <a:t>     through Best-in-Class Technology, Quality and Safety</a:t>
            </a:r>
          </a:p>
          <a:p>
            <a:pPr algn="just">
              <a:spcAft>
                <a:spcPts val="0"/>
              </a:spcAft>
              <a:buFont typeface="Wingdings" pitchFamily="2" charset="2"/>
              <a:buChar char="§"/>
            </a:pPr>
            <a:r>
              <a:rPr lang="en-IN" sz="2200" b="1" dirty="0" smtClean="0">
                <a:latin typeface="+mj-lt"/>
              </a:rPr>
              <a:t>   Continuous improvement of processes to ensure customer</a:t>
            </a:r>
          </a:p>
          <a:p>
            <a:pPr algn="just">
              <a:spcAft>
                <a:spcPts val="600"/>
              </a:spcAft>
            </a:pPr>
            <a:r>
              <a:rPr lang="en-IN" sz="2200" b="1" dirty="0" smtClean="0">
                <a:latin typeface="+mj-lt"/>
              </a:rPr>
              <a:t>     satisfaction</a:t>
            </a:r>
          </a:p>
          <a:p>
            <a:pPr algn="just">
              <a:buFont typeface="Wingdings" pitchFamily="2" charset="2"/>
              <a:buChar char="§"/>
            </a:pPr>
            <a:r>
              <a:rPr lang="en-IN" sz="2200" b="1" dirty="0" smtClean="0">
                <a:latin typeface="+mj-lt"/>
              </a:rPr>
              <a:t>   Create an environment for our people to pursue excellence</a:t>
            </a:r>
          </a:p>
          <a:p>
            <a:pPr algn="just"/>
            <a:r>
              <a:rPr lang="en-IN" sz="2200" b="1" dirty="0" smtClean="0">
                <a:latin typeface="+mj-lt"/>
              </a:rPr>
              <a:t>     through continuous learning </a:t>
            </a:r>
          </a:p>
          <a:p>
            <a:pPr>
              <a:spcAft>
                <a:spcPts val="1200"/>
              </a:spcAft>
            </a:pPr>
            <a:endParaRPr lang="en-US" sz="2000" dirty="0">
              <a:latin typeface="+mj-lt"/>
            </a:endParaRPr>
          </a:p>
        </p:txBody>
      </p:sp>
      <p:sp>
        <p:nvSpPr>
          <p:cNvPr id="9" name="Slide Number Placeholder 8"/>
          <p:cNvSpPr>
            <a:spLocks noGrp="1"/>
          </p:cNvSpPr>
          <p:nvPr>
            <p:ph type="sldNum" sz="quarter" idx="11"/>
          </p:nvPr>
        </p:nvSpPr>
        <p:spPr>
          <a:xfrm>
            <a:off x="8582025" y="6632576"/>
            <a:ext cx="182563" cy="169277"/>
          </a:xfrm>
        </p:spPr>
        <p:txBody>
          <a:bodyPr/>
          <a:lstStyle/>
          <a:p>
            <a:pPr>
              <a:defRPr/>
            </a:pPr>
            <a:fld id="{87ED4AF0-D6B4-4FB9-959E-D981387FB957}" type="slidenum">
              <a:rPr lang="en-IN" smtClean="0"/>
              <a:pPr>
                <a:defRPr/>
              </a:pPr>
              <a:t>3</a:t>
            </a:fld>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Railways – Market Potential (India)</a:t>
            </a:r>
            <a:endParaRPr lang="en-US" sz="2600" dirty="0"/>
          </a:p>
        </p:txBody>
      </p:sp>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30</a:t>
            </a:fld>
            <a:endParaRPr lang="en-IN" dirty="0"/>
          </a:p>
        </p:txBody>
      </p:sp>
      <p:graphicFrame>
        <p:nvGraphicFramePr>
          <p:cNvPr id="4" name="Content Placeholder 3"/>
          <p:cNvGraphicFramePr>
            <a:graphicFrameLocks/>
          </p:cNvGraphicFramePr>
          <p:nvPr/>
        </p:nvGraphicFramePr>
        <p:xfrm>
          <a:off x="457200" y="1600200"/>
          <a:ext cx="8277367" cy="4227392"/>
        </p:xfrm>
        <a:graphic>
          <a:graphicData uri="http://schemas.openxmlformats.org/drawingml/2006/table">
            <a:tbl>
              <a:tblPr firstRow="1" bandRow="1">
                <a:tableStyleId>{5C22544A-7EE6-4342-B048-85BDC9FD1C3A}</a:tableStyleId>
              </a:tblPr>
              <a:tblGrid>
                <a:gridCol w="3669349"/>
                <a:gridCol w="2304009"/>
                <a:gridCol w="2304009"/>
              </a:tblGrid>
              <a:tr h="578986">
                <a:tc>
                  <a:txBody>
                    <a:bodyPr/>
                    <a:lstStyle/>
                    <a:p>
                      <a:r>
                        <a:rPr lang="en-US" sz="1800" dirty="0" smtClean="0"/>
                        <a:t>Client</a:t>
                      </a:r>
                      <a:endParaRPr lang="en-US" sz="1800" dirty="0"/>
                    </a:p>
                  </a:txBody>
                  <a:tcPr/>
                </a:tc>
                <a:tc>
                  <a:txBody>
                    <a:bodyPr/>
                    <a:lstStyle/>
                    <a:p>
                      <a:r>
                        <a:rPr lang="en-US" sz="1800" dirty="0" smtClean="0"/>
                        <a:t>Route </a:t>
                      </a:r>
                      <a:r>
                        <a:rPr lang="en-US" sz="1800" dirty="0" err="1" smtClean="0"/>
                        <a:t>Kms</a:t>
                      </a:r>
                      <a:endParaRPr lang="en-US" sz="1800" dirty="0"/>
                    </a:p>
                  </a:txBody>
                  <a:tcPr/>
                </a:tc>
                <a:tc>
                  <a:txBody>
                    <a:bodyPr/>
                    <a:lstStyle/>
                    <a:p>
                      <a:r>
                        <a:rPr lang="en-US" sz="1800" dirty="0" smtClean="0"/>
                        <a:t>Value ($ </a:t>
                      </a:r>
                      <a:r>
                        <a:rPr lang="en-US" sz="1800" dirty="0" err="1" smtClean="0"/>
                        <a:t>mn</a:t>
                      </a:r>
                      <a:r>
                        <a:rPr lang="en-US" sz="1800" dirty="0" smtClean="0"/>
                        <a:t>)</a:t>
                      </a:r>
                      <a:endParaRPr lang="en-US" sz="1800" dirty="0"/>
                    </a:p>
                  </a:txBody>
                  <a:tcPr/>
                </a:tc>
              </a:tr>
              <a:tr h="666231">
                <a:tc>
                  <a:txBody>
                    <a:bodyPr/>
                    <a:lstStyle/>
                    <a:p>
                      <a:r>
                        <a:rPr lang="en-US" sz="1800" dirty="0" smtClean="0"/>
                        <a:t>KMRCL ( Kolkata)</a:t>
                      </a:r>
                    </a:p>
                    <a:p>
                      <a:r>
                        <a:rPr lang="en-US" sz="1800" dirty="0" smtClean="0"/>
                        <a:t>Phase II, Phase III &amp; Phase IV </a:t>
                      </a:r>
                      <a:endParaRPr lang="en-US" sz="1800" dirty="0"/>
                    </a:p>
                  </a:txBody>
                  <a:tcPr/>
                </a:tc>
                <a:tc>
                  <a:txBody>
                    <a:bodyPr/>
                    <a:lstStyle/>
                    <a:p>
                      <a:pPr algn="l"/>
                      <a:r>
                        <a:rPr lang="en-US" sz="1800" dirty="0" smtClean="0"/>
                        <a:t>200</a:t>
                      </a:r>
                      <a:endParaRPr lang="en-US" sz="1800" dirty="0"/>
                    </a:p>
                  </a:txBody>
                  <a:tcPr/>
                </a:tc>
                <a:tc>
                  <a:txBody>
                    <a:bodyPr/>
                    <a:lstStyle/>
                    <a:p>
                      <a:pPr algn="l"/>
                      <a:r>
                        <a:rPr lang="en-US" sz="1800" dirty="0" smtClean="0"/>
                        <a:t>150</a:t>
                      </a:r>
                      <a:endParaRPr lang="en-US" sz="1800" dirty="0"/>
                    </a:p>
                  </a:txBody>
                  <a:tcPr/>
                </a:tc>
              </a:tr>
              <a:tr h="666231">
                <a:tc>
                  <a:txBody>
                    <a:bodyPr/>
                    <a:lstStyle/>
                    <a:p>
                      <a:r>
                        <a:rPr lang="en-US" sz="1800" dirty="0" smtClean="0"/>
                        <a:t>MMRCL (Mumbai),</a:t>
                      </a:r>
                      <a:r>
                        <a:rPr lang="en-US" sz="1800" baseline="0" dirty="0" smtClean="0"/>
                        <a:t> RIL Consortium</a:t>
                      </a:r>
                    </a:p>
                    <a:p>
                      <a:r>
                        <a:rPr lang="en-US" sz="1800" baseline="0" dirty="0" smtClean="0"/>
                        <a:t>Phase II</a:t>
                      </a:r>
                      <a:endParaRPr lang="en-US" sz="1800" dirty="0"/>
                    </a:p>
                  </a:txBody>
                  <a:tcPr/>
                </a:tc>
                <a:tc>
                  <a:txBody>
                    <a:bodyPr/>
                    <a:lstStyle/>
                    <a:p>
                      <a:pPr algn="l"/>
                      <a:r>
                        <a:rPr lang="en-US" sz="1800" dirty="0" smtClean="0"/>
                        <a:t>311</a:t>
                      </a:r>
                      <a:endParaRPr lang="en-US" sz="1800" dirty="0"/>
                    </a:p>
                  </a:txBody>
                  <a:tcPr/>
                </a:tc>
                <a:tc>
                  <a:txBody>
                    <a:bodyPr/>
                    <a:lstStyle/>
                    <a:p>
                      <a:pPr algn="l"/>
                      <a:r>
                        <a:rPr lang="en-US" sz="1800" dirty="0" smtClean="0"/>
                        <a:t>215</a:t>
                      </a:r>
                      <a:endParaRPr lang="en-US" sz="1800" dirty="0"/>
                    </a:p>
                  </a:txBody>
                  <a:tcPr/>
                </a:tc>
              </a:tr>
              <a:tr h="578986">
                <a:tc>
                  <a:txBody>
                    <a:bodyPr/>
                    <a:lstStyle/>
                    <a:p>
                      <a:r>
                        <a:rPr lang="en-US" sz="1800" dirty="0" smtClean="0"/>
                        <a:t>JMRCL</a:t>
                      </a:r>
                      <a:r>
                        <a:rPr lang="en-US" sz="1800" baseline="0" dirty="0" smtClean="0"/>
                        <a:t> (</a:t>
                      </a:r>
                      <a:r>
                        <a:rPr lang="en-US" sz="1800" baseline="0" dirty="0" err="1" smtClean="0"/>
                        <a:t>Jaipur</a:t>
                      </a:r>
                      <a:r>
                        <a:rPr lang="en-US" sz="1800" baseline="0" dirty="0" smtClean="0"/>
                        <a:t>)</a:t>
                      </a:r>
                      <a:endParaRPr lang="en-US" sz="1800" dirty="0"/>
                    </a:p>
                  </a:txBody>
                  <a:tcPr/>
                </a:tc>
                <a:tc>
                  <a:txBody>
                    <a:bodyPr/>
                    <a:lstStyle/>
                    <a:p>
                      <a:pPr algn="l"/>
                      <a:r>
                        <a:rPr lang="en-US" sz="1800" dirty="0" smtClean="0"/>
                        <a:t>35</a:t>
                      </a:r>
                      <a:endParaRPr lang="en-US" sz="1800" dirty="0"/>
                    </a:p>
                  </a:txBody>
                  <a:tcPr/>
                </a:tc>
                <a:tc>
                  <a:txBody>
                    <a:bodyPr/>
                    <a:lstStyle/>
                    <a:p>
                      <a:pPr algn="l"/>
                      <a:r>
                        <a:rPr lang="en-US" sz="1800" dirty="0" smtClean="0"/>
                        <a:t>20</a:t>
                      </a:r>
                      <a:endParaRPr lang="en-US" sz="1800" dirty="0"/>
                    </a:p>
                  </a:txBody>
                  <a:tcPr/>
                </a:tc>
              </a:tr>
              <a:tr h="578986">
                <a:tc>
                  <a:txBody>
                    <a:bodyPr/>
                    <a:lstStyle/>
                    <a:p>
                      <a:r>
                        <a:rPr lang="en-US" sz="1800" dirty="0" smtClean="0"/>
                        <a:t>BMRCL (Bangalore)</a:t>
                      </a:r>
                      <a:endParaRPr lang="en-US" sz="1800" dirty="0"/>
                    </a:p>
                  </a:txBody>
                  <a:tcPr/>
                </a:tc>
                <a:tc>
                  <a:txBody>
                    <a:bodyPr/>
                    <a:lstStyle/>
                    <a:p>
                      <a:pPr algn="l"/>
                      <a:r>
                        <a:rPr lang="en-US" sz="1800" dirty="0" smtClean="0"/>
                        <a:t>47</a:t>
                      </a:r>
                      <a:endParaRPr lang="en-US" sz="1800" dirty="0"/>
                    </a:p>
                  </a:txBody>
                  <a:tcPr/>
                </a:tc>
                <a:tc>
                  <a:txBody>
                    <a:bodyPr/>
                    <a:lstStyle/>
                    <a:p>
                      <a:pPr algn="l"/>
                      <a:r>
                        <a:rPr lang="en-US" sz="1800" dirty="0" smtClean="0"/>
                        <a:t>15</a:t>
                      </a:r>
                      <a:endParaRPr lang="en-US" sz="1800" dirty="0"/>
                    </a:p>
                  </a:txBody>
                  <a:tcPr/>
                </a:tc>
              </a:tr>
              <a:tr h="578986">
                <a:tc>
                  <a:txBody>
                    <a:bodyPr/>
                    <a:lstStyle/>
                    <a:p>
                      <a:r>
                        <a:rPr lang="en-US" sz="1800" dirty="0" smtClean="0"/>
                        <a:t>CMRCL (Chennai)</a:t>
                      </a:r>
                      <a:endParaRPr lang="en-US" sz="1800" dirty="0"/>
                    </a:p>
                  </a:txBody>
                  <a:tcPr/>
                </a:tc>
                <a:tc>
                  <a:txBody>
                    <a:bodyPr/>
                    <a:lstStyle/>
                    <a:p>
                      <a:pPr algn="l"/>
                      <a:r>
                        <a:rPr lang="en-US" sz="1800" dirty="0" smtClean="0"/>
                        <a:t>96</a:t>
                      </a:r>
                      <a:endParaRPr lang="en-US" sz="1800" dirty="0"/>
                    </a:p>
                  </a:txBody>
                  <a:tcPr/>
                </a:tc>
                <a:tc>
                  <a:txBody>
                    <a:bodyPr/>
                    <a:lstStyle/>
                    <a:p>
                      <a:pPr algn="l"/>
                      <a:r>
                        <a:rPr lang="en-US" sz="1800" dirty="0" smtClean="0"/>
                        <a:t>24</a:t>
                      </a:r>
                      <a:endParaRPr lang="en-US" sz="1800" dirty="0"/>
                    </a:p>
                  </a:txBody>
                  <a:tcPr/>
                </a:tc>
              </a:tr>
              <a:tr h="578986">
                <a:tc>
                  <a:txBody>
                    <a:bodyPr/>
                    <a:lstStyle/>
                    <a:p>
                      <a:r>
                        <a:rPr lang="en-US" sz="1800" dirty="0" err="1" smtClean="0"/>
                        <a:t>Ahmedabad</a:t>
                      </a:r>
                      <a:r>
                        <a:rPr lang="en-US" sz="1800" dirty="0" smtClean="0"/>
                        <a:t> Metro</a:t>
                      </a:r>
                      <a:endParaRPr lang="en-US" sz="1800" dirty="0"/>
                    </a:p>
                  </a:txBody>
                  <a:tcPr/>
                </a:tc>
                <a:tc>
                  <a:txBody>
                    <a:bodyPr/>
                    <a:lstStyle/>
                    <a:p>
                      <a:pPr algn="l"/>
                      <a:r>
                        <a:rPr lang="en-US" sz="1800" dirty="0" smtClean="0"/>
                        <a:t>163</a:t>
                      </a:r>
                      <a:endParaRPr lang="en-US" sz="1800" dirty="0"/>
                    </a:p>
                  </a:txBody>
                  <a:tcPr/>
                </a:tc>
                <a:tc>
                  <a:txBody>
                    <a:bodyPr/>
                    <a:lstStyle/>
                    <a:p>
                      <a:pPr algn="l"/>
                      <a:r>
                        <a:rPr lang="en-US" sz="1800" dirty="0" smtClean="0"/>
                        <a:t>81</a:t>
                      </a:r>
                      <a:endParaRPr lang="en-US" sz="1800" dirty="0"/>
                    </a:p>
                  </a:txBody>
                  <a:tcPr/>
                </a:tc>
              </a:tr>
            </a:tbl>
          </a:graphicData>
        </a:graphic>
      </p:graphicFrame>
      <p:sp>
        <p:nvSpPr>
          <p:cNvPr id="5" name="TextBox 4"/>
          <p:cNvSpPr txBox="1"/>
          <p:nvPr/>
        </p:nvSpPr>
        <p:spPr>
          <a:xfrm>
            <a:off x="586854" y="1091819"/>
            <a:ext cx="5131661" cy="461665"/>
          </a:xfrm>
          <a:prstGeom prst="rect">
            <a:avLst/>
          </a:prstGeom>
          <a:noFill/>
        </p:spPr>
        <p:txBody>
          <a:bodyPr wrap="none" rtlCol="0">
            <a:spAutoFit/>
          </a:bodyPr>
          <a:lstStyle/>
          <a:p>
            <a:r>
              <a:rPr lang="en-US" sz="2400" dirty="0" smtClean="0">
                <a:latin typeface="+mj-lt"/>
              </a:rPr>
              <a:t>Few Metro Projects Coming Up in India:</a:t>
            </a:r>
            <a:endParaRPr lang="en-US" sz="24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AutoShape 15"/>
          <p:cNvGraphicFramePr>
            <a:graphicFrameLocks/>
          </p:cNvGraphicFramePr>
          <p:nvPr/>
        </p:nvGraphicFramePr>
        <p:xfrm>
          <a:off x="0" y="0"/>
          <a:ext cx="158750" cy="158750"/>
        </p:xfrm>
        <a:graphic>
          <a:graphicData uri="http://schemas.openxmlformats.org/presentationml/2006/ole">
            <p:oleObj spid="_x0000_s10242" r:id="rId10" imgW="0" imgH="0" progId="">
              <p:embed/>
            </p:oleObj>
          </a:graphicData>
        </a:graphic>
      </p:graphicFrame>
      <p:sp>
        <p:nvSpPr>
          <p:cNvPr id="7" name="Rounded Rectangle 6"/>
          <p:cNvSpPr/>
          <p:nvPr>
            <p:custDataLst>
              <p:tags r:id="rId2"/>
            </p:custDataLst>
          </p:nvPr>
        </p:nvSpPr>
        <p:spPr>
          <a:xfrm>
            <a:off x="2395538" y="1673225"/>
            <a:ext cx="4643437"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Introduction</a:t>
            </a:r>
            <a:endParaRPr lang="en-US" dirty="0">
              <a:latin typeface="+mj-lt"/>
            </a:endParaRPr>
          </a:p>
        </p:txBody>
      </p:sp>
      <p:sp>
        <p:nvSpPr>
          <p:cNvPr id="2" name="Title 1"/>
          <p:cNvSpPr>
            <a:spLocks noGrp="1"/>
          </p:cNvSpPr>
          <p:nvPr>
            <p:ph type="title"/>
            <p:custDataLst>
              <p:tags r:id="rId3"/>
            </p:custDataLst>
          </p:nvPr>
        </p:nvSpPr>
        <p:spPr/>
        <p:txBody>
          <a:bodyPr/>
          <a:lstStyle/>
          <a:p>
            <a:pPr>
              <a:defRPr/>
            </a:pPr>
            <a:r>
              <a:rPr lang="en-US" dirty="0" smtClean="0"/>
              <a:t>Index </a:t>
            </a:r>
            <a:endParaRPr lang="en-US" dirty="0"/>
          </a:p>
        </p:txBody>
      </p:sp>
      <p:sp>
        <p:nvSpPr>
          <p:cNvPr id="8" name="Slide Number Placeholder 7"/>
          <p:cNvSpPr>
            <a:spLocks noGrp="1"/>
          </p:cNvSpPr>
          <p:nvPr>
            <p:ph type="sldNum" sz="quarter" idx="11"/>
          </p:nvPr>
        </p:nvSpPr>
        <p:spPr/>
        <p:txBody>
          <a:bodyPr/>
          <a:lstStyle/>
          <a:p>
            <a:pPr>
              <a:defRPr/>
            </a:pPr>
            <a:fld id="{9EE77A07-AA8F-48BE-85BD-FCF6E31068E7}" type="slidenum">
              <a:rPr lang="en-IN"/>
              <a:pPr>
                <a:defRPr/>
              </a:pPr>
              <a:t>31</a:t>
            </a:fld>
            <a:endParaRPr lang="en-IN" dirty="0"/>
          </a:p>
        </p:txBody>
      </p:sp>
      <p:pic>
        <p:nvPicPr>
          <p:cNvPr id="10246" name="Picture 8" descr="EMCLogo.tif"/>
          <p:cNvPicPr>
            <a:picLocks noChangeAspect="1"/>
          </p:cNvPicPr>
          <p:nvPr/>
        </p:nvPicPr>
        <p:blipFill>
          <a:blip r:embed="rId11"/>
          <a:srcRect/>
          <a:stretch>
            <a:fillRect/>
          </a:stretch>
        </p:blipFill>
        <p:spPr bwMode="auto">
          <a:xfrm>
            <a:off x="1296988" y="2998788"/>
            <a:ext cx="1098550" cy="373062"/>
          </a:xfrm>
          <a:prstGeom prst="rect">
            <a:avLst/>
          </a:prstGeom>
          <a:noFill/>
          <a:ln w="9525">
            <a:noFill/>
            <a:miter lim="800000"/>
            <a:headEnd/>
            <a:tailEnd/>
          </a:ln>
        </p:spPr>
      </p:pic>
      <p:sp>
        <p:nvSpPr>
          <p:cNvPr id="10" name="Rounded Rectangle 9"/>
          <p:cNvSpPr/>
          <p:nvPr>
            <p:custDataLst>
              <p:tags r:id="rId4"/>
            </p:custDataLst>
          </p:nvPr>
        </p:nvSpPr>
        <p:spPr>
          <a:xfrm>
            <a:off x="2406650" y="23050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Industry Outlook</a:t>
            </a:r>
            <a:endParaRPr lang="en-US" dirty="0">
              <a:latin typeface="+mj-lt"/>
            </a:endParaRPr>
          </a:p>
        </p:txBody>
      </p:sp>
      <p:sp>
        <p:nvSpPr>
          <p:cNvPr id="11" name="Rounded Rectangle 10"/>
          <p:cNvSpPr/>
          <p:nvPr>
            <p:custDataLst>
              <p:tags r:id="rId5"/>
            </p:custDataLst>
          </p:nvPr>
        </p:nvSpPr>
        <p:spPr>
          <a:xfrm>
            <a:off x="2392363" y="2965450"/>
            <a:ext cx="4645025" cy="520700"/>
          </a:xfrm>
          <a:prstGeom prst="roundRect">
            <a:avLst/>
          </a:prstGeom>
          <a:solidFill>
            <a:srgbClr val="99CCFF"/>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About EMC</a:t>
            </a:r>
          </a:p>
        </p:txBody>
      </p:sp>
      <p:sp>
        <p:nvSpPr>
          <p:cNvPr id="17" name="Rounded Rectangle 16"/>
          <p:cNvSpPr/>
          <p:nvPr>
            <p:custDataLst>
              <p:tags r:id="rId6"/>
            </p:custDataLst>
          </p:nvPr>
        </p:nvSpPr>
        <p:spPr>
          <a:xfrm>
            <a:off x="2404115" y="3616859"/>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Competition and EMC’s Position</a:t>
            </a:r>
          </a:p>
        </p:txBody>
      </p:sp>
      <p:sp>
        <p:nvSpPr>
          <p:cNvPr id="14" name="Rounded Rectangle 13"/>
          <p:cNvSpPr/>
          <p:nvPr>
            <p:custDataLst>
              <p:tags r:id="rId7"/>
            </p:custDataLst>
          </p:nvPr>
        </p:nvSpPr>
        <p:spPr>
          <a:xfrm>
            <a:off x="2404115" y="4942421"/>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Future Roadmap</a:t>
            </a:r>
          </a:p>
          <a:p>
            <a:pPr>
              <a:defRPr/>
            </a:pPr>
            <a:endParaRPr lang="en-US" b="1" cap="small" dirty="0">
              <a:solidFill>
                <a:schemeClr val="accent2">
                  <a:lumMod val="75000"/>
                </a:schemeClr>
              </a:solidFill>
            </a:endParaRPr>
          </a:p>
        </p:txBody>
      </p:sp>
      <p:sp>
        <p:nvSpPr>
          <p:cNvPr id="15" name="Rounded Rectangle 14"/>
          <p:cNvSpPr/>
          <p:nvPr>
            <p:custDataLst>
              <p:tags r:id="rId8"/>
            </p:custDataLst>
          </p:nvPr>
        </p:nvSpPr>
        <p:spPr>
          <a:xfrm>
            <a:off x="2389827" y="4277259"/>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Financials &amp; Order Book</a:t>
            </a:r>
          </a:p>
          <a:p>
            <a:pPr>
              <a:defRPr/>
            </a:pPr>
            <a:endParaRPr lang="en-US" b="1"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Transmission Line Projects</a:t>
            </a:r>
            <a:endParaRPr lang="en-US" dirty="0"/>
          </a:p>
        </p:txBody>
      </p:sp>
      <p:sp>
        <p:nvSpPr>
          <p:cNvPr id="3" name="Slide Number Placeholder 2"/>
          <p:cNvSpPr>
            <a:spLocks noGrp="1"/>
          </p:cNvSpPr>
          <p:nvPr>
            <p:ph type="sldNum" sz="quarter" idx="11"/>
          </p:nvPr>
        </p:nvSpPr>
        <p:spPr/>
        <p:txBody>
          <a:bodyPr/>
          <a:lstStyle/>
          <a:p>
            <a:pPr>
              <a:defRPr/>
            </a:pPr>
            <a:fld id="{C77BA69B-2E50-467B-B17D-0807DEAC4BC2}" type="slidenum">
              <a:rPr lang="en-IN"/>
              <a:pPr>
                <a:defRPr/>
              </a:pPr>
              <a:t>32</a:t>
            </a:fld>
            <a:endParaRPr lang="en-IN" dirty="0"/>
          </a:p>
        </p:txBody>
      </p:sp>
      <p:pic>
        <p:nvPicPr>
          <p:cNvPr id="280579" name="Picture 9"/>
          <p:cNvPicPr>
            <a:picLocks noChangeAspect="1" noChangeArrowheads="1"/>
          </p:cNvPicPr>
          <p:nvPr/>
        </p:nvPicPr>
        <p:blipFill>
          <a:blip r:embed="rId2"/>
          <a:srcRect/>
          <a:stretch>
            <a:fillRect/>
          </a:stretch>
        </p:blipFill>
        <p:spPr bwMode="auto">
          <a:xfrm>
            <a:off x="304800" y="1427163"/>
            <a:ext cx="8548688" cy="495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Operating Segments (1/6)</a:t>
            </a:r>
            <a:endParaRPr lang="en-US" dirty="0"/>
          </a:p>
        </p:txBody>
      </p:sp>
      <p:sp>
        <p:nvSpPr>
          <p:cNvPr id="11" name="TextBox 10"/>
          <p:cNvSpPr txBox="1"/>
          <p:nvPr/>
        </p:nvSpPr>
        <p:spPr>
          <a:xfrm>
            <a:off x="457200" y="1136650"/>
            <a:ext cx="8229600" cy="307975"/>
          </a:xfrm>
          <a:prstGeom prst="rect">
            <a:avLst/>
          </a:prstGeom>
          <a:solidFill>
            <a:srgbClr val="99CCFF"/>
          </a:solidFill>
          <a:ln>
            <a:noFill/>
          </a:ln>
        </p:spPr>
        <p:txBody>
          <a:bodyPr anchor="ctr"/>
          <a:lstStyle/>
          <a:p>
            <a:pPr>
              <a:defRPr/>
            </a:pPr>
            <a:r>
              <a:rPr lang="en-US" sz="1400" b="1" dirty="0">
                <a:latin typeface="+mj-lt"/>
              </a:rPr>
              <a:t>Transmission Line Projects</a:t>
            </a:r>
          </a:p>
        </p:txBody>
      </p:sp>
      <p:grpSp>
        <p:nvGrpSpPr>
          <p:cNvPr id="3" name="Group 41"/>
          <p:cNvGrpSpPr>
            <a:grpSpLocks/>
          </p:cNvGrpSpPr>
          <p:nvPr/>
        </p:nvGrpSpPr>
        <p:grpSpPr bwMode="auto">
          <a:xfrm>
            <a:off x="466725" y="3024871"/>
            <a:ext cx="8220075" cy="2131353"/>
            <a:chOff x="466725" y="2910174"/>
            <a:chExt cx="8220075" cy="2130766"/>
          </a:xfrm>
        </p:grpSpPr>
        <p:sp>
          <p:nvSpPr>
            <p:cNvPr id="26" name="TextBox 25"/>
            <p:cNvSpPr txBox="1"/>
            <p:nvPr/>
          </p:nvSpPr>
          <p:spPr bwMode="auto">
            <a:xfrm>
              <a:off x="2590800" y="2910174"/>
              <a:ext cx="6096000" cy="2130766"/>
            </a:xfrm>
            <a:prstGeom prst="rect">
              <a:avLst/>
            </a:prstGeom>
            <a:solidFill>
              <a:schemeClr val="accent5">
                <a:lumMod val="20000"/>
                <a:lumOff val="80000"/>
              </a:schemeClr>
            </a:solidFill>
            <a:ln>
              <a:noFill/>
            </a:ln>
          </p:spPr>
          <p:txBody>
            <a:bodyPr>
              <a:spAutoFit/>
            </a:bodyPr>
            <a:lstStyle/>
            <a:p>
              <a:pPr marL="114300" indent="-114300">
                <a:spcAft>
                  <a:spcPts val="300"/>
                </a:spcAft>
                <a:buFont typeface="Wingdings" pitchFamily="2" charset="2"/>
                <a:buChar char="§"/>
                <a:defRPr/>
              </a:pPr>
              <a:r>
                <a:rPr lang="en-US" sz="1200" dirty="0">
                  <a:latin typeface="+mj-lt"/>
                </a:rPr>
                <a:t>Supplied over </a:t>
              </a:r>
              <a:r>
                <a:rPr lang="en-US" sz="1200" dirty="0" smtClean="0">
                  <a:latin typeface="+mj-lt"/>
                </a:rPr>
                <a:t>450,000 </a:t>
              </a:r>
              <a:r>
                <a:rPr lang="en-US" sz="1200" dirty="0">
                  <a:latin typeface="+mj-lt"/>
                </a:rPr>
                <a:t>mt of Towers including 40,000 mt overseas. </a:t>
              </a:r>
            </a:p>
            <a:p>
              <a:pPr marL="114300" indent="-114300">
                <a:spcAft>
                  <a:spcPts val="300"/>
                </a:spcAft>
                <a:buFont typeface="Wingdings" pitchFamily="2" charset="2"/>
                <a:buChar char="§"/>
                <a:defRPr/>
              </a:pPr>
              <a:r>
                <a:rPr lang="en-US" sz="1200" dirty="0">
                  <a:latin typeface="+mj-lt"/>
                </a:rPr>
                <a:t>Built over 12,000 kms lines for many utilities in India and abroad including Power Grid, NTPC,</a:t>
              </a:r>
              <a:br>
                <a:rPr lang="en-US" sz="1200" dirty="0">
                  <a:latin typeface="+mj-lt"/>
                </a:rPr>
              </a:br>
              <a:r>
                <a:rPr lang="en-US" sz="1200" dirty="0">
                  <a:latin typeface="+mj-lt"/>
                </a:rPr>
                <a:t>DVC, various State Utilities etc. Presently executing  30 orders of 400kV &amp; 765kV of over 150,000 mt of Towers and 2550 kms of lines.</a:t>
              </a:r>
            </a:p>
            <a:p>
              <a:pPr marL="114300" indent="-114300">
                <a:spcAft>
                  <a:spcPts val="300"/>
                </a:spcAft>
                <a:buFont typeface="Wingdings" pitchFamily="2" charset="2"/>
                <a:buChar char="§"/>
                <a:defRPr/>
              </a:pPr>
              <a:r>
                <a:rPr lang="en-US" sz="1200" dirty="0">
                  <a:latin typeface="+mj-lt"/>
                </a:rPr>
                <a:t> 765kV: Completed S/C Seoni – Mewad TL of 134 kms. Currently executing 9 contracts of over 1400 kms for PGCIL.</a:t>
              </a:r>
            </a:p>
            <a:p>
              <a:pPr marL="114300" indent="-114300">
                <a:spcAft>
                  <a:spcPts val="300"/>
                </a:spcAft>
                <a:buFont typeface="Wingdings" pitchFamily="2" charset="2"/>
                <a:buChar char="§"/>
                <a:defRPr/>
              </a:pPr>
              <a:r>
                <a:rPr lang="en-US" sz="1200" dirty="0">
                  <a:latin typeface="+mj-lt"/>
                </a:rPr>
                <a:t> 400kV: Completed over </a:t>
              </a:r>
              <a:r>
                <a:rPr lang="en-US" sz="1200" dirty="0" smtClean="0">
                  <a:latin typeface="+mj-lt"/>
                </a:rPr>
                <a:t>4,000 </a:t>
              </a:r>
              <a:r>
                <a:rPr lang="en-US" sz="1200" dirty="0">
                  <a:latin typeface="+mj-lt"/>
                </a:rPr>
                <a:t>kms and currently executing 8 lines of over </a:t>
              </a:r>
              <a:r>
                <a:rPr lang="en-US" sz="1200" dirty="0" smtClean="0">
                  <a:latin typeface="+mj-lt"/>
                </a:rPr>
                <a:t>1,150 </a:t>
              </a:r>
              <a:r>
                <a:rPr lang="en-US" sz="1200" dirty="0">
                  <a:latin typeface="+mj-lt"/>
                </a:rPr>
                <a:t>kms.</a:t>
              </a:r>
            </a:p>
            <a:p>
              <a:pPr marL="114300" indent="-114300">
                <a:spcAft>
                  <a:spcPts val="300"/>
                </a:spcAft>
                <a:buFont typeface="Wingdings" pitchFamily="2" charset="2"/>
                <a:buChar char="§"/>
                <a:defRPr/>
              </a:pPr>
              <a:r>
                <a:rPr lang="en-US" sz="1200" dirty="0">
                  <a:latin typeface="+mj-lt"/>
                </a:rPr>
                <a:t> Up to 220kV: Completed over </a:t>
              </a:r>
              <a:r>
                <a:rPr lang="en-US" sz="1200" dirty="0" smtClean="0">
                  <a:latin typeface="+mj-lt"/>
                </a:rPr>
                <a:t>5,700 </a:t>
              </a:r>
              <a:r>
                <a:rPr lang="en-US" sz="1200" dirty="0">
                  <a:latin typeface="+mj-lt"/>
                </a:rPr>
                <a:t>kms, of which approx </a:t>
              </a:r>
              <a:r>
                <a:rPr lang="en-US" sz="1200" dirty="0" smtClean="0">
                  <a:latin typeface="+mj-lt"/>
                </a:rPr>
                <a:t>1,200 </a:t>
              </a:r>
              <a:r>
                <a:rPr lang="en-US" sz="1200" dirty="0" err="1">
                  <a:latin typeface="+mj-lt"/>
                </a:rPr>
                <a:t>kms</a:t>
              </a:r>
              <a:r>
                <a:rPr lang="en-US" sz="1200" dirty="0">
                  <a:latin typeface="+mj-lt"/>
                </a:rPr>
                <a:t> are outside India</a:t>
              </a:r>
              <a:r>
                <a:rPr lang="en-US" sz="1200" dirty="0" smtClean="0">
                  <a:latin typeface="+mj-lt"/>
                </a:rPr>
                <a:t>.</a:t>
              </a:r>
            </a:p>
            <a:p>
              <a:pPr marL="114300" indent="-114300">
                <a:spcAft>
                  <a:spcPts val="300"/>
                </a:spcAft>
                <a:buFont typeface="Wingdings" pitchFamily="2" charset="2"/>
                <a:buChar char="§"/>
                <a:defRPr/>
              </a:pPr>
              <a:r>
                <a:rPr lang="en-US" sz="1200" dirty="0" smtClean="0">
                  <a:latin typeface="+mj-lt"/>
                </a:rPr>
                <a:t>Through its subsidiaries currently executing one 400kV transmission line project of over 40kms in Finland and one 300kV D/C transmission line project of over 70kms in Sweden </a:t>
              </a:r>
            </a:p>
          </p:txBody>
        </p:sp>
        <p:sp>
          <p:nvSpPr>
            <p:cNvPr id="27" name="Pentagon 26"/>
            <p:cNvSpPr/>
            <p:nvPr/>
          </p:nvSpPr>
          <p:spPr bwMode="auto">
            <a:xfrm>
              <a:off x="466725" y="3652231"/>
              <a:ext cx="2000250" cy="539601"/>
            </a:xfrm>
            <a:prstGeom prst="homePlate">
              <a:avLst>
                <a:gd name="adj" fmla="val 33051"/>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Key Projects Undertaken</a:t>
              </a:r>
            </a:p>
          </p:txBody>
        </p:sp>
      </p:grpSp>
      <p:grpSp>
        <p:nvGrpSpPr>
          <p:cNvPr id="4" name="Group 43"/>
          <p:cNvGrpSpPr>
            <a:grpSpLocks/>
          </p:cNvGrpSpPr>
          <p:nvPr/>
        </p:nvGrpSpPr>
        <p:grpSpPr bwMode="auto">
          <a:xfrm>
            <a:off x="466725" y="1512888"/>
            <a:ext cx="8220075" cy="1384300"/>
            <a:chOff x="466725" y="1512133"/>
            <a:chExt cx="8220075" cy="1384460"/>
          </a:xfrm>
        </p:grpSpPr>
        <p:sp>
          <p:nvSpPr>
            <p:cNvPr id="30" name="Pentagon 29"/>
            <p:cNvSpPr/>
            <p:nvPr/>
          </p:nvSpPr>
          <p:spPr>
            <a:xfrm>
              <a:off x="466725" y="1929693"/>
              <a:ext cx="2000250" cy="539812"/>
            </a:xfrm>
            <a:prstGeom prst="homePlate">
              <a:avLst>
                <a:gd name="adj" fmla="val 30932"/>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Activities</a:t>
              </a:r>
            </a:p>
          </p:txBody>
        </p:sp>
        <p:grpSp>
          <p:nvGrpSpPr>
            <p:cNvPr id="5" name="Group 42"/>
            <p:cNvGrpSpPr>
              <a:grpSpLocks/>
            </p:cNvGrpSpPr>
            <p:nvPr/>
          </p:nvGrpSpPr>
          <p:grpSpPr bwMode="auto">
            <a:xfrm>
              <a:off x="2590800" y="1512133"/>
              <a:ext cx="6096000" cy="1384460"/>
              <a:chOff x="2590800" y="1512133"/>
              <a:chExt cx="6096000" cy="1384460"/>
            </a:xfrm>
          </p:grpSpPr>
          <p:sp>
            <p:nvSpPr>
              <p:cNvPr id="29" name="TextBox 28"/>
              <p:cNvSpPr txBox="1"/>
              <p:nvPr/>
            </p:nvSpPr>
            <p:spPr bwMode="auto">
              <a:xfrm>
                <a:off x="2590800" y="1512133"/>
                <a:ext cx="6096000" cy="276257"/>
              </a:xfrm>
              <a:prstGeom prst="rect">
                <a:avLst/>
              </a:prstGeom>
              <a:solidFill>
                <a:schemeClr val="accent5">
                  <a:lumMod val="20000"/>
                  <a:lumOff val="80000"/>
                </a:schemeClr>
              </a:solidFill>
              <a:ln>
                <a:noFill/>
              </a:ln>
            </p:spPr>
            <p:txBody>
              <a:bodyPr>
                <a:spAutoFit/>
              </a:bodyPr>
              <a:lstStyle/>
              <a:p>
                <a:pPr>
                  <a:defRPr/>
                </a:pPr>
                <a:r>
                  <a:rPr lang="en-US" sz="1200" dirty="0">
                    <a:latin typeface="+mj-lt"/>
                  </a:rPr>
                  <a:t>Turnkey solutions in transmission line projects up to 765kV and ready for </a:t>
                </a:r>
                <a:r>
                  <a:rPr lang="en-US" sz="1200" dirty="0" smtClean="0">
                    <a:latin typeface="+mj-lt"/>
                  </a:rPr>
                  <a:t>1,200kV </a:t>
                </a:r>
                <a:r>
                  <a:rPr lang="en-US" sz="1200" dirty="0">
                    <a:latin typeface="+mj-lt"/>
                  </a:rPr>
                  <a:t>projects</a:t>
                </a:r>
              </a:p>
            </p:txBody>
          </p:sp>
          <p:sp>
            <p:nvSpPr>
              <p:cNvPr id="31" name="TextBox 30"/>
              <p:cNvSpPr txBox="1"/>
              <p:nvPr/>
            </p:nvSpPr>
            <p:spPr bwMode="auto">
              <a:xfrm>
                <a:off x="2590800" y="1880476"/>
                <a:ext cx="2906713" cy="1016117"/>
              </a:xfrm>
              <a:prstGeom prst="rect">
                <a:avLst/>
              </a:prstGeom>
              <a:solidFill>
                <a:schemeClr val="accent5">
                  <a:lumMod val="20000"/>
                  <a:lumOff val="80000"/>
                </a:schemeClr>
              </a:solidFill>
              <a:ln>
                <a:noFill/>
              </a:ln>
            </p:spPr>
            <p:txBody>
              <a:bodyPr/>
              <a:lstStyle/>
              <a:p>
                <a:pPr>
                  <a:defRPr/>
                </a:pPr>
                <a:r>
                  <a:rPr lang="en-US" sz="1200" dirty="0">
                    <a:latin typeface="+mj-lt"/>
                  </a:rPr>
                  <a:t>Supply Contracts:</a:t>
                </a:r>
              </a:p>
              <a:p>
                <a:pPr marL="114300" indent="-114300">
                  <a:buFont typeface="Wingdings" pitchFamily="2" charset="2"/>
                  <a:buChar char="§"/>
                  <a:defRPr/>
                </a:pPr>
                <a:r>
                  <a:rPr lang="en-US" sz="1200" dirty="0">
                    <a:latin typeface="+mj-lt"/>
                  </a:rPr>
                  <a:t>Transmission line towers including Bolts &amp; Nuts and Tower Accessories, Line Hardware, Insulators and Earth-wire.</a:t>
                </a:r>
              </a:p>
            </p:txBody>
          </p:sp>
          <p:sp>
            <p:nvSpPr>
              <p:cNvPr id="32" name="TextBox 31"/>
              <p:cNvSpPr txBox="1"/>
              <p:nvPr/>
            </p:nvSpPr>
            <p:spPr bwMode="auto">
              <a:xfrm>
                <a:off x="5581650" y="1880476"/>
                <a:ext cx="3105150" cy="1016117"/>
              </a:xfrm>
              <a:prstGeom prst="rect">
                <a:avLst/>
              </a:prstGeom>
              <a:solidFill>
                <a:schemeClr val="accent5">
                  <a:lumMod val="20000"/>
                  <a:lumOff val="80000"/>
                </a:schemeClr>
              </a:solidFill>
              <a:ln>
                <a:noFill/>
              </a:ln>
            </p:spPr>
            <p:txBody>
              <a:bodyPr>
                <a:spAutoFit/>
              </a:bodyPr>
              <a:lstStyle/>
              <a:p>
                <a:pPr>
                  <a:defRPr/>
                </a:pPr>
                <a:r>
                  <a:rPr lang="en-US" sz="1200" dirty="0">
                    <a:latin typeface="+mj-lt"/>
                  </a:rPr>
                  <a:t>Construction Activities:</a:t>
                </a:r>
              </a:p>
              <a:p>
                <a:pPr marL="114300" indent="-114300">
                  <a:buFont typeface="Wingdings" pitchFamily="2" charset="2"/>
                  <a:buChar char="§"/>
                  <a:defRPr/>
                </a:pPr>
                <a:r>
                  <a:rPr lang="en-US" sz="1200" dirty="0">
                    <a:latin typeface="+mj-lt"/>
                  </a:rPr>
                  <a:t>Survey, detailed soil investigation, civil construction of foundations, erection of towers, stringing of conductors and testing &amp; commissioning of line.</a:t>
                </a:r>
              </a:p>
            </p:txBody>
          </p:sp>
        </p:grpSp>
      </p:grpSp>
      <p:grpSp>
        <p:nvGrpSpPr>
          <p:cNvPr id="6" name="Group 40"/>
          <p:cNvGrpSpPr>
            <a:grpSpLocks/>
          </p:cNvGrpSpPr>
          <p:nvPr/>
        </p:nvGrpSpPr>
        <p:grpSpPr bwMode="auto">
          <a:xfrm>
            <a:off x="457200" y="5289550"/>
            <a:ext cx="8220075" cy="646331"/>
            <a:chOff x="457200" y="5221797"/>
            <a:chExt cx="8220075" cy="646549"/>
          </a:xfrm>
        </p:grpSpPr>
        <p:sp>
          <p:nvSpPr>
            <p:cNvPr id="34" name="TextBox 33"/>
            <p:cNvSpPr txBox="1"/>
            <p:nvPr/>
          </p:nvSpPr>
          <p:spPr bwMode="auto">
            <a:xfrm>
              <a:off x="2581275" y="5221797"/>
              <a:ext cx="6096000" cy="646549"/>
            </a:xfrm>
            <a:prstGeom prst="rect">
              <a:avLst/>
            </a:prstGeom>
            <a:solidFill>
              <a:schemeClr val="accent5">
                <a:lumMod val="20000"/>
                <a:lumOff val="80000"/>
              </a:schemeClr>
            </a:solidFill>
            <a:ln>
              <a:noFill/>
            </a:ln>
          </p:spPr>
          <p:txBody>
            <a:bodyPr>
              <a:spAutoFit/>
            </a:bodyPr>
            <a:lstStyle/>
            <a:p>
              <a:pPr marL="114300" indent="-114300">
                <a:buFont typeface="Wingdings" pitchFamily="2" charset="2"/>
                <a:buChar char="§"/>
                <a:defRPr/>
              </a:pPr>
              <a:r>
                <a:rPr lang="en-US" sz="1200" dirty="0">
                  <a:latin typeface="+mj-lt"/>
                </a:rPr>
                <a:t>First ISO-9001 certified company in India in transmission line projects</a:t>
              </a:r>
            </a:p>
            <a:p>
              <a:pPr marL="114300" indent="-114300">
                <a:buFont typeface="Wingdings" pitchFamily="2" charset="2"/>
                <a:buChar char="§"/>
                <a:defRPr/>
              </a:pPr>
              <a:r>
                <a:rPr lang="en-US" sz="1200" dirty="0">
                  <a:latin typeface="+mj-lt"/>
                </a:rPr>
                <a:t>Also has been accredited with ISO 14001 certification by </a:t>
              </a:r>
              <a:r>
                <a:rPr lang="en-US" sz="1200" dirty="0" smtClean="0">
                  <a:latin typeface="+mj-lt"/>
                </a:rPr>
                <a:t>KVQA</a:t>
              </a:r>
            </a:p>
            <a:p>
              <a:pPr marL="114300" indent="-114300">
                <a:buFont typeface="Wingdings" pitchFamily="2" charset="2"/>
                <a:buChar char="§"/>
                <a:defRPr/>
              </a:pPr>
              <a:r>
                <a:rPr lang="en-US" sz="1200" dirty="0" smtClean="0">
                  <a:latin typeface="+mj-lt"/>
                </a:rPr>
                <a:t>Qualified to execute 765kV transmission line projects</a:t>
              </a:r>
              <a:endParaRPr lang="en-US" sz="1200" dirty="0">
                <a:latin typeface="+mj-lt"/>
              </a:endParaRPr>
            </a:p>
          </p:txBody>
        </p:sp>
        <p:sp>
          <p:nvSpPr>
            <p:cNvPr id="35" name="Pentagon 34"/>
            <p:cNvSpPr/>
            <p:nvPr/>
          </p:nvSpPr>
          <p:spPr bwMode="auto">
            <a:xfrm>
              <a:off x="457200" y="5261481"/>
              <a:ext cx="2000250" cy="538345"/>
            </a:xfrm>
            <a:prstGeom prst="homePlate">
              <a:avLst>
                <a:gd name="adj" fmla="val 35170"/>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Features</a:t>
              </a:r>
            </a:p>
          </p:txBody>
        </p:sp>
      </p:grpSp>
      <p:cxnSp>
        <p:nvCxnSpPr>
          <p:cNvPr id="36" name="Straight Connector 35"/>
          <p:cNvCxnSpPr/>
          <p:nvPr/>
        </p:nvCxnSpPr>
        <p:spPr>
          <a:xfrm>
            <a:off x="482600" y="2912468"/>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2600" y="5231076"/>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4188" y="5991225"/>
            <a:ext cx="8212137" cy="396875"/>
          </a:xfrm>
          <a:prstGeom prst="rect">
            <a:avLst/>
          </a:prstGeom>
          <a:solidFill>
            <a:schemeClr val="bg1"/>
          </a:solidFill>
          <a:ln w="28575">
            <a:solidFill>
              <a:srgbClr val="C00000"/>
            </a:solidFill>
          </a:ln>
        </p:spPr>
        <p:txBody>
          <a:bodyPr tIns="137160" anchor="ctr"/>
          <a:lstStyle/>
          <a:p>
            <a:pPr>
              <a:lnSpc>
                <a:spcPct val="200000"/>
              </a:lnSpc>
              <a:defRPr/>
            </a:pPr>
            <a:r>
              <a:rPr lang="en-US" sz="1400" b="1" dirty="0">
                <a:solidFill>
                  <a:schemeClr val="accent5">
                    <a:lumMod val="50000"/>
                  </a:schemeClr>
                </a:solidFill>
                <a:latin typeface="+mj-lt"/>
              </a:rPr>
              <a:t>One of the leading Indian EPC player qualified for overhead </a:t>
            </a:r>
            <a:r>
              <a:rPr lang="en-US" sz="1400" b="1" dirty="0" smtClean="0">
                <a:solidFill>
                  <a:schemeClr val="accent5">
                    <a:lumMod val="50000"/>
                  </a:schemeClr>
                </a:solidFill>
                <a:latin typeface="+mj-lt"/>
              </a:rPr>
              <a:t>Extra High Voltage </a:t>
            </a:r>
            <a:r>
              <a:rPr lang="en-US" sz="1400" b="1" dirty="0">
                <a:solidFill>
                  <a:schemeClr val="accent5">
                    <a:lumMod val="50000"/>
                  </a:schemeClr>
                </a:solidFill>
                <a:latin typeface="+mj-lt"/>
              </a:rPr>
              <a:t>transmission line up to 765kV</a:t>
            </a:r>
            <a:endParaRPr lang="en-US" sz="1600" b="1" dirty="0">
              <a:solidFill>
                <a:schemeClr val="accent5">
                  <a:lumMod val="50000"/>
                </a:schemeClr>
              </a:solidFill>
              <a:latin typeface="+mj-lt"/>
            </a:endParaRPr>
          </a:p>
          <a:p>
            <a:pPr>
              <a:defRPr/>
            </a:pPr>
            <a:endParaRPr lang="en-US" sz="1400" b="1" dirty="0">
              <a:solidFill>
                <a:schemeClr val="accent5">
                  <a:lumMod val="50000"/>
                </a:schemeClr>
              </a:solidFill>
              <a:latin typeface="+mj-lt"/>
            </a:endParaRPr>
          </a:p>
        </p:txBody>
      </p:sp>
      <p:sp>
        <p:nvSpPr>
          <p:cNvPr id="20" name="Slide Number Placeholder 19"/>
          <p:cNvSpPr>
            <a:spLocks noGrp="1"/>
          </p:cNvSpPr>
          <p:nvPr>
            <p:ph type="sldNum" sz="quarter" idx="11"/>
          </p:nvPr>
        </p:nvSpPr>
        <p:spPr/>
        <p:txBody>
          <a:bodyPr/>
          <a:lstStyle/>
          <a:p>
            <a:pPr>
              <a:defRPr/>
            </a:pPr>
            <a:fld id="{957FC63F-C514-4F02-98A9-7C7D9382872A}" type="slidenum">
              <a:rPr lang="en-IN"/>
              <a:pPr>
                <a:defRPr/>
              </a:pPr>
              <a:t>33</a:t>
            </a:fld>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t>EHV Substations / Distribution System /  Industrial  Power Distribution System</a:t>
            </a:r>
            <a:endParaRPr lang="en-US" sz="2400" dirty="0"/>
          </a:p>
        </p:txBody>
      </p:sp>
      <p:sp>
        <p:nvSpPr>
          <p:cNvPr id="3" name="Slide Number Placeholder 2"/>
          <p:cNvSpPr>
            <a:spLocks noGrp="1"/>
          </p:cNvSpPr>
          <p:nvPr>
            <p:ph type="sldNum" sz="quarter" idx="11"/>
          </p:nvPr>
        </p:nvSpPr>
        <p:spPr/>
        <p:txBody>
          <a:bodyPr/>
          <a:lstStyle/>
          <a:p>
            <a:pPr>
              <a:defRPr/>
            </a:pPr>
            <a:fld id="{D22CD259-A216-40FD-B2E4-46E37B10E182}" type="slidenum">
              <a:rPr lang="en-IN"/>
              <a:pPr>
                <a:defRPr/>
              </a:pPr>
              <a:t>34</a:t>
            </a:fld>
            <a:endParaRPr lang="en-IN" dirty="0"/>
          </a:p>
        </p:txBody>
      </p:sp>
      <p:sp>
        <p:nvSpPr>
          <p:cNvPr id="4" name="Text Placeholder 6"/>
          <p:cNvSpPr txBox="1">
            <a:spLocks/>
          </p:cNvSpPr>
          <p:nvPr/>
        </p:nvSpPr>
        <p:spPr>
          <a:xfrm>
            <a:off x="1978025" y="1543050"/>
            <a:ext cx="2917825" cy="758825"/>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0" hangingPunct="0">
              <a:defRPr/>
            </a:pPr>
            <a:r>
              <a:rPr lang="en-US" sz="2000" b="1" dirty="0">
                <a:solidFill>
                  <a:schemeClr val="tx1"/>
                </a:solidFill>
                <a:latin typeface="+mj-lt"/>
              </a:rPr>
              <a:t>EHV Substations</a:t>
            </a:r>
          </a:p>
        </p:txBody>
      </p:sp>
      <p:sp>
        <p:nvSpPr>
          <p:cNvPr id="5" name="Text Placeholder 6"/>
          <p:cNvSpPr txBox="1">
            <a:spLocks/>
          </p:cNvSpPr>
          <p:nvPr/>
        </p:nvSpPr>
        <p:spPr>
          <a:xfrm>
            <a:off x="4291013" y="3597275"/>
            <a:ext cx="2917825" cy="760413"/>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0" hangingPunct="0">
              <a:defRPr/>
            </a:pPr>
            <a:r>
              <a:rPr lang="en-US" sz="2000" b="1">
                <a:solidFill>
                  <a:schemeClr val="tx1"/>
                </a:solidFill>
                <a:latin typeface="+mj-lt"/>
              </a:rPr>
              <a:t>Distribution System </a:t>
            </a:r>
            <a:endParaRPr lang="en-US" sz="2000" b="1" dirty="0">
              <a:solidFill>
                <a:schemeClr val="tx1"/>
              </a:solidFill>
              <a:latin typeface="+mj-lt"/>
            </a:endParaRPr>
          </a:p>
        </p:txBody>
      </p:sp>
      <p:sp>
        <p:nvSpPr>
          <p:cNvPr id="6" name="Text Placeholder 6"/>
          <p:cNvSpPr txBox="1">
            <a:spLocks/>
          </p:cNvSpPr>
          <p:nvPr/>
        </p:nvSpPr>
        <p:spPr>
          <a:xfrm>
            <a:off x="2005013" y="5387975"/>
            <a:ext cx="2916237" cy="757238"/>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b="1" dirty="0">
                <a:solidFill>
                  <a:schemeClr val="tx1"/>
                </a:solidFill>
                <a:latin typeface="+mj-lt"/>
              </a:rPr>
              <a:t>Industrial Power Distribution System</a:t>
            </a:r>
          </a:p>
        </p:txBody>
      </p:sp>
      <p:pic>
        <p:nvPicPr>
          <p:cNvPr id="282630" name="Picture 8" descr="IMG_0029.JPG"/>
          <p:cNvPicPr>
            <a:picLocks noChangeAspect="1"/>
          </p:cNvPicPr>
          <p:nvPr/>
        </p:nvPicPr>
        <p:blipFill>
          <a:blip r:embed="rId2"/>
          <a:srcRect/>
          <a:stretch>
            <a:fillRect/>
          </a:stretch>
        </p:blipFill>
        <p:spPr bwMode="auto">
          <a:xfrm>
            <a:off x="1228725" y="3095625"/>
            <a:ext cx="2894013" cy="1682750"/>
          </a:xfrm>
          <a:prstGeom prst="rect">
            <a:avLst/>
          </a:prstGeom>
          <a:noFill/>
          <a:ln w="9525">
            <a:noFill/>
            <a:miter lim="800000"/>
            <a:headEnd/>
            <a:tailEnd/>
          </a:ln>
        </p:spPr>
      </p:pic>
      <p:pic>
        <p:nvPicPr>
          <p:cNvPr id="282631" name="Picture 1" descr="C:\Users\EMC LATPTOP\Desktop\hadala2_b.jpg"/>
          <p:cNvPicPr>
            <a:picLocks noChangeAspect="1" noChangeArrowheads="1"/>
          </p:cNvPicPr>
          <p:nvPr/>
        </p:nvPicPr>
        <p:blipFill>
          <a:blip r:embed="rId3"/>
          <a:srcRect/>
          <a:stretch>
            <a:fillRect/>
          </a:stretch>
        </p:blipFill>
        <p:spPr bwMode="auto">
          <a:xfrm>
            <a:off x="5359400" y="1163638"/>
            <a:ext cx="2897188" cy="1676400"/>
          </a:xfrm>
          <a:prstGeom prst="rect">
            <a:avLst/>
          </a:prstGeom>
          <a:noFill/>
          <a:ln w="9525">
            <a:noFill/>
            <a:miter lim="800000"/>
            <a:headEnd/>
            <a:tailEnd/>
          </a:ln>
        </p:spPr>
      </p:pic>
      <p:pic>
        <p:nvPicPr>
          <p:cNvPr id="282632" name="Picture 6" descr="C:\Users\EMC LATPTOP\Desktop\1.jpg"/>
          <p:cNvPicPr>
            <a:picLocks noChangeAspect="1" noChangeArrowheads="1"/>
          </p:cNvPicPr>
          <p:nvPr/>
        </p:nvPicPr>
        <p:blipFill>
          <a:blip r:embed="rId4"/>
          <a:srcRect/>
          <a:stretch>
            <a:fillRect/>
          </a:stretch>
        </p:blipFill>
        <p:spPr bwMode="auto">
          <a:xfrm>
            <a:off x="5280025" y="4733925"/>
            <a:ext cx="2882900" cy="168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Operating Segments -  (2/6)</a:t>
            </a:r>
            <a:endParaRPr lang="en-US" dirty="0"/>
          </a:p>
        </p:txBody>
      </p:sp>
      <p:grpSp>
        <p:nvGrpSpPr>
          <p:cNvPr id="3" name="Group 23"/>
          <p:cNvGrpSpPr/>
          <p:nvPr/>
        </p:nvGrpSpPr>
        <p:grpSpPr>
          <a:xfrm>
            <a:off x="457201" y="1513119"/>
            <a:ext cx="8236852" cy="542378"/>
            <a:chOff x="457200" y="1513118"/>
            <a:chExt cx="8236852" cy="542378"/>
          </a:xfrm>
          <a:solidFill>
            <a:schemeClr val="accent5">
              <a:lumMod val="75000"/>
            </a:schemeClr>
          </a:solidFill>
        </p:grpSpPr>
        <p:sp>
          <p:nvSpPr>
            <p:cNvPr id="6" name="TextBox 5"/>
            <p:cNvSpPr txBox="1"/>
            <p:nvPr/>
          </p:nvSpPr>
          <p:spPr bwMode="auto">
            <a:xfrm>
              <a:off x="2035739" y="1513118"/>
              <a:ext cx="2210444" cy="539496"/>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cs typeface="+mn-cs"/>
                </a:rPr>
                <a:t>EHV Substations</a:t>
              </a:r>
            </a:p>
          </p:txBody>
        </p:sp>
        <p:sp>
          <p:nvSpPr>
            <p:cNvPr id="7" name="Pentagon 6"/>
            <p:cNvSpPr/>
            <p:nvPr/>
          </p:nvSpPr>
          <p:spPr>
            <a:xfrm>
              <a:off x="457200" y="1513118"/>
              <a:ext cx="1518745" cy="542378"/>
            </a:xfrm>
            <a:prstGeom prst="homePlate">
              <a:avLst>
                <a:gd name="adj" fmla="val 37356"/>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Operating Segments</a:t>
              </a:r>
            </a:p>
          </p:txBody>
        </p:sp>
        <p:sp>
          <p:nvSpPr>
            <p:cNvPr id="8" name="TextBox 7"/>
            <p:cNvSpPr txBox="1"/>
            <p:nvPr/>
          </p:nvSpPr>
          <p:spPr bwMode="auto">
            <a:xfrm>
              <a:off x="4318010" y="1513118"/>
              <a:ext cx="2103120" cy="539496"/>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cs typeface="+mn-cs"/>
                </a:rPr>
                <a:t>Distribution System </a:t>
              </a:r>
            </a:p>
          </p:txBody>
        </p:sp>
        <p:sp>
          <p:nvSpPr>
            <p:cNvPr id="9" name="TextBox 8"/>
            <p:cNvSpPr txBox="1"/>
            <p:nvPr/>
          </p:nvSpPr>
          <p:spPr bwMode="auto">
            <a:xfrm>
              <a:off x="6526924" y="1513118"/>
              <a:ext cx="2167128" cy="539496"/>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cs typeface="+mn-cs"/>
                </a:rPr>
                <a:t>Industrial Power Distribution System (IPDC)</a:t>
              </a:r>
            </a:p>
          </p:txBody>
        </p:sp>
      </p:grpSp>
      <p:grpSp>
        <p:nvGrpSpPr>
          <p:cNvPr id="4" name="Group 25"/>
          <p:cNvGrpSpPr/>
          <p:nvPr/>
        </p:nvGrpSpPr>
        <p:grpSpPr>
          <a:xfrm>
            <a:off x="457200" y="2230975"/>
            <a:ext cx="8324850" cy="1783742"/>
            <a:chOff x="457200" y="2230975"/>
            <a:chExt cx="8324850" cy="1783742"/>
          </a:xfrm>
        </p:grpSpPr>
        <p:sp>
          <p:nvSpPr>
            <p:cNvPr id="11" name="Pentagon 10"/>
            <p:cNvSpPr/>
            <p:nvPr/>
          </p:nvSpPr>
          <p:spPr>
            <a:xfrm>
              <a:off x="457200" y="2852768"/>
              <a:ext cx="1518745" cy="539496"/>
            </a:xfrm>
            <a:prstGeom prst="homePlate">
              <a:avLst>
                <a:gd name="adj" fmla="val 3051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Activities under each Segment</a:t>
              </a:r>
            </a:p>
          </p:txBody>
        </p:sp>
        <p:sp>
          <p:nvSpPr>
            <p:cNvPr id="12" name="TextBox 11"/>
            <p:cNvSpPr txBox="1"/>
            <p:nvPr/>
          </p:nvSpPr>
          <p:spPr bwMode="auto">
            <a:xfrm>
              <a:off x="2045264" y="2230976"/>
              <a:ext cx="2210444" cy="1783080"/>
            </a:xfrm>
            <a:prstGeom prst="rect">
              <a:avLst/>
            </a:prstGeom>
            <a:solidFill>
              <a:schemeClr val="accent5">
                <a:lumMod val="20000"/>
                <a:lumOff val="80000"/>
              </a:schemeClr>
            </a:solidFill>
            <a:ln>
              <a:noFill/>
            </a:ln>
          </p:spPr>
          <p:txBody>
            <a:bodyPr>
              <a:noAutofit/>
            </a:bodyPr>
            <a:lstStyle/>
            <a:p>
              <a:pPr marL="114300" indent="-114300">
                <a:spcAft>
                  <a:spcPts val="600"/>
                </a:spcAft>
                <a:buFont typeface="Wingdings" pitchFamily="2" charset="2"/>
                <a:buChar char="§"/>
                <a:defRPr/>
              </a:pPr>
              <a:r>
                <a:rPr lang="en-US" sz="1200" dirty="0" smtClean="0">
                  <a:latin typeface="+mj-lt"/>
                </a:rPr>
                <a:t>EHV Substation projects up to 400 and 765kV</a:t>
              </a:r>
            </a:p>
            <a:p>
              <a:pPr marL="114300" indent="-114300">
                <a:spcAft>
                  <a:spcPts val="600"/>
                </a:spcAft>
                <a:buFont typeface="Wingdings" pitchFamily="2" charset="2"/>
                <a:buChar char="§"/>
                <a:defRPr/>
              </a:pPr>
              <a:r>
                <a:rPr lang="en-US" sz="1200" dirty="0" smtClean="0">
                  <a:latin typeface="+mj-lt"/>
                </a:rPr>
                <a:t>Supply contracts for major equipments &amp; Auxiliary Systems of substations</a:t>
              </a:r>
            </a:p>
            <a:p>
              <a:pPr marL="114300" indent="-114300">
                <a:spcAft>
                  <a:spcPts val="600"/>
                </a:spcAft>
                <a:buFont typeface="Wingdings" pitchFamily="2" charset="2"/>
                <a:buChar char="§"/>
                <a:defRPr/>
              </a:pPr>
              <a:r>
                <a:rPr lang="en-US" sz="1200" dirty="0" smtClean="0">
                  <a:latin typeface="+mj-lt"/>
                </a:rPr>
                <a:t>Construction activities including erection, testing &amp; commissioning as EPC contractor</a:t>
              </a:r>
              <a:endParaRPr lang="en-US" sz="1200" dirty="0">
                <a:latin typeface="+mj-lt"/>
              </a:endParaRPr>
            </a:p>
          </p:txBody>
        </p:sp>
        <p:sp>
          <p:nvSpPr>
            <p:cNvPr id="13" name="TextBox 12"/>
            <p:cNvSpPr txBox="1"/>
            <p:nvPr/>
          </p:nvSpPr>
          <p:spPr bwMode="auto">
            <a:xfrm>
              <a:off x="4327535" y="2231637"/>
              <a:ext cx="2103120" cy="1783080"/>
            </a:xfrm>
            <a:prstGeom prst="rect">
              <a:avLst/>
            </a:prstGeom>
            <a:solidFill>
              <a:schemeClr val="accent5">
                <a:lumMod val="20000"/>
                <a:lumOff val="80000"/>
              </a:schemeClr>
            </a:solidFill>
            <a:ln>
              <a:noFill/>
            </a:ln>
          </p:spPr>
          <p:txBody>
            <a:bodyPr>
              <a:noAutofit/>
            </a:bodyPr>
            <a:lstStyle/>
            <a:p>
              <a:pPr marL="114300" indent="-114300">
                <a:spcAft>
                  <a:spcPts val="600"/>
                </a:spcAft>
                <a:buFont typeface="Wingdings" pitchFamily="2" charset="2"/>
                <a:buChar char="§"/>
                <a:defRPr/>
              </a:pPr>
              <a:r>
                <a:rPr lang="en-US" sz="1200" dirty="0" smtClean="0">
                  <a:latin typeface="+mj-lt"/>
                </a:rPr>
                <a:t>33 / 11kV  HT/LT Substation &amp; Distribution line up to consumer metering</a:t>
              </a:r>
            </a:p>
            <a:p>
              <a:pPr marL="114300" indent="-114300">
                <a:spcAft>
                  <a:spcPts val="600"/>
                </a:spcAft>
                <a:buFont typeface="Wingdings" pitchFamily="2" charset="2"/>
                <a:buChar char="§"/>
                <a:defRPr/>
              </a:pPr>
              <a:r>
                <a:rPr lang="en-US" sz="1200" dirty="0" smtClean="0">
                  <a:latin typeface="+mj-lt"/>
                </a:rPr>
                <a:t>Supply of equipments</a:t>
              </a:r>
            </a:p>
            <a:p>
              <a:pPr marL="114300" indent="-114300">
                <a:spcAft>
                  <a:spcPts val="600"/>
                </a:spcAft>
                <a:buFont typeface="Wingdings" pitchFamily="2" charset="2"/>
                <a:buChar char="§"/>
                <a:defRPr/>
              </a:pPr>
              <a:r>
                <a:rPr lang="en-US" sz="1200" dirty="0" smtClean="0">
                  <a:latin typeface="+mj-lt"/>
                </a:rPr>
                <a:t>Construction including erection, testing &amp; commissioning as EPC contractor</a:t>
              </a:r>
              <a:endParaRPr lang="en-US" sz="1200" dirty="0">
                <a:latin typeface="+mj-lt"/>
              </a:endParaRPr>
            </a:p>
          </p:txBody>
        </p:sp>
        <p:sp>
          <p:nvSpPr>
            <p:cNvPr id="14" name="TextBox 13"/>
            <p:cNvSpPr txBox="1"/>
            <p:nvPr/>
          </p:nvSpPr>
          <p:spPr bwMode="auto">
            <a:xfrm>
              <a:off x="6526924" y="2230975"/>
              <a:ext cx="2255126" cy="1783080"/>
            </a:xfrm>
            <a:prstGeom prst="rect">
              <a:avLst/>
            </a:prstGeom>
            <a:solidFill>
              <a:schemeClr val="accent5">
                <a:lumMod val="20000"/>
                <a:lumOff val="80000"/>
              </a:schemeClr>
            </a:solidFill>
            <a:ln>
              <a:noFill/>
            </a:ln>
          </p:spPr>
          <p:txBody>
            <a:bodyPr>
              <a:noAutofit/>
            </a:bodyPr>
            <a:lstStyle/>
            <a:p>
              <a:pPr marL="114300" indent="-114300">
                <a:spcAft>
                  <a:spcPts val="0"/>
                </a:spcAft>
                <a:buFont typeface="Wingdings" pitchFamily="2" charset="2"/>
                <a:buChar char="§"/>
                <a:defRPr/>
              </a:pPr>
              <a:r>
                <a:rPr lang="en-US" sz="1200" dirty="0" smtClean="0">
                  <a:latin typeface="+mj-lt"/>
                </a:rPr>
                <a:t>Load Distribution Centre (LDC)</a:t>
              </a:r>
            </a:p>
            <a:p>
              <a:pPr marL="114300" indent="-114300">
                <a:spcAft>
                  <a:spcPts val="0"/>
                </a:spcAft>
                <a:buFont typeface="Wingdings" pitchFamily="2" charset="2"/>
                <a:buChar char="§"/>
                <a:defRPr/>
              </a:pPr>
              <a:r>
                <a:rPr lang="en-US" sz="1200" dirty="0" smtClean="0">
                  <a:latin typeface="+mj-lt"/>
                </a:rPr>
                <a:t>Underground tunneling  &amp; electrical cabling &amp; cable bridge</a:t>
              </a:r>
            </a:p>
            <a:p>
              <a:pPr marL="114300" indent="-114300">
                <a:spcAft>
                  <a:spcPts val="0"/>
                </a:spcAft>
                <a:buFont typeface="Wingdings" pitchFamily="2" charset="2"/>
                <a:buChar char="§"/>
                <a:defRPr/>
              </a:pPr>
              <a:r>
                <a:rPr lang="en-US" sz="1200" dirty="0" smtClean="0">
                  <a:latin typeface="+mj-lt"/>
                </a:rPr>
                <a:t>PLCC &amp; SCADA installation,  </a:t>
              </a:r>
            </a:p>
            <a:p>
              <a:pPr marL="114300" indent="-114300">
                <a:spcAft>
                  <a:spcPts val="0"/>
                </a:spcAft>
                <a:buFont typeface="Wingdings" pitchFamily="2" charset="2"/>
                <a:buChar char="§"/>
                <a:defRPr/>
              </a:pPr>
              <a:r>
                <a:rPr lang="en-US" sz="1200" dirty="0" smtClean="0">
                  <a:latin typeface="+mj-lt"/>
                </a:rPr>
                <a:t>Ventilation &amp; A/C  Systems</a:t>
              </a:r>
            </a:p>
            <a:p>
              <a:pPr marL="114300" indent="-114300">
                <a:spcAft>
                  <a:spcPts val="0"/>
                </a:spcAft>
                <a:buFont typeface="Wingdings" pitchFamily="2" charset="2"/>
                <a:buChar char="§"/>
                <a:defRPr/>
              </a:pPr>
              <a:r>
                <a:rPr lang="en-US" sz="1200" dirty="0" smtClean="0">
                  <a:latin typeface="+mj-lt"/>
                </a:rPr>
                <a:t>Plant  illumination Electrification, Street Lighting</a:t>
              </a:r>
            </a:p>
          </p:txBody>
        </p:sp>
      </p:grpSp>
      <p:cxnSp>
        <p:nvCxnSpPr>
          <p:cNvPr id="15" name="Straight Connector 14"/>
          <p:cNvCxnSpPr/>
          <p:nvPr/>
        </p:nvCxnSpPr>
        <p:spPr>
          <a:xfrm>
            <a:off x="482601" y="2142443"/>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126" y="4079285"/>
            <a:ext cx="8166100"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26"/>
          <p:cNvGrpSpPr/>
          <p:nvPr/>
        </p:nvGrpSpPr>
        <p:grpSpPr>
          <a:xfrm>
            <a:off x="466725" y="4139920"/>
            <a:ext cx="8210550" cy="2365655"/>
            <a:chOff x="323850" y="4196395"/>
            <a:chExt cx="8193089" cy="2365655"/>
          </a:xfrm>
        </p:grpSpPr>
        <p:sp>
          <p:nvSpPr>
            <p:cNvPr id="18" name="Pentagon 17"/>
            <p:cNvSpPr/>
            <p:nvPr/>
          </p:nvSpPr>
          <p:spPr>
            <a:xfrm>
              <a:off x="323850" y="5104712"/>
              <a:ext cx="1562100" cy="539496"/>
            </a:xfrm>
            <a:prstGeom prst="homePlate">
              <a:avLst>
                <a:gd name="adj" fmla="val 2806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Projects Undertaken</a:t>
              </a:r>
            </a:p>
          </p:txBody>
        </p:sp>
        <p:sp>
          <p:nvSpPr>
            <p:cNvPr id="19" name="TextBox 18"/>
            <p:cNvSpPr txBox="1"/>
            <p:nvPr/>
          </p:nvSpPr>
          <p:spPr bwMode="auto">
            <a:xfrm>
              <a:off x="1921439" y="4196395"/>
              <a:ext cx="2210444" cy="2356131"/>
            </a:xfrm>
            <a:prstGeom prst="rect">
              <a:avLst/>
            </a:prstGeom>
            <a:solidFill>
              <a:schemeClr val="accent5">
                <a:lumMod val="20000"/>
                <a:lumOff val="80000"/>
              </a:schemeClr>
            </a:solidFill>
            <a:ln>
              <a:noFill/>
            </a:ln>
          </p:spPr>
          <p:txBody>
            <a:bodyPr>
              <a:noAutofit/>
            </a:bodyPr>
            <a:lstStyle/>
            <a:p>
              <a:pPr marL="114300" indent="-114300">
                <a:spcAft>
                  <a:spcPts val="600"/>
                </a:spcAft>
                <a:buFont typeface="Wingdings" pitchFamily="2" charset="2"/>
                <a:buChar char="§"/>
                <a:defRPr/>
              </a:pPr>
              <a:r>
                <a:rPr lang="en-US" sz="1200" dirty="0" smtClean="0">
                  <a:latin typeface="+mj-lt"/>
                </a:rPr>
                <a:t>Supply of </a:t>
              </a:r>
              <a:r>
                <a:rPr lang="en-US" sz="1200" dirty="0" smtClean="0">
                  <a:solidFill>
                    <a:prstClr val="black"/>
                  </a:solidFill>
                  <a:latin typeface="+mj-lt"/>
                </a:rPr>
                <a:t>equipment &amp; materials and </a:t>
              </a:r>
              <a:r>
                <a:rPr lang="en-US" sz="1200" dirty="0" smtClean="0">
                  <a:latin typeface="+mj-lt"/>
                </a:rPr>
                <a:t>construction of 400 / 220kV Pirana Substation with 12 bays for PGCIL as EPC contractor.</a:t>
              </a:r>
            </a:p>
            <a:p>
              <a:pPr marL="114300" indent="-114300">
                <a:spcAft>
                  <a:spcPts val="600"/>
                </a:spcAft>
                <a:buFont typeface="Wingdings" pitchFamily="2" charset="2"/>
                <a:buChar char="§"/>
                <a:defRPr/>
              </a:pPr>
              <a:r>
                <a:rPr lang="en-US" sz="1200" dirty="0" smtClean="0">
                  <a:latin typeface="+mj-lt"/>
                </a:rPr>
                <a:t>The work includes Civil construction / Control Room Building / Fire Fighting system etc.</a:t>
              </a:r>
              <a:endParaRPr lang="en-US" sz="1200" dirty="0">
                <a:latin typeface="+mj-lt"/>
              </a:endParaRPr>
            </a:p>
          </p:txBody>
        </p:sp>
        <p:sp>
          <p:nvSpPr>
            <p:cNvPr id="20" name="TextBox 19"/>
            <p:cNvSpPr txBox="1"/>
            <p:nvPr/>
          </p:nvSpPr>
          <p:spPr bwMode="auto">
            <a:xfrm>
              <a:off x="6391275" y="4224970"/>
              <a:ext cx="2125664" cy="2337080"/>
            </a:xfrm>
            <a:prstGeom prst="rect">
              <a:avLst/>
            </a:prstGeom>
            <a:solidFill>
              <a:schemeClr val="accent5">
                <a:lumMod val="20000"/>
                <a:lumOff val="80000"/>
              </a:schemeClr>
            </a:solidFill>
            <a:ln>
              <a:noFill/>
            </a:ln>
          </p:spPr>
          <p:txBody>
            <a:bodyPr>
              <a:noAutofit/>
            </a:bodyPr>
            <a:lstStyle/>
            <a:p>
              <a:pPr marL="114300" indent="-114300">
                <a:spcAft>
                  <a:spcPts val="0"/>
                </a:spcAft>
                <a:buFont typeface="Wingdings" pitchFamily="2" charset="2"/>
                <a:buChar char="§"/>
                <a:defRPr/>
              </a:pPr>
              <a:r>
                <a:rPr lang="en-US" sz="1200" dirty="0" smtClean="0">
                  <a:latin typeface="+mj-lt"/>
                </a:rPr>
                <a:t>Civil &amp; electrical contract for IPDC project of SAIL - IISCO’s steel plant at Burnpur in a JV with Areva (Areva scope limited to supply of their own equipments),13 sub-stations, 10 LDCs and over 5 kms of underground concrete tunnels for cable laying and 2 kms</a:t>
              </a:r>
              <a:r>
                <a:rPr lang="en-US" sz="1200" dirty="0" smtClean="0"/>
                <a:t>. of </a:t>
              </a:r>
              <a:r>
                <a:rPr lang="en-US" sz="1200" dirty="0" smtClean="0">
                  <a:latin typeface="+mj-lt"/>
                </a:rPr>
                <a:t>cable ridges, 27,000 cu.mtrs RCC work.</a:t>
              </a:r>
            </a:p>
            <a:p>
              <a:pPr marL="114300" indent="-114300">
                <a:spcAft>
                  <a:spcPts val="600"/>
                </a:spcAft>
                <a:buFont typeface="Wingdings" pitchFamily="2" charset="2"/>
                <a:buChar char="§"/>
                <a:defRPr/>
              </a:pPr>
              <a:r>
                <a:rPr lang="en-US" sz="1200" dirty="0" smtClean="0">
                  <a:latin typeface="+mj-lt"/>
                </a:rPr>
                <a:t> SCADA &amp; Automation</a:t>
              </a:r>
            </a:p>
          </p:txBody>
        </p:sp>
        <p:sp>
          <p:nvSpPr>
            <p:cNvPr id="21" name="TextBox 20"/>
            <p:cNvSpPr txBox="1"/>
            <p:nvPr/>
          </p:nvSpPr>
          <p:spPr bwMode="auto">
            <a:xfrm>
              <a:off x="4203710" y="4196395"/>
              <a:ext cx="2103120" cy="2356131"/>
            </a:xfrm>
            <a:prstGeom prst="rect">
              <a:avLst/>
            </a:prstGeom>
            <a:solidFill>
              <a:schemeClr val="accent5">
                <a:lumMod val="20000"/>
                <a:lumOff val="80000"/>
              </a:schemeClr>
            </a:solidFill>
            <a:ln>
              <a:noFill/>
            </a:ln>
          </p:spPr>
          <p:txBody>
            <a:bodyPr>
              <a:noAutofit/>
            </a:bodyPr>
            <a:lstStyle/>
            <a:p>
              <a:pPr marL="114300" indent="-114300">
                <a:spcAft>
                  <a:spcPts val="600"/>
                </a:spcAft>
                <a:buFont typeface="Wingdings" pitchFamily="2" charset="2"/>
                <a:buChar char="§"/>
                <a:defRPr/>
              </a:pPr>
              <a:r>
                <a:rPr lang="en-US" sz="1200" dirty="0" smtClean="0">
                  <a:latin typeface="+mj-lt"/>
                </a:rPr>
                <a:t>Rural electrification work in Nawada, Jehanabad and Arwal districts of Bihar  having 15 substations (33 / 11kV) for BSEB through PGCIL under RGGVY Scheme.</a:t>
              </a:r>
            </a:p>
            <a:p>
              <a:pPr marL="114300" indent="-114300">
                <a:spcAft>
                  <a:spcPts val="600"/>
                </a:spcAft>
                <a:buFont typeface="Wingdings" pitchFamily="2" charset="2"/>
                <a:buChar char="§"/>
                <a:defRPr/>
              </a:pPr>
              <a:r>
                <a:rPr lang="en-US" sz="1200" dirty="0" smtClean="0">
                  <a:latin typeface="+mj-lt"/>
                </a:rPr>
                <a:t>The work also includes consumer metering in over 1200 villages.</a:t>
              </a:r>
            </a:p>
          </p:txBody>
        </p:sp>
      </p:grpSp>
      <p:sp>
        <p:nvSpPr>
          <p:cNvPr id="25" name="TextBox 24"/>
          <p:cNvSpPr txBox="1"/>
          <p:nvPr/>
        </p:nvSpPr>
        <p:spPr>
          <a:xfrm>
            <a:off x="457200" y="1137332"/>
            <a:ext cx="8229600" cy="307975"/>
          </a:xfrm>
          <a:prstGeom prst="rect">
            <a:avLst/>
          </a:prstGeom>
          <a:solidFill>
            <a:srgbClr val="99CCFF"/>
          </a:solidFill>
          <a:ln>
            <a:noFill/>
          </a:ln>
        </p:spPr>
        <p:txBody>
          <a:bodyPr anchor="ctr"/>
          <a:lstStyle/>
          <a:p>
            <a:pPr>
              <a:defRPr/>
            </a:pPr>
            <a:r>
              <a:rPr lang="en-US" sz="1400" b="1" dirty="0" smtClean="0">
                <a:latin typeface="+mj-lt"/>
              </a:rPr>
              <a:t>EHV Substations  /  Distribution System /  Industrial  Power Distribution System</a:t>
            </a:r>
            <a:endParaRPr lang="en-US" sz="1400" b="1" dirty="0">
              <a:latin typeface="+mj-lt"/>
            </a:endParaRPr>
          </a:p>
        </p:txBody>
      </p:sp>
      <p:sp>
        <p:nvSpPr>
          <p:cNvPr id="22" name="Slide Number Placeholder 21"/>
          <p:cNvSpPr>
            <a:spLocks noGrp="1"/>
          </p:cNvSpPr>
          <p:nvPr>
            <p:ph type="sldNum" sz="quarter" idx="11"/>
          </p:nvPr>
        </p:nvSpPr>
        <p:spPr/>
        <p:txBody>
          <a:bodyPr/>
          <a:lstStyle/>
          <a:p>
            <a:pPr>
              <a:defRPr/>
            </a:pPr>
            <a:fld id="{87ED4AF0-D6B4-4FB9-959E-D981387FB957}" type="slidenum">
              <a:rPr lang="en-IN" smtClean="0"/>
              <a:pPr>
                <a:defRPr/>
              </a:pPr>
              <a:t>35</a:t>
            </a:fld>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Manufacturing activities </a:t>
            </a:r>
            <a:endParaRPr lang="en-US" dirty="0"/>
          </a:p>
        </p:txBody>
      </p:sp>
      <p:sp>
        <p:nvSpPr>
          <p:cNvPr id="3" name="Slide Number Placeholder 2"/>
          <p:cNvSpPr>
            <a:spLocks noGrp="1"/>
          </p:cNvSpPr>
          <p:nvPr>
            <p:ph type="sldNum" sz="quarter" idx="11"/>
          </p:nvPr>
        </p:nvSpPr>
        <p:spPr/>
        <p:txBody>
          <a:bodyPr/>
          <a:lstStyle/>
          <a:p>
            <a:pPr>
              <a:defRPr/>
            </a:pPr>
            <a:fld id="{19EB7183-7BF2-4518-9337-D2ECE83B8DAA}" type="slidenum">
              <a:rPr lang="en-IN"/>
              <a:pPr>
                <a:defRPr/>
              </a:pPr>
              <a:t>36</a:t>
            </a:fld>
            <a:endParaRPr lang="en-IN" dirty="0"/>
          </a:p>
        </p:txBody>
      </p:sp>
      <p:pic>
        <p:nvPicPr>
          <p:cNvPr id="284675" name="Picture 5" descr="http://www.officialpsds.com/images/stocks/Power-line-towers-stock459.jpg"/>
          <p:cNvPicPr>
            <a:picLocks noChangeAspect="1" noChangeArrowheads="1"/>
          </p:cNvPicPr>
          <p:nvPr/>
        </p:nvPicPr>
        <p:blipFill>
          <a:blip r:embed="rId2"/>
          <a:srcRect b="10593"/>
          <a:stretch>
            <a:fillRect/>
          </a:stretch>
        </p:blipFill>
        <p:spPr bwMode="auto">
          <a:xfrm>
            <a:off x="443268" y="1047395"/>
            <a:ext cx="3173389" cy="1627566"/>
          </a:xfrm>
          <a:prstGeom prst="rect">
            <a:avLst/>
          </a:prstGeom>
          <a:noFill/>
          <a:ln w="9525">
            <a:noFill/>
            <a:miter lim="800000"/>
            <a:headEnd/>
            <a:tailEnd/>
          </a:ln>
        </p:spPr>
      </p:pic>
      <p:sp>
        <p:nvSpPr>
          <p:cNvPr id="10" name="Text Placeholder 6"/>
          <p:cNvSpPr txBox="1">
            <a:spLocks/>
          </p:cNvSpPr>
          <p:nvPr/>
        </p:nvSpPr>
        <p:spPr>
          <a:xfrm>
            <a:off x="572309" y="2825944"/>
            <a:ext cx="2917825" cy="758825"/>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defRPr/>
            </a:pPr>
            <a:r>
              <a:rPr lang="en-US" sz="2000" b="1" dirty="0">
                <a:solidFill>
                  <a:schemeClr val="tx1"/>
                </a:solidFill>
                <a:latin typeface="+mj-lt"/>
              </a:rPr>
              <a:t>Towers </a:t>
            </a:r>
          </a:p>
        </p:txBody>
      </p:sp>
      <p:sp>
        <p:nvSpPr>
          <p:cNvPr id="11" name="Text Placeholder 6"/>
          <p:cNvSpPr txBox="1">
            <a:spLocks/>
          </p:cNvSpPr>
          <p:nvPr/>
        </p:nvSpPr>
        <p:spPr>
          <a:xfrm>
            <a:off x="5089967" y="2869684"/>
            <a:ext cx="2917825" cy="760413"/>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defRPr/>
            </a:pPr>
            <a:r>
              <a:rPr lang="en-US" sz="2000" b="1" dirty="0">
                <a:solidFill>
                  <a:schemeClr val="tx1"/>
                </a:solidFill>
                <a:latin typeface="+mj-lt"/>
              </a:rPr>
              <a:t>Hardware &amp; Conductors</a:t>
            </a:r>
          </a:p>
        </p:txBody>
      </p:sp>
      <p:sp>
        <p:nvSpPr>
          <p:cNvPr id="12" name="Text Placeholder 6"/>
          <p:cNvSpPr txBox="1">
            <a:spLocks/>
          </p:cNvSpPr>
          <p:nvPr/>
        </p:nvSpPr>
        <p:spPr>
          <a:xfrm>
            <a:off x="5253174" y="5729169"/>
            <a:ext cx="2916237" cy="757238"/>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a:solidFill>
                  <a:schemeClr val="tx1"/>
                </a:solidFill>
                <a:latin typeface="+mj-lt"/>
              </a:rPr>
              <a:t>Auto &amp; </a:t>
            </a:r>
            <a:r>
              <a:rPr lang="en-US" sz="2000" b="1" dirty="0" err="1">
                <a:solidFill>
                  <a:schemeClr val="tx1"/>
                </a:solidFill>
                <a:latin typeface="+mj-lt"/>
              </a:rPr>
              <a:t>Defence</a:t>
            </a:r>
            <a:r>
              <a:rPr lang="en-US" sz="2000" b="1" dirty="0">
                <a:solidFill>
                  <a:schemeClr val="tx1"/>
                </a:solidFill>
                <a:latin typeface="+mj-lt"/>
              </a:rPr>
              <a:t> Components</a:t>
            </a:r>
          </a:p>
        </p:txBody>
      </p:sp>
      <p:pic>
        <p:nvPicPr>
          <p:cNvPr id="284679" name="Picture 5" descr="C:\Users\EMC LATPTOP\Desktop\2.jpg"/>
          <p:cNvPicPr>
            <a:picLocks noChangeAspect="1" noChangeArrowheads="1"/>
          </p:cNvPicPr>
          <p:nvPr/>
        </p:nvPicPr>
        <p:blipFill>
          <a:blip r:embed="rId3"/>
          <a:srcRect/>
          <a:stretch>
            <a:fillRect/>
          </a:stretch>
        </p:blipFill>
        <p:spPr bwMode="auto">
          <a:xfrm>
            <a:off x="4858603" y="3839790"/>
            <a:ext cx="3616523" cy="1711575"/>
          </a:xfrm>
          <a:prstGeom prst="rect">
            <a:avLst/>
          </a:prstGeom>
          <a:noFill/>
          <a:ln w="9525">
            <a:noFill/>
            <a:miter lim="800000"/>
            <a:headEnd/>
            <a:tailEnd/>
          </a:ln>
        </p:spPr>
      </p:pic>
      <p:pic>
        <p:nvPicPr>
          <p:cNvPr id="284680" name="Picture 6" descr="C:\Users\EMC LATPTOP\Desktop\3.jpg"/>
          <p:cNvPicPr>
            <a:picLocks noChangeAspect="1" noChangeArrowheads="1"/>
          </p:cNvPicPr>
          <p:nvPr/>
        </p:nvPicPr>
        <p:blipFill>
          <a:blip r:embed="rId4"/>
          <a:srcRect/>
          <a:stretch>
            <a:fillRect/>
          </a:stretch>
        </p:blipFill>
        <p:spPr bwMode="auto">
          <a:xfrm>
            <a:off x="4694831" y="994004"/>
            <a:ext cx="3651242" cy="1694614"/>
          </a:xfrm>
          <a:prstGeom prst="rect">
            <a:avLst/>
          </a:prstGeom>
          <a:noFill/>
          <a:ln w="9525">
            <a:noFill/>
            <a:miter lim="800000"/>
            <a:headEnd/>
            <a:tailEnd/>
          </a:ln>
        </p:spPr>
      </p:pic>
      <p:pic>
        <p:nvPicPr>
          <p:cNvPr id="380929" name="Picture 1" descr="Insulated rail joints "/>
          <p:cNvPicPr>
            <a:picLocks noChangeAspect="1" noChangeArrowheads="1"/>
          </p:cNvPicPr>
          <p:nvPr/>
        </p:nvPicPr>
        <p:blipFill>
          <a:blip r:embed="rId5"/>
          <a:srcRect/>
          <a:stretch>
            <a:fillRect/>
          </a:stretch>
        </p:blipFill>
        <p:spPr bwMode="auto">
          <a:xfrm>
            <a:off x="409429" y="3794075"/>
            <a:ext cx="1856095" cy="1841282"/>
          </a:xfrm>
          <a:prstGeom prst="rect">
            <a:avLst/>
          </a:prstGeom>
          <a:noFill/>
          <a:ln w="9525">
            <a:noFill/>
            <a:miter lim="800000"/>
            <a:headEnd/>
            <a:tailEnd/>
          </a:ln>
        </p:spPr>
      </p:pic>
      <p:pic>
        <p:nvPicPr>
          <p:cNvPr id="380930" name="Picture 2" descr="http://www.amquipinc.com/cmsimages/13c_acs.jpg"/>
          <p:cNvPicPr>
            <a:picLocks noChangeAspect="1" noChangeArrowheads="1"/>
          </p:cNvPicPr>
          <p:nvPr/>
        </p:nvPicPr>
        <p:blipFill>
          <a:blip r:embed="rId6" cstate="print"/>
          <a:srcRect/>
          <a:stretch>
            <a:fillRect/>
          </a:stretch>
        </p:blipFill>
        <p:spPr bwMode="auto">
          <a:xfrm>
            <a:off x="2265524" y="3794072"/>
            <a:ext cx="1856096" cy="1856097"/>
          </a:xfrm>
          <a:prstGeom prst="rect">
            <a:avLst/>
          </a:prstGeom>
          <a:noFill/>
          <a:ln w="9525">
            <a:noFill/>
            <a:miter lim="800000"/>
            <a:headEnd/>
            <a:tailEnd/>
          </a:ln>
        </p:spPr>
      </p:pic>
      <p:sp>
        <p:nvSpPr>
          <p:cNvPr id="14" name="Text Placeholder 6"/>
          <p:cNvSpPr txBox="1">
            <a:spLocks/>
          </p:cNvSpPr>
          <p:nvPr/>
        </p:nvSpPr>
        <p:spPr>
          <a:xfrm>
            <a:off x="874517" y="5799683"/>
            <a:ext cx="2916237" cy="757238"/>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Signaling &amp; Safety Products</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Operating Segments (3/6)</a:t>
            </a:r>
            <a:endParaRPr lang="en-US" dirty="0"/>
          </a:p>
        </p:txBody>
      </p:sp>
      <p:sp>
        <p:nvSpPr>
          <p:cNvPr id="6" name="TextBox 5"/>
          <p:cNvSpPr txBox="1"/>
          <p:nvPr/>
        </p:nvSpPr>
        <p:spPr bwMode="auto">
          <a:xfrm>
            <a:off x="2035175" y="1512888"/>
            <a:ext cx="2211388" cy="539750"/>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rPr>
              <a:t>Towers/ Structures</a:t>
            </a:r>
            <a:endParaRPr lang="en-US" sz="1400" b="1" dirty="0">
              <a:solidFill>
                <a:schemeClr val="tx1"/>
              </a:solidFill>
              <a:latin typeface="+mj-lt"/>
            </a:endParaRPr>
          </a:p>
        </p:txBody>
      </p:sp>
      <p:sp>
        <p:nvSpPr>
          <p:cNvPr id="7" name="Pentagon 6"/>
          <p:cNvSpPr/>
          <p:nvPr/>
        </p:nvSpPr>
        <p:spPr>
          <a:xfrm>
            <a:off x="457200" y="1512888"/>
            <a:ext cx="1519238" cy="542925"/>
          </a:xfrm>
          <a:prstGeom prst="homePlate">
            <a:avLst>
              <a:gd name="adj" fmla="val 3524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Operating Segments</a:t>
            </a:r>
          </a:p>
        </p:txBody>
      </p:sp>
      <p:sp>
        <p:nvSpPr>
          <p:cNvPr id="8" name="TextBox 7"/>
          <p:cNvSpPr txBox="1"/>
          <p:nvPr/>
        </p:nvSpPr>
        <p:spPr bwMode="auto">
          <a:xfrm>
            <a:off x="4318000" y="1512888"/>
            <a:ext cx="2103438" cy="539750"/>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rPr>
              <a:t>Hardware</a:t>
            </a:r>
            <a:endParaRPr lang="en-US" sz="1400" b="1" dirty="0">
              <a:solidFill>
                <a:schemeClr val="tx1"/>
              </a:solidFill>
              <a:latin typeface="+mj-lt"/>
            </a:endParaRPr>
          </a:p>
        </p:txBody>
      </p:sp>
      <p:sp>
        <p:nvSpPr>
          <p:cNvPr id="9" name="TextBox 8"/>
          <p:cNvSpPr txBox="1"/>
          <p:nvPr/>
        </p:nvSpPr>
        <p:spPr bwMode="auto">
          <a:xfrm>
            <a:off x="6526213" y="1512888"/>
            <a:ext cx="2168525" cy="539750"/>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rPr>
              <a:t>Conductors</a:t>
            </a:r>
            <a:endParaRPr lang="en-US" sz="1400" b="1" dirty="0">
              <a:solidFill>
                <a:schemeClr val="tx1"/>
              </a:solidFill>
              <a:latin typeface="+mj-lt"/>
            </a:endParaRPr>
          </a:p>
        </p:txBody>
      </p:sp>
      <p:grpSp>
        <p:nvGrpSpPr>
          <p:cNvPr id="3" name="Group 23"/>
          <p:cNvGrpSpPr>
            <a:grpSpLocks/>
          </p:cNvGrpSpPr>
          <p:nvPr/>
        </p:nvGrpSpPr>
        <p:grpSpPr bwMode="auto">
          <a:xfrm>
            <a:off x="457200" y="2541319"/>
            <a:ext cx="8239125" cy="1377538"/>
            <a:chOff x="457200" y="2328662"/>
            <a:chExt cx="8239125" cy="1376435"/>
          </a:xfrm>
        </p:grpSpPr>
        <p:sp>
          <p:nvSpPr>
            <p:cNvPr id="11" name="Pentagon 10"/>
            <p:cNvSpPr/>
            <p:nvPr/>
          </p:nvSpPr>
          <p:spPr>
            <a:xfrm>
              <a:off x="457200" y="2735005"/>
              <a:ext cx="1519238" cy="539318"/>
            </a:xfrm>
            <a:prstGeom prst="homePlate">
              <a:avLst>
                <a:gd name="adj" fmla="val 2957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Activities under each segment</a:t>
              </a:r>
            </a:p>
          </p:txBody>
        </p:sp>
        <p:sp>
          <p:nvSpPr>
            <p:cNvPr id="12" name="TextBox 11"/>
            <p:cNvSpPr txBox="1"/>
            <p:nvPr/>
          </p:nvSpPr>
          <p:spPr bwMode="auto">
            <a:xfrm>
              <a:off x="2044700" y="2328662"/>
              <a:ext cx="2211388" cy="1352703"/>
            </a:xfrm>
            <a:prstGeom prst="rect">
              <a:avLst/>
            </a:prstGeom>
            <a:solidFill>
              <a:schemeClr val="accent5">
                <a:lumMod val="20000"/>
                <a:lumOff val="80000"/>
              </a:schemeClr>
            </a:solidFill>
            <a:ln>
              <a:noFill/>
            </a:ln>
          </p:spPr>
          <p:txBody>
            <a:bodyPr/>
            <a:lstStyle/>
            <a:p>
              <a:pPr marL="82550" indent="-82550" algn="just">
                <a:buFont typeface="Wingdings" pitchFamily="2" charset="2"/>
                <a:buChar char="§"/>
              </a:pPr>
              <a:r>
                <a:rPr lang="en-IN" sz="1200" dirty="0" smtClean="0">
                  <a:latin typeface="+mj-lt"/>
                </a:rPr>
                <a:t>Manufacturing facilities located at </a:t>
              </a:r>
              <a:r>
                <a:rPr lang="en-IN" sz="1200" dirty="0" err="1" smtClean="0">
                  <a:latin typeface="+mj-lt"/>
                </a:rPr>
                <a:t>Kolkata</a:t>
              </a:r>
              <a:r>
                <a:rPr lang="en-IN" sz="1200" dirty="0" smtClean="0">
                  <a:latin typeface="+mj-lt"/>
                </a:rPr>
                <a:t> &amp; </a:t>
              </a:r>
              <a:r>
                <a:rPr lang="en-IN" sz="1200" dirty="0" err="1" smtClean="0">
                  <a:latin typeface="+mj-lt"/>
                </a:rPr>
                <a:t>Naini</a:t>
              </a:r>
              <a:r>
                <a:rPr lang="en-IN" sz="1200" dirty="0" smtClean="0">
                  <a:latin typeface="+mj-lt"/>
                </a:rPr>
                <a:t> in India and Tulsa, Oklahoma in USA have best in class plant and technology that includes CNC machines and a galvanizing plant</a:t>
              </a:r>
              <a:endParaRPr lang="en-IN" sz="1200" dirty="0">
                <a:latin typeface="+mj-lt"/>
              </a:endParaRPr>
            </a:p>
          </p:txBody>
        </p:sp>
        <p:sp>
          <p:nvSpPr>
            <p:cNvPr id="13" name="TextBox 12"/>
            <p:cNvSpPr txBox="1"/>
            <p:nvPr/>
          </p:nvSpPr>
          <p:spPr bwMode="auto">
            <a:xfrm>
              <a:off x="4327525" y="2328662"/>
              <a:ext cx="2103438" cy="1352703"/>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a:latin typeface="+mj-lt"/>
                </a:rPr>
                <a:t>Manufacturing of hardware fittings, </a:t>
              </a:r>
              <a:r>
                <a:rPr lang="en-US" sz="1200" dirty="0" smtClean="0">
                  <a:latin typeface="+mj-lt"/>
                </a:rPr>
                <a:t>and accessories suitable </a:t>
              </a:r>
              <a:r>
                <a:rPr lang="en-US" sz="1200" dirty="0">
                  <a:latin typeface="+mj-lt"/>
                </a:rPr>
                <a:t>for  overhead power transmission lines.</a:t>
              </a:r>
            </a:p>
          </p:txBody>
        </p:sp>
        <p:sp>
          <p:nvSpPr>
            <p:cNvPr id="14" name="TextBox 13"/>
            <p:cNvSpPr txBox="1"/>
            <p:nvPr/>
          </p:nvSpPr>
          <p:spPr bwMode="auto">
            <a:xfrm>
              <a:off x="6526213" y="2328662"/>
              <a:ext cx="2170112" cy="1376435"/>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a:latin typeface="+mj-lt"/>
                </a:rPr>
                <a:t>Manufacturing </a:t>
              </a:r>
              <a:r>
                <a:rPr lang="en-US" sz="1200" dirty="0" smtClean="0">
                  <a:latin typeface="+mj-lt"/>
                </a:rPr>
                <a:t>of bare conductors and conductor accessories suitable for overhead power transmission lines.</a:t>
              </a:r>
              <a:endParaRPr lang="en-US" sz="1200" dirty="0">
                <a:latin typeface="+mj-lt"/>
              </a:endParaRPr>
            </a:p>
          </p:txBody>
        </p:sp>
      </p:grpSp>
      <p:cxnSp>
        <p:nvCxnSpPr>
          <p:cNvPr id="15" name="Straight Connector 14"/>
          <p:cNvCxnSpPr/>
          <p:nvPr/>
        </p:nvCxnSpPr>
        <p:spPr>
          <a:xfrm>
            <a:off x="482600" y="2325688"/>
            <a:ext cx="8166100"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2600" y="4083050"/>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22"/>
          <p:cNvGrpSpPr>
            <a:grpSpLocks/>
          </p:cNvGrpSpPr>
          <p:nvPr/>
        </p:nvGrpSpPr>
        <p:grpSpPr bwMode="auto">
          <a:xfrm>
            <a:off x="457200" y="4346575"/>
            <a:ext cx="8240713" cy="1755775"/>
            <a:chOff x="457200" y="3888842"/>
            <a:chExt cx="8240714" cy="1755648"/>
          </a:xfrm>
        </p:grpSpPr>
        <p:sp>
          <p:nvSpPr>
            <p:cNvPr id="18" name="Pentagon 17"/>
            <p:cNvSpPr/>
            <p:nvPr/>
          </p:nvSpPr>
          <p:spPr>
            <a:xfrm>
              <a:off x="457200" y="4495223"/>
              <a:ext cx="1519238" cy="542886"/>
            </a:xfrm>
            <a:prstGeom prst="homePlate">
              <a:avLst>
                <a:gd name="adj" fmla="val 31034"/>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Projects Undertaken</a:t>
              </a:r>
            </a:p>
          </p:txBody>
        </p:sp>
        <p:sp>
          <p:nvSpPr>
            <p:cNvPr id="19" name="TextBox 18"/>
            <p:cNvSpPr txBox="1"/>
            <p:nvPr/>
          </p:nvSpPr>
          <p:spPr bwMode="auto">
            <a:xfrm>
              <a:off x="2044700" y="3888842"/>
              <a:ext cx="2211388" cy="1755648"/>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a:latin typeface="+mj-lt"/>
                </a:rPr>
                <a:t>Manufactured &amp; supplied over 350,000 mt.</a:t>
              </a:r>
            </a:p>
            <a:p>
              <a:pPr marL="114300" indent="-114300" algn="just">
                <a:spcAft>
                  <a:spcPts val="600"/>
                </a:spcAft>
                <a:buFont typeface="Wingdings" pitchFamily="2" charset="2"/>
                <a:buChar char="§"/>
                <a:defRPr/>
              </a:pPr>
              <a:r>
                <a:rPr lang="en-US" sz="1200" dirty="0">
                  <a:latin typeface="+mj-lt"/>
                </a:rPr>
                <a:t>Currently  over 150,000 mt of orders in hand. </a:t>
              </a:r>
            </a:p>
          </p:txBody>
        </p:sp>
        <p:sp>
          <p:nvSpPr>
            <p:cNvPr id="20" name="TextBox 19"/>
            <p:cNvSpPr txBox="1"/>
            <p:nvPr/>
          </p:nvSpPr>
          <p:spPr bwMode="auto">
            <a:xfrm>
              <a:off x="6527801" y="3888842"/>
              <a:ext cx="2170113" cy="1755648"/>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smtClean="0"/>
                <a:t>Conductors – manufactured &amp; supplied over 30,000 </a:t>
              </a:r>
              <a:r>
                <a:rPr lang="en-US" sz="1200" dirty="0" err="1" smtClean="0"/>
                <a:t>kms</a:t>
              </a:r>
              <a:r>
                <a:rPr lang="en-US" sz="1200" dirty="0" smtClean="0"/>
                <a:t> including 7,000 </a:t>
              </a:r>
              <a:r>
                <a:rPr lang="en-US" sz="1200" dirty="0" err="1" smtClean="0"/>
                <a:t>kms</a:t>
              </a:r>
              <a:r>
                <a:rPr lang="en-US" sz="1200" dirty="0" smtClean="0"/>
                <a:t> of 61 strands ACSR “Moose”.</a:t>
              </a:r>
              <a:endParaRPr lang="en-US" sz="1200" dirty="0"/>
            </a:p>
          </p:txBody>
        </p:sp>
        <p:sp>
          <p:nvSpPr>
            <p:cNvPr id="21" name="TextBox 20"/>
            <p:cNvSpPr txBox="1"/>
            <p:nvPr/>
          </p:nvSpPr>
          <p:spPr bwMode="auto">
            <a:xfrm>
              <a:off x="4327525" y="3888842"/>
              <a:ext cx="2103438" cy="1755648"/>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smtClean="0">
                  <a:latin typeface="+mj-lt"/>
                </a:rPr>
                <a:t>Hardware </a:t>
              </a:r>
              <a:r>
                <a:rPr lang="en-US" sz="1200" dirty="0">
                  <a:latin typeface="+mj-lt"/>
                </a:rPr>
                <a:t>Fittings &amp; Accessories – 1st company in India to supply hardware fittings to NTPC</a:t>
              </a:r>
            </a:p>
          </p:txBody>
        </p:sp>
      </p:grpSp>
      <p:sp>
        <p:nvSpPr>
          <p:cNvPr id="22" name="TextBox 21"/>
          <p:cNvSpPr txBox="1"/>
          <p:nvPr/>
        </p:nvSpPr>
        <p:spPr>
          <a:xfrm>
            <a:off x="457200" y="1136650"/>
            <a:ext cx="8229600" cy="307975"/>
          </a:xfrm>
          <a:prstGeom prst="rect">
            <a:avLst/>
          </a:prstGeom>
          <a:solidFill>
            <a:srgbClr val="99CCFF"/>
          </a:solidFill>
          <a:ln>
            <a:noFill/>
          </a:ln>
        </p:spPr>
        <p:txBody>
          <a:bodyPr anchor="ctr"/>
          <a:lstStyle/>
          <a:p>
            <a:pPr>
              <a:defRPr/>
            </a:pPr>
            <a:r>
              <a:rPr lang="en-US" sz="1400" b="1" dirty="0">
                <a:latin typeface="+mj-lt"/>
              </a:rPr>
              <a:t>Manufacturing Activities </a:t>
            </a:r>
          </a:p>
        </p:txBody>
      </p:sp>
      <p:sp>
        <p:nvSpPr>
          <p:cNvPr id="25" name="Slide Number Placeholder 24"/>
          <p:cNvSpPr>
            <a:spLocks noGrp="1"/>
          </p:cNvSpPr>
          <p:nvPr>
            <p:ph type="sldNum" sz="quarter" idx="11"/>
          </p:nvPr>
        </p:nvSpPr>
        <p:spPr/>
        <p:txBody>
          <a:bodyPr/>
          <a:lstStyle/>
          <a:p>
            <a:pPr>
              <a:defRPr/>
            </a:pPr>
            <a:fld id="{66AA5DB6-040B-474C-89DF-C95996D6DA7A}" type="slidenum">
              <a:rPr lang="en-IN"/>
              <a:pPr>
                <a:defRPr/>
              </a:pPr>
              <a:t>37</a:t>
            </a:fld>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Operating Segments (3/6)</a:t>
            </a:r>
            <a:endParaRPr lang="en-US" dirty="0"/>
          </a:p>
        </p:txBody>
      </p:sp>
      <p:sp>
        <p:nvSpPr>
          <p:cNvPr id="7" name="Pentagon 6"/>
          <p:cNvSpPr/>
          <p:nvPr/>
        </p:nvSpPr>
        <p:spPr>
          <a:xfrm>
            <a:off x="457200" y="1512888"/>
            <a:ext cx="1519238" cy="542925"/>
          </a:xfrm>
          <a:prstGeom prst="homePlate">
            <a:avLst>
              <a:gd name="adj" fmla="val 3524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Operating Segments</a:t>
            </a:r>
          </a:p>
        </p:txBody>
      </p:sp>
      <p:sp>
        <p:nvSpPr>
          <p:cNvPr id="8" name="TextBox 7"/>
          <p:cNvSpPr txBox="1"/>
          <p:nvPr/>
        </p:nvSpPr>
        <p:spPr bwMode="auto">
          <a:xfrm>
            <a:off x="4318000" y="1512888"/>
            <a:ext cx="2103438" cy="539750"/>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rPr>
              <a:t>Signaling &amp; Safety Products</a:t>
            </a:r>
            <a:endParaRPr lang="en-US" sz="1400" b="1" dirty="0">
              <a:solidFill>
                <a:schemeClr val="tx1"/>
              </a:solidFill>
              <a:latin typeface="+mj-lt"/>
            </a:endParaRPr>
          </a:p>
        </p:txBody>
      </p:sp>
      <p:sp>
        <p:nvSpPr>
          <p:cNvPr id="9" name="TextBox 8"/>
          <p:cNvSpPr txBox="1"/>
          <p:nvPr/>
        </p:nvSpPr>
        <p:spPr bwMode="auto">
          <a:xfrm>
            <a:off x="6526213" y="1512888"/>
            <a:ext cx="2168525" cy="539750"/>
          </a:xfrm>
          <a:prstGeom prst="rect">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latin typeface="+mj-lt"/>
              </a:rPr>
              <a:t>Alloy Forging &amp; Machine Products</a:t>
            </a:r>
            <a:endParaRPr lang="en-US" sz="1400" b="1" dirty="0">
              <a:solidFill>
                <a:schemeClr val="tx1"/>
              </a:solidFill>
              <a:latin typeface="+mj-lt"/>
            </a:endParaRPr>
          </a:p>
        </p:txBody>
      </p:sp>
      <p:grpSp>
        <p:nvGrpSpPr>
          <p:cNvPr id="3" name="Group 23"/>
          <p:cNvGrpSpPr>
            <a:grpSpLocks/>
          </p:cNvGrpSpPr>
          <p:nvPr/>
        </p:nvGrpSpPr>
        <p:grpSpPr bwMode="auto">
          <a:xfrm>
            <a:off x="457200" y="2541319"/>
            <a:ext cx="8239125" cy="1377538"/>
            <a:chOff x="457200" y="2328662"/>
            <a:chExt cx="8239125" cy="1376435"/>
          </a:xfrm>
        </p:grpSpPr>
        <p:sp>
          <p:nvSpPr>
            <p:cNvPr id="11" name="Pentagon 10"/>
            <p:cNvSpPr/>
            <p:nvPr/>
          </p:nvSpPr>
          <p:spPr>
            <a:xfrm>
              <a:off x="457200" y="2735005"/>
              <a:ext cx="1519238" cy="539318"/>
            </a:xfrm>
            <a:prstGeom prst="homePlate">
              <a:avLst>
                <a:gd name="adj" fmla="val 2957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Activities under each segment</a:t>
              </a:r>
            </a:p>
          </p:txBody>
        </p:sp>
        <p:sp>
          <p:nvSpPr>
            <p:cNvPr id="13" name="TextBox 12"/>
            <p:cNvSpPr txBox="1"/>
            <p:nvPr/>
          </p:nvSpPr>
          <p:spPr bwMode="auto">
            <a:xfrm>
              <a:off x="4327525" y="2328663"/>
              <a:ext cx="2103438" cy="1352703"/>
            </a:xfrm>
            <a:prstGeom prst="rect">
              <a:avLst/>
            </a:prstGeom>
            <a:solidFill>
              <a:schemeClr val="accent5">
                <a:lumMod val="20000"/>
                <a:lumOff val="80000"/>
              </a:schemeClr>
            </a:solidFill>
            <a:ln>
              <a:noFill/>
            </a:ln>
          </p:spPr>
          <p:txBody>
            <a:bodyPr/>
            <a:lstStyle/>
            <a:p>
              <a:pPr marL="114300" indent="-114300" algn="just">
                <a:buFont typeface="Wingdings" pitchFamily="2" charset="2"/>
                <a:buChar char="§"/>
                <a:defRPr/>
              </a:pPr>
              <a:r>
                <a:rPr lang="en-US" sz="1200" dirty="0" smtClean="0">
                  <a:latin typeface="+mj-lt"/>
                </a:rPr>
                <a:t>Signaling Systems</a:t>
              </a:r>
            </a:p>
            <a:p>
              <a:pPr marL="114300" indent="-114300" algn="just">
                <a:buFont typeface="Wingdings" pitchFamily="2" charset="2"/>
                <a:buChar char="§"/>
                <a:defRPr/>
              </a:pPr>
              <a:r>
                <a:rPr lang="en-US" sz="1200" dirty="0" smtClean="0">
                  <a:latin typeface="+mj-lt"/>
                </a:rPr>
                <a:t>Security &amp; Surveillance Systems.</a:t>
              </a:r>
            </a:p>
            <a:p>
              <a:pPr marL="114300" indent="-114300" algn="just">
                <a:buFont typeface="Wingdings" pitchFamily="2" charset="2"/>
                <a:buChar char="§"/>
                <a:defRPr/>
              </a:pPr>
              <a:r>
                <a:rPr lang="en-US" sz="1200" dirty="0" smtClean="0">
                  <a:latin typeface="+mj-lt"/>
                </a:rPr>
                <a:t>Selective Telephone Systems</a:t>
              </a:r>
            </a:p>
            <a:p>
              <a:pPr marL="114300" indent="-114300" algn="just">
                <a:buFont typeface="Wingdings" pitchFamily="2" charset="2"/>
                <a:buChar char="§"/>
                <a:defRPr/>
              </a:pPr>
              <a:r>
                <a:rPr lang="en-US" sz="1200" dirty="0" smtClean="0">
                  <a:latin typeface="+mj-lt"/>
                </a:rPr>
                <a:t>Intrusion Detection and Access Control.</a:t>
              </a:r>
            </a:p>
            <a:p>
              <a:pPr marL="114300" indent="-114300" algn="just">
                <a:buFont typeface="Wingdings" pitchFamily="2" charset="2"/>
                <a:buChar char="§"/>
                <a:defRPr/>
              </a:pPr>
              <a:r>
                <a:rPr lang="en-US" sz="1200" dirty="0" smtClean="0">
                  <a:latin typeface="+mj-lt"/>
                </a:rPr>
                <a:t>Anti Collision Device Systems</a:t>
              </a:r>
            </a:p>
          </p:txBody>
        </p:sp>
        <p:sp>
          <p:nvSpPr>
            <p:cNvPr id="14" name="TextBox 13"/>
            <p:cNvSpPr txBox="1"/>
            <p:nvPr/>
          </p:nvSpPr>
          <p:spPr bwMode="auto">
            <a:xfrm>
              <a:off x="6526213" y="2328662"/>
              <a:ext cx="2170112" cy="1376435"/>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a:latin typeface="+mj-lt"/>
                </a:rPr>
                <a:t>Manufacturing quality non-ferrous alloys, extrusions &amp; forging and special aluminum alloy / copper components. Factory at </a:t>
              </a:r>
              <a:r>
                <a:rPr lang="en-US" sz="1200" dirty="0" err="1">
                  <a:latin typeface="+mj-lt"/>
                </a:rPr>
                <a:t>Agarpara</a:t>
              </a:r>
              <a:r>
                <a:rPr lang="en-US" sz="1200" dirty="0">
                  <a:latin typeface="+mj-lt"/>
                </a:rPr>
                <a:t> near Kolkata.</a:t>
              </a:r>
            </a:p>
          </p:txBody>
        </p:sp>
      </p:grpSp>
      <p:cxnSp>
        <p:nvCxnSpPr>
          <p:cNvPr id="15" name="Straight Connector 14"/>
          <p:cNvCxnSpPr/>
          <p:nvPr/>
        </p:nvCxnSpPr>
        <p:spPr>
          <a:xfrm>
            <a:off x="482600" y="2325688"/>
            <a:ext cx="8166100"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2600" y="4083050"/>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22"/>
          <p:cNvGrpSpPr>
            <a:grpSpLocks/>
          </p:cNvGrpSpPr>
          <p:nvPr/>
        </p:nvGrpSpPr>
        <p:grpSpPr bwMode="auto">
          <a:xfrm>
            <a:off x="457200" y="4346575"/>
            <a:ext cx="8240713" cy="1755775"/>
            <a:chOff x="457200" y="3888842"/>
            <a:chExt cx="8240714" cy="1755648"/>
          </a:xfrm>
        </p:grpSpPr>
        <p:sp>
          <p:nvSpPr>
            <p:cNvPr id="18" name="Pentagon 17"/>
            <p:cNvSpPr/>
            <p:nvPr/>
          </p:nvSpPr>
          <p:spPr>
            <a:xfrm>
              <a:off x="457200" y="4495223"/>
              <a:ext cx="1519238" cy="542886"/>
            </a:xfrm>
            <a:prstGeom prst="homePlate">
              <a:avLst>
                <a:gd name="adj" fmla="val 31034"/>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Projects Undertaken</a:t>
              </a:r>
            </a:p>
          </p:txBody>
        </p:sp>
        <p:sp>
          <p:nvSpPr>
            <p:cNvPr id="20" name="TextBox 19"/>
            <p:cNvSpPr txBox="1"/>
            <p:nvPr/>
          </p:nvSpPr>
          <p:spPr bwMode="auto">
            <a:xfrm>
              <a:off x="6527801" y="3888842"/>
              <a:ext cx="2170113" cy="1755648"/>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a:latin typeface="+mj-lt"/>
                </a:rPr>
                <a:t>Auto &amp; </a:t>
              </a:r>
              <a:r>
                <a:rPr lang="en-GB" sz="1200" dirty="0">
                  <a:latin typeface="+mj-lt"/>
                </a:rPr>
                <a:t>Defence</a:t>
              </a:r>
            </a:p>
            <a:p>
              <a:pPr marL="114300" indent="-114300" algn="just">
                <a:spcAft>
                  <a:spcPts val="600"/>
                </a:spcAft>
                <a:buFont typeface="Wingdings" pitchFamily="2" charset="2"/>
                <a:buChar char="§"/>
                <a:defRPr/>
              </a:pPr>
              <a:r>
                <a:rPr lang="en-US" sz="1200" dirty="0">
                  <a:latin typeface="+mj-lt"/>
                </a:rPr>
                <a:t>Currently executing orders for Bajaj Auto, MACO Pvt. Ltd. LML Ltd.</a:t>
              </a:r>
            </a:p>
            <a:p>
              <a:pPr marL="114300" indent="-114300" algn="just">
                <a:spcAft>
                  <a:spcPts val="600"/>
                </a:spcAft>
                <a:buFont typeface="Wingdings" pitchFamily="2" charset="2"/>
                <a:buChar char="§"/>
                <a:defRPr/>
              </a:pPr>
              <a:r>
                <a:rPr lang="en-US" sz="1200" dirty="0">
                  <a:latin typeface="+mj-lt"/>
                </a:rPr>
                <a:t>Ordnance Factories / Gun &amp; Shell Factory, Rifle Factory, Small Arms Factory </a:t>
              </a:r>
            </a:p>
          </p:txBody>
        </p:sp>
        <p:sp>
          <p:nvSpPr>
            <p:cNvPr id="21" name="TextBox 20"/>
            <p:cNvSpPr txBox="1"/>
            <p:nvPr/>
          </p:nvSpPr>
          <p:spPr bwMode="auto">
            <a:xfrm>
              <a:off x="4327525" y="3888842"/>
              <a:ext cx="2103438" cy="1755648"/>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200" dirty="0" smtClean="0">
                  <a:latin typeface="+mj-lt"/>
                </a:rPr>
                <a:t>Currently executing order of indoor signaling system for </a:t>
              </a:r>
              <a:r>
                <a:rPr lang="en-US" sz="1200" dirty="0" err="1" smtClean="0">
                  <a:latin typeface="+mj-lt"/>
                </a:rPr>
                <a:t>Adani</a:t>
              </a:r>
              <a:r>
                <a:rPr lang="en-US" sz="1200" dirty="0" smtClean="0">
                  <a:latin typeface="+mj-lt"/>
                </a:rPr>
                <a:t> Rail Project and Signaling system, Chittagong, Bangladesh awarded by </a:t>
              </a:r>
              <a:r>
                <a:rPr lang="en-US" sz="1200" dirty="0" err="1" smtClean="0">
                  <a:latin typeface="+mj-lt"/>
                </a:rPr>
                <a:t>Ansaldo</a:t>
              </a:r>
              <a:r>
                <a:rPr lang="en-US" sz="1200" dirty="0" smtClean="0">
                  <a:latin typeface="+mj-lt"/>
                </a:rPr>
                <a:t>.</a:t>
              </a:r>
              <a:endParaRPr lang="en-US" sz="1200" dirty="0">
                <a:latin typeface="+mj-lt"/>
              </a:endParaRPr>
            </a:p>
          </p:txBody>
        </p:sp>
      </p:grpSp>
      <p:sp>
        <p:nvSpPr>
          <p:cNvPr id="22" name="TextBox 21"/>
          <p:cNvSpPr txBox="1"/>
          <p:nvPr/>
        </p:nvSpPr>
        <p:spPr>
          <a:xfrm>
            <a:off x="457200" y="1136650"/>
            <a:ext cx="8229600" cy="307975"/>
          </a:xfrm>
          <a:prstGeom prst="rect">
            <a:avLst/>
          </a:prstGeom>
          <a:solidFill>
            <a:srgbClr val="99CCFF"/>
          </a:solidFill>
          <a:ln>
            <a:noFill/>
          </a:ln>
        </p:spPr>
        <p:txBody>
          <a:bodyPr anchor="ctr"/>
          <a:lstStyle/>
          <a:p>
            <a:pPr>
              <a:defRPr/>
            </a:pPr>
            <a:r>
              <a:rPr lang="en-US" sz="1400" b="1" dirty="0">
                <a:latin typeface="+mj-lt"/>
              </a:rPr>
              <a:t>Manufacturing Activities </a:t>
            </a:r>
          </a:p>
        </p:txBody>
      </p:sp>
      <p:sp>
        <p:nvSpPr>
          <p:cNvPr id="25" name="Slide Number Placeholder 24"/>
          <p:cNvSpPr>
            <a:spLocks noGrp="1"/>
          </p:cNvSpPr>
          <p:nvPr>
            <p:ph type="sldNum" sz="quarter" idx="11"/>
          </p:nvPr>
        </p:nvSpPr>
        <p:spPr/>
        <p:txBody>
          <a:bodyPr/>
          <a:lstStyle/>
          <a:p>
            <a:pPr>
              <a:defRPr/>
            </a:pPr>
            <a:fld id="{66AA5DB6-040B-474C-89DF-C95996D6DA7A}" type="slidenum">
              <a:rPr lang="en-IN"/>
              <a:pPr>
                <a:defRPr/>
              </a:pPr>
              <a:t>38</a:t>
            </a:fld>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t>Solar power</a:t>
            </a:r>
            <a:endParaRPr lang="en-US" sz="2800" dirty="0"/>
          </a:p>
        </p:txBody>
      </p:sp>
      <p:sp>
        <p:nvSpPr>
          <p:cNvPr id="3" name="Slide Number Placeholder 2"/>
          <p:cNvSpPr>
            <a:spLocks noGrp="1"/>
          </p:cNvSpPr>
          <p:nvPr>
            <p:ph type="sldNum" sz="quarter" idx="11"/>
          </p:nvPr>
        </p:nvSpPr>
        <p:spPr/>
        <p:txBody>
          <a:bodyPr/>
          <a:lstStyle/>
          <a:p>
            <a:pPr>
              <a:defRPr/>
            </a:pPr>
            <a:fld id="{90054391-4158-4D18-A317-9662870243D6}" type="slidenum">
              <a:rPr lang="en-IN"/>
              <a:pPr>
                <a:defRPr/>
              </a:pPr>
              <a:t>39</a:t>
            </a:fld>
            <a:endParaRPr lang="en-IN" dirty="0"/>
          </a:p>
        </p:txBody>
      </p:sp>
      <p:pic>
        <p:nvPicPr>
          <p:cNvPr id="8" name="Picture 2" descr="http://4.bp.blogspot.com/_d_KbzqXIJkI/TUb2G8SSmaI/AAAAAAAAE64/xfH26VuJwc0/s1600/solar+power+plant.JPG"/>
          <p:cNvPicPr>
            <a:picLocks noChangeAspect="1" noChangeArrowheads="1"/>
          </p:cNvPicPr>
          <p:nvPr/>
        </p:nvPicPr>
        <p:blipFill>
          <a:blip r:embed="rId2"/>
          <a:srcRect b="38750"/>
          <a:stretch>
            <a:fillRect/>
          </a:stretch>
        </p:blipFill>
        <p:spPr bwMode="auto">
          <a:xfrm>
            <a:off x="204716" y="1405718"/>
            <a:ext cx="8707271" cy="4476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57225" y="2092325"/>
            <a:ext cx="8143875"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7225" y="3141663"/>
            <a:ext cx="8143875"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pPr>
              <a:defRPr/>
            </a:pPr>
            <a:r>
              <a:rPr lang="en-US" dirty="0" smtClean="0"/>
              <a:t>Introduction</a:t>
            </a:r>
            <a:endParaRPr lang="en-US" dirty="0"/>
          </a:p>
        </p:txBody>
      </p:sp>
      <p:sp>
        <p:nvSpPr>
          <p:cNvPr id="4" name="TextBox 3"/>
          <p:cNvSpPr txBox="1"/>
          <p:nvPr/>
        </p:nvSpPr>
        <p:spPr>
          <a:xfrm>
            <a:off x="642938" y="6051550"/>
            <a:ext cx="8143875" cy="492125"/>
          </a:xfrm>
          <a:prstGeom prst="rect">
            <a:avLst/>
          </a:prstGeom>
          <a:solidFill>
            <a:schemeClr val="bg1"/>
          </a:solidFill>
          <a:ln w="28575">
            <a:solidFill>
              <a:srgbClr val="C00000"/>
            </a:solidFill>
          </a:ln>
          <a:effectLst/>
        </p:spPr>
        <p:style>
          <a:lnRef idx="1">
            <a:schemeClr val="dk1"/>
          </a:lnRef>
          <a:fillRef idx="2">
            <a:schemeClr val="dk1"/>
          </a:fillRef>
          <a:effectRef idx="1">
            <a:schemeClr val="dk1"/>
          </a:effectRef>
          <a:fontRef idx="minor">
            <a:schemeClr val="dk1"/>
          </a:fontRef>
        </p:style>
        <p:txBody>
          <a:bodyPr anchor="ctr">
            <a:spAutoFit/>
          </a:bodyPr>
          <a:lstStyle/>
          <a:p>
            <a:pPr>
              <a:defRPr/>
            </a:pPr>
            <a:r>
              <a:rPr lang="en-US" sz="1300" dirty="0">
                <a:solidFill>
                  <a:schemeClr val="tx1"/>
                </a:solidFill>
                <a:latin typeface="+mj-lt"/>
              </a:rPr>
              <a:t>Being an established player in the Power Systems industry with turnkey solutions, excellent project execution and skilled manpower, EMC has great advantage over the new entrants and other established players in the sector.</a:t>
            </a:r>
          </a:p>
        </p:txBody>
      </p:sp>
      <p:grpSp>
        <p:nvGrpSpPr>
          <p:cNvPr id="269315" name="Group 23"/>
          <p:cNvGrpSpPr>
            <a:grpSpLocks/>
          </p:cNvGrpSpPr>
          <p:nvPr/>
        </p:nvGrpSpPr>
        <p:grpSpPr bwMode="auto">
          <a:xfrm>
            <a:off x="642938" y="1169988"/>
            <a:ext cx="8077200" cy="892175"/>
            <a:chOff x="642938" y="1051840"/>
            <a:chExt cx="8077200" cy="893109"/>
          </a:xfrm>
        </p:grpSpPr>
        <p:sp>
          <p:nvSpPr>
            <p:cNvPr id="6" name="Rectangle 5"/>
            <p:cNvSpPr/>
            <p:nvPr/>
          </p:nvSpPr>
          <p:spPr bwMode="auto">
            <a:xfrm>
              <a:off x="2214563" y="1051840"/>
              <a:ext cx="6505575" cy="893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34938" indent="-122238">
                <a:buFont typeface="Wingdings" pitchFamily="2" charset="2"/>
                <a:buChar char="§"/>
                <a:tabLst>
                  <a:tab pos="147638" algn="l"/>
                </a:tabLst>
                <a:defRPr/>
              </a:pPr>
              <a:r>
                <a:rPr lang="en-US" sz="1200" dirty="0">
                  <a:solidFill>
                    <a:schemeClr val="tx1"/>
                  </a:solidFill>
                </a:rPr>
                <a:t>“EMC Ltd.“</a:t>
              </a:r>
              <a:r>
                <a:rPr lang="en-US" sz="1200" dirty="0">
                  <a:solidFill>
                    <a:schemeClr val="tx1"/>
                  </a:solidFill>
                  <a:latin typeface="+mj-lt"/>
                </a:rPr>
                <a:t> formerly known as Electrical Manufacturing Company Ltd. </a:t>
              </a:r>
            </a:p>
            <a:p>
              <a:pPr marL="134938" indent="-122238">
                <a:buFont typeface="Wingdings" pitchFamily="2" charset="2"/>
                <a:buChar char="§"/>
                <a:tabLst>
                  <a:tab pos="147638" algn="l"/>
                </a:tabLst>
                <a:defRPr/>
              </a:pPr>
              <a:r>
                <a:rPr lang="en-US" sz="1200" dirty="0">
                  <a:solidFill>
                    <a:schemeClr val="tx1"/>
                  </a:solidFill>
                  <a:latin typeface="+mj-lt"/>
                </a:rPr>
                <a:t>Established in 1953 </a:t>
              </a:r>
            </a:p>
            <a:p>
              <a:pPr marL="134938" indent="-122238">
                <a:buFont typeface="Wingdings" pitchFamily="2" charset="2"/>
                <a:buChar char="§"/>
                <a:tabLst>
                  <a:tab pos="147638" algn="l"/>
                </a:tabLst>
                <a:defRPr/>
              </a:pPr>
              <a:r>
                <a:rPr lang="en-US" sz="1400" b="1" dirty="0">
                  <a:solidFill>
                    <a:schemeClr val="tx1"/>
                  </a:solidFill>
                  <a:latin typeface="+mj-lt"/>
                </a:rPr>
                <a:t>More than </a:t>
              </a:r>
              <a:r>
                <a:rPr lang="en-US" sz="1400" b="1" smtClean="0">
                  <a:solidFill>
                    <a:schemeClr val="tx1"/>
                  </a:solidFill>
                  <a:latin typeface="+mj-lt"/>
                </a:rPr>
                <a:t>6 decades of </a:t>
              </a:r>
              <a:r>
                <a:rPr lang="en-US" sz="1400" b="1" dirty="0">
                  <a:solidFill>
                    <a:schemeClr val="tx1"/>
                  </a:solidFill>
                  <a:latin typeface="+mj-lt"/>
                </a:rPr>
                <a:t>experience</a:t>
              </a:r>
              <a:r>
                <a:rPr lang="en-US" sz="1200" dirty="0">
                  <a:solidFill>
                    <a:schemeClr val="tx1"/>
                  </a:solidFill>
                  <a:latin typeface="+mj-lt"/>
                </a:rPr>
                <a:t> in the T&amp;D sector.</a:t>
              </a:r>
            </a:p>
            <a:p>
              <a:pPr marL="134938" indent="-122238">
                <a:buFont typeface="Wingdings" pitchFamily="2" charset="2"/>
                <a:buChar char="§"/>
                <a:tabLst>
                  <a:tab pos="147638" algn="l"/>
                </a:tabLst>
                <a:defRPr/>
              </a:pPr>
              <a:r>
                <a:rPr lang="en-IN" sz="1400" b="1" dirty="0">
                  <a:solidFill>
                    <a:schemeClr val="tx1"/>
                  </a:solidFill>
                  <a:latin typeface="+mj-lt"/>
                </a:rPr>
                <a:t>Qualified for all segments</a:t>
              </a:r>
              <a:r>
                <a:rPr lang="en-IN" sz="1200" dirty="0">
                  <a:solidFill>
                    <a:schemeClr val="tx1"/>
                  </a:solidFill>
                  <a:latin typeface="+mj-lt"/>
                </a:rPr>
                <a:t> in the  T&amp;D sector.</a:t>
              </a:r>
              <a:endParaRPr lang="en-US" sz="1200" dirty="0">
                <a:solidFill>
                  <a:schemeClr val="tx1"/>
                </a:solidFill>
                <a:latin typeface="+mj-lt"/>
              </a:endParaRPr>
            </a:p>
          </p:txBody>
        </p:sp>
        <p:sp>
          <p:nvSpPr>
            <p:cNvPr id="7" name="Pentagon 6"/>
            <p:cNvSpPr/>
            <p:nvPr/>
          </p:nvSpPr>
          <p:spPr bwMode="auto">
            <a:xfrm>
              <a:off x="642938" y="1144011"/>
              <a:ext cx="1312862" cy="713533"/>
            </a:xfrm>
            <a:prstGeom prst="homePlate">
              <a:avLst>
                <a:gd name="adj" fmla="val 29048"/>
              </a:avLst>
            </a:prstGeom>
            <a:solidFill>
              <a:srgbClr val="99CCFF"/>
            </a:solidFill>
            <a:ln>
              <a:noFill/>
            </a:ln>
          </p:spPr>
          <p:txBody>
            <a:bodyPr anchor="ctr"/>
            <a:lstStyle/>
            <a:p>
              <a:pPr>
                <a:defRPr/>
              </a:pPr>
              <a:r>
                <a:rPr lang="en-US" sz="1400" b="1" dirty="0">
                  <a:latin typeface="+mj-lt"/>
                </a:rPr>
                <a:t>Strong Foundation</a:t>
              </a:r>
            </a:p>
          </p:txBody>
        </p:sp>
      </p:grpSp>
      <p:cxnSp>
        <p:nvCxnSpPr>
          <p:cNvPr id="10" name="Straight Connector 9"/>
          <p:cNvCxnSpPr/>
          <p:nvPr/>
        </p:nvCxnSpPr>
        <p:spPr>
          <a:xfrm>
            <a:off x="657225" y="4073525"/>
            <a:ext cx="8143875"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7225" y="5008563"/>
            <a:ext cx="8143875"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69320" name="Group 24"/>
          <p:cNvGrpSpPr>
            <a:grpSpLocks/>
          </p:cNvGrpSpPr>
          <p:nvPr/>
        </p:nvGrpSpPr>
        <p:grpSpPr bwMode="auto">
          <a:xfrm>
            <a:off x="642937" y="2099813"/>
            <a:ext cx="8299181" cy="1015663"/>
            <a:chOff x="642938" y="1960240"/>
            <a:chExt cx="8077200" cy="1017814"/>
          </a:xfrm>
        </p:grpSpPr>
        <p:sp>
          <p:nvSpPr>
            <p:cNvPr id="13" name="Pentagon 12"/>
            <p:cNvSpPr/>
            <p:nvPr/>
          </p:nvSpPr>
          <p:spPr bwMode="auto">
            <a:xfrm>
              <a:off x="642938" y="2122956"/>
              <a:ext cx="1312862" cy="714296"/>
            </a:xfrm>
            <a:prstGeom prst="homePlate">
              <a:avLst>
                <a:gd name="adj" fmla="val 29048"/>
              </a:avLst>
            </a:prstGeom>
            <a:solidFill>
              <a:srgbClr val="99CCFF"/>
            </a:solidFill>
            <a:ln>
              <a:noFill/>
            </a:ln>
          </p:spPr>
          <p:txBody>
            <a:bodyPr anchor="ctr"/>
            <a:lstStyle/>
            <a:p>
              <a:pPr>
                <a:defRPr/>
              </a:pPr>
              <a:r>
                <a:rPr lang="en-US" sz="1400" b="1" dirty="0">
                  <a:latin typeface="+mj-lt"/>
                </a:rPr>
                <a:t>A Leading Player</a:t>
              </a:r>
            </a:p>
          </p:txBody>
        </p:sp>
        <p:sp>
          <p:nvSpPr>
            <p:cNvPr id="14" name="Rectangle 13"/>
            <p:cNvSpPr/>
            <p:nvPr/>
          </p:nvSpPr>
          <p:spPr bwMode="auto">
            <a:xfrm>
              <a:off x="2214563" y="1960240"/>
              <a:ext cx="6505575" cy="1017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34938" indent="-122238">
                <a:buFont typeface="Wingdings" pitchFamily="2" charset="2"/>
                <a:buChar char="§"/>
                <a:tabLst>
                  <a:tab pos="147638" algn="l"/>
                </a:tabLst>
                <a:defRPr/>
              </a:pPr>
              <a:r>
                <a:rPr lang="en-IN" sz="1200" b="1" dirty="0">
                  <a:solidFill>
                    <a:schemeClr val="tx1"/>
                  </a:solidFill>
                  <a:latin typeface="+mj-lt"/>
                </a:rPr>
                <a:t>Offering complete turnkey solutions</a:t>
              </a:r>
              <a:r>
                <a:rPr lang="en-IN" sz="1200" dirty="0">
                  <a:solidFill>
                    <a:schemeClr val="tx1"/>
                  </a:solidFill>
                  <a:latin typeface="+mj-lt"/>
                </a:rPr>
                <a:t> in power transmission systems and associated sub-systems.</a:t>
              </a:r>
            </a:p>
            <a:p>
              <a:pPr marL="134938" indent="-122238">
                <a:buFont typeface="Wingdings" pitchFamily="2" charset="2"/>
                <a:buChar char="§"/>
                <a:tabLst>
                  <a:tab pos="147638" algn="l"/>
                </a:tabLst>
                <a:defRPr/>
              </a:pPr>
              <a:r>
                <a:rPr lang="en-IN" sz="1200" dirty="0">
                  <a:solidFill>
                    <a:schemeClr val="tx1"/>
                  </a:solidFill>
                  <a:latin typeface="+mj-lt"/>
                </a:rPr>
                <a:t>In the </a:t>
              </a:r>
              <a:r>
                <a:rPr lang="en-IN" sz="1200" b="1" dirty="0">
                  <a:solidFill>
                    <a:schemeClr val="tx1"/>
                  </a:solidFill>
                  <a:latin typeface="+mj-lt"/>
                </a:rPr>
                <a:t>elite group of companies qualified to execute 765kV</a:t>
              </a:r>
              <a:r>
                <a:rPr lang="en-IN" sz="1200" dirty="0">
                  <a:solidFill>
                    <a:schemeClr val="tx1"/>
                  </a:solidFill>
                  <a:latin typeface="+mj-lt"/>
                </a:rPr>
                <a:t> transmission line projects and </a:t>
              </a:r>
            </a:p>
            <a:p>
              <a:pPr marL="134938" indent="-122238">
                <a:tabLst>
                  <a:tab pos="147638" algn="l"/>
                </a:tabLst>
                <a:defRPr/>
              </a:pPr>
              <a:r>
                <a:rPr lang="en-IN" sz="1200" dirty="0">
                  <a:solidFill>
                    <a:schemeClr val="tx1"/>
                  </a:solidFill>
                  <a:latin typeface="+mj-lt"/>
                </a:rPr>
                <a:t>    up to </a:t>
              </a:r>
              <a:r>
                <a:rPr lang="en-IN" sz="1200" b="1" dirty="0">
                  <a:solidFill>
                    <a:schemeClr val="tx1"/>
                  </a:solidFill>
                  <a:latin typeface="+mj-lt"/>
                </a:rPr>
                <a:t>765kV sub-stations</a:t>
              </a:r>
              <a:r>
                <a:rPr lang="en-IN" sz="1200" dirty="0">
                  <a:solidFill>
                    <a:schemeClr val="tx1"/>
                  </a:solidFill>
                  <a:latin typeface="+mj-lt"/>
                </a:rPr>
                <a:t> and industrial power </a:t>
              </a:r>
              <a:r>
                <a:rPr lang="en-IN" sz="1200" dirty="0" smtClean="0">
                  <a:solidFill>
                    <a:schemeClr val="tx1"/>
                  </a:solidFill>
                  <a:latin typeface="+mj-lt"/>
                </a:rPr>
                <a:t>systems.</a:t>
              </a:r>
              <a:r>
                <a:rPr lang="en-IN" sz="1200" dirty="0" smtClean="0">
                  <a:solidFill>
                    <a:schemeClr val="tx1"/>
                  </a:solidFill>
                </a:rPr>
                <a:t> </a:t>
              </a:r>
            </a:p>
            <a:p>
              <a:pPr marL="134938" indent="-122238">
                <a:buFont typeface="Wingdings" pitchFamily="2" charset="2"/>
                <a:buChar char="§"/>
                <a:tabLst>
                  <a:tab pos="147638" algn="l"/>
                </a:tabLst>
                <a:defRPr/>
              </a:pPr>
              <a:r>
                <a:rPr lang="en-IN" sz="1200" b="1" dirty="0" smtClean="0">
                  <a:solidFill>
                    <a:schemeClr val="tx1"/>
                  </a:solidFill>
                </a:rPr>
                <a:t>Qualified to execute EHV Transmission Lines up to 400kV </a:t>
              </a:r>
              <a:r>
                <a:rPr lang="en-IN" sz="1200" dirty="0" smtClean="0">
                  <a:solidFill>
                    <a:schemeClr val="tx1"/>
                  </a:solidFill>
                </a:rPr>
                <a:t>in leading European and African Countries</a:t>
              </a:r>
              <a:endParaRPr lang="en-IN" sz="1200" dirty="0" smtClean="0">
                <a:solidFill>
                  <a:schemeClr val="tx1"/>
                </a:solidFill>
                <a:latin typeface="+mj-lt"/>
              </a:endParaRPr>
            </a:p>
            <a:p>
              <a:pPr marL="134938" indent="-122238">
                <a:buFont typeface="Wingdings" pitchFamily="2" charset="2"/>
                <a:buChar char="§"/>
                <a:tabLst>
                  <a:tab pos="147638" algn="l"/>
                </a:tabLst>
                <a:defRPr/>
              </a:pPr>
              <a:r>
                <a:rPr lang="en-IN" sz="1200" dirty="0" smtClean="0">
                  <a:solidFill>
                    <a:schemeClr val="tx1"/>
                  </a:solidFill>
                  <a:latin typeface="+mj-lt"/>
                </a:rPr>
                <a:t>In-house </a:t>
              </a:r>
              <a:r>
                <a:rPr lang="en-IN" sz="1200" dirty="0">
                  <a:solidFill>
                    <a:schemeClr val="tx1"/>
                  </a:solidFill>
                  <a:latin typeface="+mj-lt"/>
                </a:rPr>
                <a:t>manufacturing facilities: conductors and hardware along with towers &amp; tower test bed.</a:t>
              </a:r>
            </a:p>
          </p:txBody>
        </p:sp>
      </p:grpSp>
      <p:grpSp>
        <p:nvGrpSpPr>
          <p:cNvPr id="269321" name="Group 25"/>
          <p:cNvGrpSpPr>
            <a:grpSpLocks/>
          </p:cNvGrpSpPr>
          <p:nvPr/>
        </p:nvGrpSpPr>
        <p:grpSpPr bwMode="auto">
          <a:xfrm>
            <a:off x="642938" y="3182938"/>
            <a:ext cx="8077200" cy="862012"/>
            <a:chOff x="642938" y="3031073"/>
            <a:chExt cx="8077200" cy="861774"/>
          </a:xfrm>
        </p:grpSpPr>
        <p:sp>
          <p:nvSpPr>
            <p:cNvPr id="16" name="Pentagon 15"/>
            <p:cNvSpPr/>
            <p:nvPr/>
          </p:nvSpPr>
          <p:spPr bwMode="auto">
            <a:xfrm>
              <a:off x="642938" y="3104078"/>
              <a:ext cx="1312862" cy="712590"/>
            </a:xfrm>
            <a:prstGeom prst="homePlate">
              <a:avLst>
                <a:gd name="adj" fmla="val 29048"/>
              </a:avLst>
            </a:prstGeom>
            <a:solidFill>
              <a:srgbClr val="99CCFF"/>
            </a:solidFill>
            <a:ln>
              <a:noFill/>
            </a:ln>
          </p:spPr>
          <p:txBody>
            <a:bodyPr anchor="ctr"/>
            <a:lstStyle/>
            <a:p>
              <a:pPr>
                <a:defRPr/>
              </a:pPr>
              <a:r>
                <a:rPr lang="en-US" sz="1400" b="1" dirty="0">
                  <a:latin typeface="+mj-lt"/>
                </a:rPr>
                <a:t>Strong Execution Capabilities</a:t>
              </a:r>
            </a:p>
          </p:txBody>
        </p:sp>
        <p:sp>
          <p:nvSpPr>
            <p:cNvPr id="17" name="Rectangle 16"/>
            <p:cNvSpPr/>
            <p:nvPr/>
          </p:nvSpPr>
          <p:spPr bwMode="auto">
            <a:xfrm>
              <a:off x="2214563" y="3031073"/>
              <a:ext cx="6505575" cy="861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34938" indent="-122238">
                <a:buFont typeface="Wingdings" pitchFamily="2" charset="2"/>
                <a:buChar char="§"/>
                <a:tabLst>
                  <a:tab pos="147638" algn="l"/>
                </a:tabLst>
                <a:defRPr/>
              </a:pPr>
              <a:r>
                <a:rPr lang="en-IN" sz="1200" dirty="0">
                  <a:solidFill>
                    <a:schemeClr val="tx1"/>
                  </a:solidFill>
                  <a:latin typeface="+mj-lt"/>
                </a:rPr>
                <a:t>Built over </a:t>
              </a:r>
              <a:r>
                <a:rPr lang="en-IN" sz="1400" b="1" dirty="0">
                  <a:solidFill>
                    <a:schemeClr val="tx1"/>
                  </a:solidFill>
                  <a:latin typeface="+mj-lt"/>
                </a:rPr>
                <a:t>12,000 kms</a:t>
              </a:r>
              <a:r>
                <a:rPr lang="en-IN" sz="1200" dirty="0">
                  <a:solidFill>
                    <a:schemeClr val="tx1"/>
                  </a:solidFill>
                  <a:latin typeface="+mj-lt"/>
                </a:rPr>
                <a:t> of transmission lines of up to </a:t>
              </a:r>
              <a:r>
                <a:rPr lang="en-IN" sz="1400" b="1" dirty="0">
                  <a:solidFill>
                    <a:schemeClr val="tx1"/>
                  </a:solidFill>
                  <a:latin typeface="+mj-lt"/>
                </a:rPr>
                <a:t>765kV.</a:t>
              </a:r>
              <a:endParaRPr lang="en-IN" sz="1200" dirty="0">
                <a:solidFill>
                  <a:schemeClr val="tx1"/>
                </a:solidFill>
                <a:latin typeface="+mj-lt"/>
              </a:endParaRPr>
            </a:p>
            <a:p>
              <a:pPr marL="134938" indent="-122238" algn="just">
                <a:buFont typeface="Wingdings" pitchFamily="2" charset="2"/>
                <a:buChar char="§"/>
                <a:tabLst>
                  <a:tab pos="147638" algn="l"/>
                </a:tabLst>
                <a:defRPr/>
              </a:pPr>
              <a:r>
                <a:rPr lang="en-IN" sz="1200" dirty="0">
                  <a:solidFill>
                    <a:schemeClr val="tx1"/>
                  </a:solidFill>
                  <a:latin typeface="+mj-lt"/>
                </a:rPr>
                <a:t>Delivered large, </a:t>
              </a:r>
              <a:r>
                <a:rPr lang="en-IN" sz="1200" b="1" dirty="0">
                  <a:solidFill>
                    <a:schemeClr val="tx1"/>
                  </a:solidFill>
                  <a:latin typeface="+mj-lt"/>
                </a:rPr>
                <a:t>complex projects </a:t>
              </a:r>
              <a:r>
                <a:rPr lang="en-IN" sz="1200" dirty="0">
                  <a:solidFill>
                    <a:schemeClr val="tx1"/>
                  </a:solidFill>
                  <a:latin typeface="+mj-lt"/>
                </a:rPr>
                <a:t>across </a:t>
              </a:r>
              <a:r>
                <a:rPr lang="en-IN" sz="1200" b="1" dirty="0">
                  <a:solidFill>
                    <a:schemeClr val="tx1"/>
                  </a:solidFill>
                  <a:latin typeface="+mj-lt"/>
                </a:rPr>
                <a:t>all voltage platforms </a:t>
              </a:r>
              <a:r>
                <a:rPr lang="en-IN" sz="1200" dirty="0">
                  <a:solidFill>
                    <a:schemeClr val="tx1"/>
                  </a:solidFill>
                  <a:latin typeface="+mj-lt"/>
                </a:rPr>
                <a:t>and in </a:t>
              </a:r>
              <a:r>
                <a:rPr lang="en-IN" sz="1200" b="1" dirty="0">
                  <a:solidFill>
                    <a:schemeClr val="tx1"/>
                  </a:solidFill>
                  <a:latin typeface="+mj-lt"/>
                </a:rPr>
                <a:t>challenging climatic </a:t>
              </a:r>
              <a:r>
                <a:rPr lang="en-IN" sz="1200" dirty="0">
                  <a:solidFill>
                    <a:schemeClr val="tx1"/>
                  </a:solidFill>
                  <a:latin typeface="+mj-lt"/>
                </a:rPr>
                <a:t>and </a:t>
              </a:r>
              <a:r>
                <a:rPr lang="en-IN" sz="1200" b="1" dirty="0">
                  <a:solidFill>
                    <a:schemeClr val="tx1"/>
                  </a:solidFill>
                  <a:latin typeface="+mj-lt"/>
                </a:rPr>
                <a:t>topographic conditions </a:t>
              </a:r>
              <a:r>
                <a:rPr lang="en-IN" sz="1200" dirty="0">
                  <a:solidFill>
                    <a:schemeClr val="tx1"/>
                  </a:solidFill>
                  <a:latin typeface="+mj-lt"/>
                </a:rPr>
                <a:t>that include deserts, snowfields, seas, mountainous regions and thick forests as well as in exigent socio-political conditions including war-torn regions.</a:t>
              </a:r>
            </a:p>
          </p:txBody>
        </p:sp>
      </p:grpSp>
      <p:grpSp>
        <p:nvGrpSpPr>
          <p:cNvPr id="269322" name="Group 26"/>
          <p:cNvGrpSpPr>
            <a:grpSpLocks/>
          </p:cNvGrpSpPr>
          <p:nvPr/>
        </p:nvGrpSpPr>
        <p:grpSpPr bwMode="auto">
          <a:xfrm>
            <a:off x="642938" y="4178300"/>
            <a:ext cx="8077200" cy="739775"/>
            <a:chOff x="642938" y="4044498"/>
            <a:chExt cx="8077200" cy="738664"/>
          </a:xfrm>
        </p:grpSpPr>
        <p:sp>
          <p:nvSpPr>
            <p:cNvPr id="19" name="Pentagon 18"/>
            <p:cNvSpPr/>
            <p:nvPr/>
          </p:nvSpPr>
          <p:spPr bwMode="auto">
            <a:xfrm>
              <a:off x="642938" y="4057179"/>
              <a:ext cx="1312862" cy="713302"/>
            </a:xfrm>
            <a:prstGeom prst="homePlate">
              <a:avLst>
                <a:gd name="adj" fmla="val 29048"/>
              </a:avLst>
            </a:prstGeom>
            <a:solidFill>
              <a:srgbClr val="99CCFF"/>
            </a:solidFill>
            <a:ln>
              <a:noFill/>
            </a:ln>
          </p:spPr>
          <p:txBody>
            <a:bodyPr anchor="ctr"/>
            <a:lstStyle/>
            <a:p>
              <a:pPr>
                <a:defRPr/>
              </a:pPr>
              <a:r>
                <a:rPr lang="en-US" sz="1400" b="1" dirty="0">
                  <a:latin typeface="+mj-lt"/>
                </a:rPr>
                <a:t>High Margin Business</a:t>
              </a:r>
            </a:p>
          </p:txBody>
        </p:sp>
        <p:sp>
          <p:nvSpPr>
            <p:cNvPr id="20" name="Rectangle 19"/>
            <p:cNvSpPr/>
            <p:nvPr/>
          </p:nvSpPr>
          <p:spPr bwMode="auto">
            <a:xfrm>
              <a:off x="2214563" y="4044498"/>
              <a:ext cx="6505575" cy="73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34938" indent="-122238">
                <a:buFont typeface="Wingdings" pitchFamily="2" charset="2"/>
                <a:buChar char="§"/>
                <a:tabLst>
                  <a:tab pos="147638" algn="l"/>
                </a:tabLst>
                <a:defRPr/>
              </a:pPr>
              <a:r>
                <a:rPr lang="en-IN" sz="1200" dirty="0">
                  <a:solidFill>
                    <a:schemeClr val="tx1"/>
                  </a:solidFill>
                  <a:latin typeface="+mj-lt"/>
                </a:rPr>
                <a:t>Huge market opportunity in the </a:t>
              </a:r>
              <a:r>
                <a:rPr lang="en-IN" sz="1400" b="1" dirty="0">
                  <a:solidFill>
                    <a:schemeClr val="tx1"/>
                  </a:solidFill>
                  <a:latin typeface="+mj-lt"/>
                </a:rPr>
                <a:t>premium 400kV – 765kV segment</a:t>
              </a:r>
              <a:r>
                <a:rPr lang="en-IN" sz="1200" dirty="0">
                  <a:solidFill>
                    <a:schemeClr val="tx1"/>
                  </a:solidFill>
                  <a:latin typeface="+mj-lt"/>
                </a:rPr>
                <a:t>.</a:t>
              </a:r>
            </a:p>
            <a:p>
              <a:pPr marL="134938" indent="-122238">
                <a:buFont typeface="Wingdings" pitchFamily="2" charset="2"/>
                <a:buChar char="§"/>
                <a:tabLst>
                  <a:tab pos="147638" algn="l"/>
                </a:tabLst>
                <a:defRPr/>
              </a:pPr>
              <a:r>
                <a:rPr lang="en-IN" sz="1200" dirty="0">
                  <a:solidFill>
                    <a:schemeClr val="tx1"/>
                  </a:solidFill>
                </a:rPr>
                <a:t>High entry barriers and minimal competition, therefore revenue and </a:t>
              </a:r>
              <a:r>
                <a:rPr lang="en-IN" sz="1400" b="1" dirty="0">
                  <a:solidFill>
                    <a:schemeClr val="tx1"/>
                  </a:solidFill>
                </a:rPr>
                <a:t>margins are high</a:t>
              </a:r>
              <a:r>
                <a:rPr lang="en-IN" sz="1200" dirty="0">
                  <a:solidFill>
                    <a:schemeClr val="tx1"/>
                  </a:solidFill>
                </a:rPr>
                <a:t>.</a:t>
              </a:r>
            </a:p>
            <a:p>
              <a:pPr marL="134938" indent="-122238">
                <a:buFont typeface="Wingdings" pitchFamily="2" charset="2"/>
                <a:buChar char="§"/>
                <a:tabLst>
                  <a:tab pos="147638" algn="l"/>
                </a:tabLst>
                <a:defRPr/>
              </a:pPr>
              <a:r>
                <a:rPr lang="en-IN" sz="1200" dirty="0">
                  <a:solidFill>
                    <a:schemeClr val="tx1"/>
                  </a:solidFill>
                  <a:latin typeface="+mj-lt"/>
                </a:rPr>
                <a:t>EMC among very </a:t>
              </a:r>
              <a:r>
                <a:rPr lang="en-IN" sz="1400" b="1" dirty="0">
                  <a:solidFill>
                    <a:schemeClr val="tx1"/>
                  </a:solidFill>
                  <a:latin typeface="+mj-lt"/>
                </a:rPr>
                <a:t>few players (6-7)</a:t>
              </a:r>
              <a:r>
                <a:rPr lang="en-IN" sz="1200" dirty="0">
                  <a:solidFill>
                    <a:schemeClr val="tx1"/>
                  </a:solidFill>
                  <a:latin typeface="+mj-lt"/>
                </a:rPr>
                <a:t> operating in this segment. </a:t>
              </a:r>
            </a:p>
          </p:txBody>
        </p:sp>
      </p:grpSp>
      <p:grpSp>
        <p:nvGrpSpPr>
          <p:cNvPr id="269323" name="Group 27"/>
          <p:cNvGrpSpPr>
            <a:grpSpLocks/>
          </p:cNvGrpSpPr>
          <p:nvPr/>
        </p:nvGrpSpPr>
        <p:grpSpPr bwMode="auto">
          <a:xfrm>
            <a:off x="642938" y="5118100"/>
            <a:ext cx="8077200" cy="712788"/>
            <a:chOff x="642938" y="5000625"/>
            <a:chExt cx="8077200" cy="712788"/>
          </a:xfrm>
        </p:grpSpPr>
        <p:sp>
          <p:nvSpPr>
            <p:cNvPr id="22" name="Pentagon 21"/>
            <p:cNvSpPr/>
            <p:nvPr/>
          </p:nvSpPr>
          <p:spPr bwMode="auto">
            <a:xfrm>
              <a:off x="642938" y="5000625"/>
              <a:ext cx="1312862" cy="712788"/>
            </a:xfrm>
            <a:prstGeom prst="homePlate">
              <a:avLst>
                <a:gd name="adj" fmla="val 29048"/>
              </a:avLst>
            </a:prstGeom>
            <a:solidFill>
              <a:srgbClr val="99CCFF"/>
            </a:solidFill>
            <a:ln>
              <a:noFill/>
            </a:ln>
          </p:spPr>
          <p:txBody>
            <a:bodyPr anchor="ctr"/>
            <a:lstStyle/>
            <a:p>
              <a:pPr>
                <a:defRPr/>
              </a:pPr>
              <a:r>
                <a:rPr lang="en-US" sz="1400" b="1" dirty="0">
                  <a:latin typeface="+mj-lt"/>
                </a:rPr>
                <a:t>Talented Human Resource</a:t>
              </a:r>
            </a:p>
          </p:txBody>
        </p:sp>
        <p:sp>
          <p:nvSpPr>
            <p:cNvPr id="23" name="Rectangle 22"/>
            <p:cNvSpPr/>
            <p:nvPr/>
          </p:nvSpPr>
          <p:spPr bwMode="auto">
            <a:xfrm>
              <a:off x="2214563" y="5037138"/>
              <a:ext cx="6505575" cy="646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34938" indent="-122238">
                <a:buFont typeface="Wingdings" pitchFamily="2" charset="2"/>
                <a:buChar char="§"/>
                <a:tabLst>
                  <a:tab pos="147638" algn="l"/>
                </a:tabLst>
                <a:defRPr/>
              </a:pPr>
              <a:r>
                <a:rPr lang="en-IN" sz="1200" dirty="0">
                  <a:solidFill>
                    <a:schemeClr val="tx1"/>
                  </a:solidFill>
                  <a:latin typeface="+mj-lt"/>
                  <a:cs typeface="Arial" charset="0"/>
                </a:rPr>
                <a:t>Highly experienced professionals from the EPC industry. </a:t>
              </a:r>
            </a:p>
            <a:p>
              <a:pPr marL="134938" indent="-122238">
                <a:buFont typeface="Wingdings" pitchFamily="2" charset="2"/>
                <a:buChar char="§"/>
                <a:tabLst>
                  <a:tab pos="147638" algn="l"/>
                </a:tabLst>
                <a:defRPr/>
              </a:pPr>
              <a:r>
                <a:rPr lang="en-IN" sz="1200" dirty="0">
                  <a:solidFill>
                    <a:schemeClr val="tx1"/>
                  </a:solidFill>
                  <a:latin typeface="+mj-lt"/>
                  <a:cs typeface="Arial" charset="0"/>
                </a:rPr>
                <a:t>It has a strong team of more than 150 talented engineers.</a:t>
              </a:r>
            </a:p>
            <a:p>
              <a:pPr marL="134938" indent="-122238">
                <a:buFont typeface="Wingdings" pitchFamily="2" charset="2"/>
                <a:buChar char="§"/>
                <a:tabLst>
                  <a:tab pos="147638" algn="l"/>
                </a:tabLst>
                <a:defRPr/>
              </a:pPr>
              <a:r>
                <a:rPr lang="en-IN" sz="1200" dirty="0">
                  <a:solidFill>
                    <a:schemeClr val="tx1"/>
                  </a:solidFill>
                  <a:latin typeface="+mj-lt"/>
                  <a:cs typeface="Arial" charset="0"/>
                </a:rPr>
                <a:t>Organisational strength of over 1500 employees in total.</a:t>
              </a:r>
            </a:p>
          </p:txBody>
        </p:sp>
      </p:grpSp>
      <p:sp>
        <p:nvSpPr>
          <p:cNvPr id="29" name="Slide Number Placeholder 28"/>
          <p:cNvSpPr>
            <a:spLocks noGrp="1"/>
          </p:cNvSpPr>
          <p:nvPr>
            <p:ph type="sldNum" sz="quarter" idx="11"/>
          </p:nvPr>
        </p:nvSpPr>
        <p:spPr/>
        <p:txBody>
          <a:bodyPr/>
          <a:lstStyle/>
          <a:p>
            <a:pPr>
              <a:defRPr/>
            </a:pPr>
            <a:fld id="{18E1ED6F-5F60-4100-A53A-7E37005A7501}" type="slidenum">
              <a:rPr lang="en-IN"/>
              <a:pPr>
                <a:defRPr/>
              </a:pPr>
              <a:t>4</a:t>
            </a:fld>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Operating Segments (4/6)</a:t>
            </a:r>
            <a:endParaRPr lang="en-US" dirty="0"/>
          </a:p>
        </p:txBody>
      </p:sp>
      <p:sp>
        <p:nvSpPr>
          <p:cNvPr id="3" name="Slide Number Placeholder 2"/>
          <p:cNvSpPr>
            <a:spLocks noGrp="1"/>
          </p:cNvSpPr>
          <p:nvPr>
            <p:ph type="sldNum" sz="quarter" idx="11"/>
          </p:nvPr>
        </p:nvSpPr>
        <p:spPr/>
        <p:txBody>
          <a:bodyPr/>
          <a:lstStyle/>
          <a:p>
            <a:pPr>
              <a:defRPr/>
            </a:pPr>
            <a:fld id="{8D94F2D3-B423-405C-BE58-8AC00669EE3C}" type="slidenum">
              <a:rPr lang="en-IN"/>
              <a:pPr>
                <a:defRPr/>
              </a:pPr>
              <a:t>40</a:t>
            </a:fld>
            <a:endParaRPr lang="en-IN" dirty="0"/>
          </a:p>
        </p:txBody>
      </p:sp>
      <p:sp>
        <p:nvSpPr>
          <p:cNvPr id="12" name="Pentagon 11"/>
          <p:cNvSpPr/>
          <p:nvPr>
            <p:custDataLst>
              <p:tags r:id="rId1"/>
            </p:custDataLst>
          </p:nvPr>
        </p:nvSpPr>
        <p:spPr>
          <a:xfrm>
            <a:off x="466725" y="1972389"/>
            <a:ext cx="2000250" cy="538162"/>
          </a:xfrm>
          <a:prstGeom prst="homePlate">
            <a:avLst>
              <a:gd name="adj" fmla="val 35439"/>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Activities</a:t>
            </a:r>
          </a:p>
        </p:txBody>
      </p:sp>
      <p:sp>
        <p:nvSpPr>
          <p:cNvPr id="13" name="Pentagon 12"/>
          <p:cNvSpPr/>
          <p:nvPr>
            <p:custDataLst>
              <p:tags r:id="rId2"/>
            </p:custDataLst>
          </p:nvPr>
        </p:nvSpPr>
        <p:spPr bwMode="auto">
          <a:xfrm>
            <a:off x="466725" y="3920251"/>
            <a:ext cx="2001838" cy="538163"/>
          </a:xfrm>
          <a:prstGeom prst="homePlate">
            <a:avLst>
              <a:gd name="adj" fmla="val 3541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Features</a:t>
            </a:r>
          </a:p>
        </p:txBody>
      </p:sp>
      <p:sp>
        <p:nvSpPr>
          <p:cNvPr id="14" name="Rectangle 13"/>
          <p:cNvSpPr/>
          <p:nvPr/>
        </p:nvSpPr>
        <p:spPr>
          <a:xfrm>
            <a:off x="2579688" y="3096339"/>
            <a:ext cx="6127750" cy="2185214"/>
          </a:xfrm>
          <a:prstGeom prst="rect">
            <a:avLst/>
          </a:prstGeom>
          <a:solidFill>
            <a:schemeClr val="accent5">
              <a:lumMod val="20000"/>
              <a:lumOff val="80000"/>
            </a:schemeClr>
          </a:solidFill>
          <a:ln>
            <a:noFill/>
          </a:ln>
        </p:spPr>
        <p:txBody>
          <a:bodyPr>
            <a:spAutoFit/>
          </a:bodyPr>
          <a:lstStyle/>
          <a:p>
            <a:pPr marL="114300" indent="-114300">
              <a:spcAft>
                <a:spcPts val="1200"/>
              </a:spcAft>
              <a:buFont typeface="Wingdings" pitchFamily="2" charset="2"/>
              <a:buChar char="§"/>
              <a:defRPr/>
            </a:pPr>
            <a:r>
              <a:rPr lang="en-US" sz="1200" dirty="0">
                <a:latin typeface="+mj-lt"/>
              </a:rPr>
              <a:t>Successfully commissioned on March 04, 2012. under GOI’s Jawaharlal Nehru National Solar Mission (JNNSM).</a:t>
            </a:r>
          </a:p>
          <a:p>
            <a:pPr marL="114300" indent="-114300">
              <a:spcAft>
                <a:spcPts val="1200"/>
              </a:spcAft>
              <a:buFont typeface="Wingdings" pitchFamily="2" charset="2"/>
              <a:buChar char="§"/>
              <a:defRPr/>
            </a:pPr>
            <a:r>
              <a:rPr lang="en-US" sz="1200" dirty="0" smtClean="0">
                <a:latin typeface="+mj-lt"/>
              </a:rPr>
              <a:t>Has been selected against very tough competition among 400 participants and has already signed a Power Purchase Agreement (PPA) with NTPC </a:t>
            </a:r>
            <a:r>
              <a:rPr lang="en-US" sz="1200" dirty="0" err="1" smtClean="0">
                <a:latin typeface="+mj-lt"/>
              </a:rPr>
              <a:t>Vidyut</a:t>
            </a:r>
            <a:r>
              <a:rPr lang="en-US" sz="1200" dirty="0" smtClean="0">
                <a:latin typeface="+mj-lt"/>
              </a:rPr>
              <a:t> </a:t>
            </a:r>
            <a:r>
              <a:rPr lang="en-US" sz="1200" dirty="0" err="1" smtClean="0">
                <a:latin typeface="+mj-lt"/>
              </a:rPr>
              <a:t>Vyapar</a:t>
            </a:r>
            <a:r>
              <a:rPr lang="en-US" sz="1200" dirty="0" smtClean="0">
                <a:latin typeface="+mj-lt"/>
              </a:rPr>
              <a:t> Nigam Ltd. ensuring sale of power for the next 25 years.</a:t>
            </a:r>
          </a:p>
          <a:p>
            <a:pPr marL="114300" indent="-114300">
              <a:spcAft>
                <a:spcPts val="1200"/>
              </a:spcAft>
              <a:buFont typeface="Wingdings" pitchFamily="2" charset="2"/>
              <a:buChar char="§"/>
              <a:defRPr/>
            </a:pPr>
            <a:r>
              <a:rPr lang="en-US" sz="1200" dirty="0" smtClean="0">
                <a:latin typeface="+mj-lt"/>
              </a:rPr>
              <a:t>The plant is environment friendly and will provide sustainable &amp; renewable energy.</a:t>
            </a:r>
          </a:p>
          <a:p>
            <a:pPr marL="114300" indent="-114300">
              <a:spcAft>
                <a:spcPts val="1200"/>
              </a:spcAft>
              <a:buFont typeface="Wingdings" pitchFamily="2" charset="2"/>
              <a:buChar char="§"/>
              <a:defRPr/>
            </a:pPr>
            <a:r>
              <a:rPr lang="en-IN" sz="1200" dirty="0" smtClean="0">
                <a:latin typeface="+mj-lt"/>
              </a:rPr>
              <a:t>The </a:t>
            </a:r>
            <a:r>
              <a:rPr lang="en-IN" sz="1200" dirty="0">
                <a:latin typeface="+mj-lt"/>
              </a:rPr>
              <a:t>first solar plant of its kind in the state of Uttar Pradesh, India.</a:t>
            </a:r>
            <a:endParaRPr lang="en-US" sz="1200" dirty="0">
              <a:latin typeface="+mj-lt"/>
            </a:endParaRPr>
          </a:p>
          <a:p>
            <a:pPr marL="114300" indent="-114300">
              <a:spcAft>
                <a:spcPts val="1200"/>
              </a:spcAft>
              <a:buFont typeface="Wingdings" pitchFamily="2" charset="2"/>
              <a:buChar char="§"/>
              <a:defRPr/>
            </a:pPr>
            <a:r>
              <a:rPr lang="en-US" sz="1200" dirty="0">
                <a:solidFill>
                  <a:prstClr val="black"/>
                </a:solidFill>
                <a:latin typeface="+mj-lt"/>
              </a:rPr>
              <a:t>EMC also to gain the benefits of ‘Carbon Credit’ from this plant.</a:t>
            </a:r>
          </a:p>
        </p:txBody>
      </p:sp>
      <p:sp>
        <p:nvSpPr>
          <p:cNvPr id="15" name="Rectangle 14"/>
          <p:cNvSpPr/>
          <p:nvPr/>
        </p:nvSpPr>
        <p:spPr>
          <a:xfrm>
            <a:off x="2600325" y="1972389"/>
            <a:ext cx="6134100" cy="547687"/>
          </a:xfrm>
          <a:prstGeom prst="rect">
            <a:avLst/>
          </a:prstGeom>
          <a:solidFill>
            <a:schemeClr val="accent5">
              <a:lumMod val="20000"/>
              <a:lumOff val="80000"/>
            </a:schemeClr>
          </a:solidFill>
          <a:ln>
            <a:noFill/>
          </a:ln>
        </p:spPr>
        <p:txBody>
          <a:bodyPr anchor="ctr"/>
          <a:lstStyle/>
          <a:p>
            <a:pPr marL="114300" indent="-114300">
              <a:lnSpc>
                <a:spcPct val="90000"/>
              </a:lnSpc>
              <a:buFont typeface="Wingdings" pitchFamily="2" charset="2"/>
              <a:buChar char="§"/>
              <a:defRPr/>
            </a:pPr>
            <a:r>
              <a:rPr lang="en-US" sz="1200" dirty="0">
                <a:latin typeface="+mj-lt"/>
              </a:rPr>
              <a:t>Committed to green power having commissioned a 5 MW Solar power plant at </a:t>
            </a:r>
            <a:r>
              <a:rPr lang="en-US" sz="1200" dirty="0" err="1">
                <a:latin typeface="+mj-lt"/>
              </a:rPr>
              <a:t>Naini</a:t>
            </a:r>
            <a:r>
              <a:rPr lang="en-US" sz="1200" dirty="0">
                <a:latin typeface="+mj-lt"/>
              </a:rPr>
              <a:t>, Allahabad.</a:t>
            </a:r>
          </a:p>
        </p:txBody>
      </p:sp>
      <p:cxnSp>
        <p:nvCxnSpPr>
          <p:cNvPr id="16" name="Straight Connector 15"/>
          <p:cNvCxnSpPr/>
          <p:nvPr/>
        </p:nvCxnSpPr>
        <p:spPr>
          <a:xfrm>
            <a:off x="482600" y="2802651"/>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1136650"/>
            <a:ext cx="8229600" cy="307975"/>
          </a:xfrm>
          <a:prstGeom prst="rect">
            <a:avLst/>
          </a:prstGeom>
          <a:solidFill>
            <a:srgbClr val="99CCFF"/>
          </a:solidFill>
          <a:ln>
            <a:noFill/>
          </a:ln>
        </p:spPr>
        <p:txBody>
          <a:bodyPr anchor="ctr"/>
          <a:lstStyle/>
          <a:p>
            <a:pPr>
              <a:defRPr/>
            </a:pPr>
            <a:r>
              <a:rPr lang="en-US" sz="1400" b="1" dirty="0" smtClean="0">
                <a:latin typeface="+mj-lt"/>
              </a:rPr>
              <a:t>Solar Power</a:t>
            </a:r>
            <a:endParaRPr lang="en-US" sz="1400" b="1"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t>Railway Infrastructure</a:t>
            </a:r>
            <a:endParaRPr lang="en-US" sz="2800" dirty="0"/>
          </a:p>
        </p:txBody>
      </p:sp>
      <p:sp>
        <p:nvSpPr>
          <p:cNvPr id="3" name="Slide Number Placeholder 2"/>
          <p:cNvSpPr>
            <a:spLocks noGrp="1"/>
          </p:cNvSpPr>
          <p:nvPr>
            <p:ph type="sldNum" sz="quarter" idx="11"/>
          </p:nvPr>
        </p:nvSpPr>
        <p:spPr/>
        <p:txBody>
          <a:bodyPr/>
          <a:lstStyle/>
          <a:p>
            <a:pPr>
              <a:defRPr/>
            </a:pPr>
            <a:fld id="{90054391-4158-4D18-A317-9662870243D6}" type="slidenum">
              <a:rPr lang="en-IN"/>
              <a:pPr>
                <a:defRPr/>
              </a:pPr>
              <a:t>41</a:t>
            </a:fld>
            <a:endParaRPr lang="en-IN" dirty="0"/>
          </a:p>
        </p:txBody>
      </p:sp>
      <p:sp>
        <p:nvSpPr>
          <p:cNvPr id="4" name="Text Placeholder 6"/>
          <p:cNvSpPr txBox="1">
            <a:spLocks/>
          </p:cNvSpPr>
          <p:nvPr/>
        </p:nvSpPr>
        <p:spPr>
          <a:xfrm>
            <a:off x="1144896" y="3043783"/>
            <a:ext cx="2917825" cy="758825"/>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defRPr/>
            </a:pPr>
            <a:r>
              <a:rPr lang="en-US" sz="2000" b="1" dirty="0">
                <a:solidFill>
                  <a:schemeClr val="tx1"/>
                </a:solidFill>
                <a:latin typeface="+mj-lt"/>
              </a:rPr>
              <a:t>Railway Electrification</a:t>
            </a:r>
          </a:p>
        </p:txBody>
      </p:sp>
      <p:sp>
        <p:nvSpPr>
          <p:cNvPr id="5" name="Text Placeholder 6"/>
          <p:cNvSpPr txBox="1">
            <a:spLocks/>
          </p:cNvSpPr>
          <p:nvPr/>
        </p:nvSpPr>
        <p:spPr>
          <a:xfrm>
            <a:off x="4776717" y="3037457"/>
            <a:ext cx="3957850" cy="760412"/>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defRPr/>
            </a:pPr>
            <a:r>
              <a:rPr lang="en-US" sz="2000" b="1" dirty="0" smtClean="0">
                <a:solidFill>
                  <a:schemeClr val="tx1"/>
                </a:solidFill>
                <a:latin typeface="+mj-lt"/>
              </a:rPr>
              <a:t>Signaling, Telecommunication, Safety &amp; Security Systems</a:t>
            </a:r>
            <a:endParaRPr lang="en-US" sz="2000" b="1" dirty="0">
              <a:solidFill>
                <a:schemeClr val="tx1"/>
              </a:solidFill>
              <a:latin typeface="+mj-lt"/>
            </a:endParaRPr>
          </a:p>
        </p:txBody>
      </p:sp>
      <p:pic>
        <p:nvPicPr>
          <p:cNvPr id="286725" name="Picture 8" descr="IMG_0029.JPG"/>
          <p:cNvPicPr>
            <a:picLocks noChangeAspect="1"/>
          </p:cNvPicPr>
          <p:nvPr/>
        </p:nvPicPr>
        <p:blipFill>
          <a:blip r:embed="rId2"/>
          <a:srcRect/>
          <a:stretch>
            <a:fillRect/>
          </a:stretch>
        </p:blipFill>
        <p:spPr bwMode="auto">
          <a:xfrm>
            <a:off x="5299573" y="1117080"/>
            <a:ext cx="2805112" cy="1682750"/>
          </a:xfrm>
          <a:prstGeom prst="rect">
            <a:avLst/>
          </a:prstGeom>
          <a:noFill/>
          <a:ln w="9525">
            <a:noFill/>
            <a:miter lim="800000"/>
            <a:headEnd/>
            <a:tailEnd/>
          </a:ln>
        </p:spPr>
      </p:pic>
      <p:pic>
        <p:nvPicPr>
          <p:cNvPr id="286726" name="Picture 1" descr="C:\Users\EMC LATPTOP\Desktop\hadala2_b.jpg"/>
          <p:cNvPicPr>
            <a:picLocks noChangeAspect="1" noChangeArrowheads="1"/>
          </p:cNvPicPr>
          <p:nvPr/>
        </p:nvPicPr>
        <p:blipFill>
          <a:blip r:embed="rId3"/>
          <a:srcRect/>
          <a:stretch>
            <a:fillRect/>
          </a:stretch>
        </p:blipFill>
        <p:spPr bwMode="auto">
          <a:xfrm>
            <a:off x="1187474" y="1108786"/>
            <a:ext cx="2784475" cy="1682750"/>
          </a:xfrm>
          <a:prstGeom prst="rect">
            <a:avLst/>
          </a:prstGeom>
          <a:noFill/>
          <a:ln w="9525">
            <a:noFill/>
            <a:miter lim="800000"/>
            <a:headEnd/>
            <a:tailEnd/>
          </a:ln>
        </p:spPr>
      </p:pic>
      <p:sp>
        <p:nvSpPr>
          <p:cNvPr id="10" name="Text Placeholder 6"/>
          <p:cNvSpPr txBox="1">
            <a:spLocks/>
          </p:cNvSpPr>
          <p:nvPr/>
        </p:nvSpPr>
        <p:spPr>
          <a:xfrm>
            <a:off x="1160817" y="5734669"/>
            <a:ext cx="2917825" cy="758825"/>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defRPr/>
            </a:pPr>
            <a:r>
              <a:rPr lang="en-IN" sz="2000" b="1" dirty="0" smtClean="0">
                <a:solidFill>
                  <a:schemeClr val="tx1"/>
                </a:solidFill>
                <a:latin typeface="+mj-lt"/>
              </a:rPr>
              <a:t>SCADA</a:t>
            </a:r>
          </a:p>
        </p:txBody>
      </p:sp>
      <p:sp>
        <p:nvSpPr>
          <p:cNvPr id="11" name="Text Placeholder 6"/>
          <p:cNvSpPr txBox="1">
            <a:spLocks/>
          </p:cNvSpPr>
          <p:nvPr/>
        </p:nvSpPr>
        <p:spPr>
          <a:xfrm>
            <a:off x="4792638" y="5728343"/>
            <a:ext cx="3957850" cy="760412"/>
          </a:xfrm>
          <a:prstGeom prst="roundRect">
            <a:avLst>
              <a:gd name="adj" fmla="val 1666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defRPr/>
            </a:pPr>
            <a:r>
              <a:rPr lang="en-IN" sz="2000" b="1" dirty="0" smtClean="0">
                <a:solidFill>
                  <a:schemeClr val="tx1"/>
                </a:solidFill>
                <a:latin typeface="+mj-lt"/>
              </a:rPr>
              <a:t>Civil &amp; Track works</a:t>
            </a:r>
            <a:endParaRPr lang="en-US" sz="2000" b="1" dirty="0" smtClean="0">
              <a:solidFill>
                <a:schemeClr val="tx1"/>
              </a:solidFill>
              <a:latin typeface="+mj-lt"/>
            </a:endParaRPr>
          </a:p>
        </p:txBody>
      </p:sp>
      <p:pic>
        <p:nvPicPr>
          <p:cNvPr id="376833" name="Picture 1"/>
          <p:cNvPicPr>
            <a:picLocks noChangeAspect="1" noChangeArrowheads="1"/>
          </p:cNvPicPr>
          <p:nvPr/>
        </p:nvPicPr>
        <p:blipFill>
          <a:blip r:embed="rId4"/>
          <a:srcRect/>
          <a:stretch>
            <a:fillRect/>
          </a:stretch>
        </p:blipFill>
        <p:spPr bwMode="auto">
          <a:xfrm>
            <a:off x="1323833" y="4053385"/>
            <a:ext cx="2470244" cy="1490805"/>
          </a:xfrm>
          <a:prstGeom prst="rect">
            <a:avLst/>
          </a:prstGeom>
          <a:noFill/>
          <a:ln w="9525">
            <a:noFill/>
            <a:miter lim="800000"/>
            <a:headEnd/>
            <a:tailEnd/>
          </a:ln>
          <a:effectLst/>
        </p:spPr>
      </p:pic>
      <p:pic>
        <p:nvPicPr>
          <p:cNvPr id="376834" name="Picture 2"/>
          <p:cNvPicPr>
            <a:picLocks noChangeAspect="1" noChangeArrowheads="1"/>
          </p:cNvPicPr>
          <p:nvPr/>
        </p:nvPicPr>
        <p:blipFill>
          <a:blip r:embed="rId5"/>
          <a:srcRect/>
          <a:stretch>
            <a:fillRect/>
          </a:stretch>
        </p:blipFill>
        <p:spPr bwMode="auto">
          <a:xfrm>
            <a:off x="5227093" y="4026090"/>
            <a:ext cx="3002507" cy="1569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Operating Segments (5/6)</a:t>
            </a:r>
            <a:endParaRPr lang="en-US" dirty="0"/>
          </a:p>
        </p:txBody>
      </p:sp>
      <p:grpSp>
        <p:nvGrpSpPr>
          <p:cNvPr id="3" name="Group 23"/>
          <p:cNvGrpSpPr/>
          <p:nvPr/>
        </p:nvGrpSpPr>
        <p:grpSpPr>
          <a:xfrm>
            <a:off x="457199" y="1513118"/>
            <a:ext cx="8250073" cy="542378"/>
            <a:chOff x="457200" y="1513118"/>
            <a:chExt cx="5973812" cy="542378"/>
          </a:xfrm>
          <a:solidFill>
            <a:srgbClr val="99CCFF"/>
          </a:solidFill>
        </p:grpSpPr>
        <p:sp>
          <p:nvSpPr>
            <p:cNvPr id="6" name="TextBox 5"/>
            <p:cNvSpPr txBox="1"/>
            <p:nvPr/>
          </p:nvSpPr>
          <p:spPr bwMode="auto">
            <a:xfrm>
              <a:off x="2035739" y="1513118"/>
              <a:ext cx="4395273" cy="539496"/>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Railway Electrification, </a:t>
              </a:r>
              <a:r>
                <a:rPr lang="en-US" sz="1400" b="1" dirty="0" smtClean="0">
                  <a:solidFill>
                    <a:schemeClr val="tx1"/>
                  </a:solidFill>
                  <a:latin typeface="+mj-lt"/>
                </a:rPr>
                <a:t>Signaling, Telecommunication, Safety &amp; Security Systems and Civil &amp; Track Works</a:t>
              </a:r>
              <a:endParaRPr lang="en-US" sz="1400" b="1" dirty="0">
                <a:solidFill>
                  <a:schemeClr val="tx1"/>
                </a:solidFill>
                <a:latin typeface="+mj-lt"/>
              </a:endParaRPr>
            </a:p>
          </p:txBody>
        </p:sp>
        <p:sp>
          <p:nvSpPr>
            <p:cNvPr id="7" name="Pentagon 6"/>
            <p:cNvSpPr/>
            <p:nvPr/>
          </p:nvSpPr>
          <p:spPr>
            <a:xfrm>
              <a:off x="457200" y="1513118"/>
              <a:ext cx="1518745" cy="542378"/>
            </a:xfrm>
            <a:prstGeom prst="homePlate">
              <a:avLst>
                <a:gd name="adj" fmla="val 37356"/>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Operating Segments</a:t>
              </a:r>
            </a:p>
          </p:txBody>
        </p:sp>
      </p:grpSp>
      <p:grpSp>
        <p:nvGrpSpPr>
          <p:cNvPr id="4" name="Group 25"/>
          <p:cNvGrpSpPr>
            <a:grpSpLocks/>
          </p:cNvGrpSpPr>
          <p:nvPr/>
        </p:nvGrpSpPr>
        <p:grpSpPr bwMode="auto">
          <a:xfrm>
            <a:off x="457200" y="2230439"/>
            <a:ext cx="8262938" cy="1604583"/>
            <a:chOff x="457200" y="2230975"/>
            <a:chExt cx="5983644" cy="1603839"/>
          </a:xfrm>
        </p:grpSpPr>
        <p:sp>
          <p:nvSpPr>
            <p:cNvPr id="11" name="Pentagon 10"/>
            <p:cNvSpPr/>
            <p:nvPr/>
          </p:nvSpPr>
          <p:spPr>
            <a:xfrm>
              <a:off x="457200" y="2484857"/>
              <a:ext cx="1519765" cy="539500"/>
            </a:xfrm>
            <a:prstGeom prst="homePlate">
              <a:avLst>
                <a:gd name="adj" fmla="val 3051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Activities under each Segment</a:t>
              </a:r>
            </a:p>
          </p:txBody>
        </p:sp>
        <p:sp>
          <p:nvSpPr>
            <p:cNvPr id="12" name="TextBox 11"/>
            <p:cNvSpPr txBox="1"/>
            <p:nvPr/>
          </p:nvSpPr>
          <p:spPr bwMode="auto">
            <a:xfrm>
              <a:off x="2044791" y="2230975"/>
              <a:ext cx="4396053" cy="1603839"/>
            </a:xfrm>
            <a:prstGeom prst="rect">
              <a:avLst/>
            </a:prstGeom>
            <a:solidFill>
              <a:schemeClr val="accent5">
                <a:lumMod val="20000"/>
                <a:lumOff val="80000"/>
              </a:schemeClr>
            </a:solidFill>
            <a:ln>
              <a:noFill/>
            </a:ln>
          </p:spPr>
          <p:txBody>
            <a:bodyPr/>
            <a:lstStyle/>
            <a:p>
              <a:pPr marL="114300" indent="-114300">
                <a:spcAft>
                  <a:spcPts val="600"/>
                </a:spcAft>
                <a:buFont typeface="Wingdings" pitchFamily="2" charset="2"/>
                <a:buChar char="§"/>
                <a:defRPr/>
              </a:pPr>
              <a:r>
                <a:rPr lang="en-US" sz="1300" dirty="0" smtClean="0">
                  <a:latin typeface="+mj-lt"/>
                </a:rPr>
                <a:t>Over </a:t>
              </a:r>
              <a:r>
                <a:rPr lang="en-US" sz="1300" dirty="0">
                  <a:latin typeface="+mj-lt"/>
                </a:rPr>
                <a:t>Head </a:t>
              </a:r>
              <a:r>
                <a:rPr lang="en-US" sz="1300" dirty="0" smtClean="0">
                  <a:latin typeface="+mj-lt"/>
                </a:rPr>
                <a:t>Electrification (OHE), Traction Substation (TSS) &amp; associated </a:t>
              </a:r>
              <a:r>
                <a:rPr lang="en-US" sz="1300" dirty="0">
                  <a:latin typeface="+mj-lt"/>
                </a:rPr>
                <a:t>SCADA </a:t>
              </a:r>
              <a:r>
                <a:rPr lang="en-US" sz="1300" dirty="0" smtClean="0">
                  <a:latin typeface="+mj-lt"/>
                </a:rPr>
                <a:t>systems and </a:t>
              </a:r>
              <a:r>
                <a:rPr lang="en-IN" sz="1300" dirty="0" smtClean="0">
                  <a:latin typeface="+mj-lt"/>
                </a:rPr>
                <a:t>General electrical work </a:t>
              </a:r>
              <a:endParaRPr lang="en-US" sz="1300" dirty="0">
                <a:latin typeface="+mj-lt"/>
              </a:endParaRPr>
            </a:p>
            <a:p>
              <a:pPr marL="114300" lvl="1" indent="-114300">
                <a:spcAft>
                  <a:spcPts val="600"/>
                </a:spcAft>
                <a:buFont typeface="Wingdings" pitchFamily="2" charset="2"/>
                <a:buChar char="§"/>
                <a:defRPr/>
              </a:pPr>
              <a:r>
                <a:rPr lang="en-US" sz="1300" dirty="0" smtClean="0">
                  <a:latin typeface="+mj-lt"/>
                </a:rPr>
                <a:t>Signaling, Telecommunication, Safety &amp; Security System:  </a:t>
              </a:r>
              <a:r>
                <a:rPr lang="en-IN" sz="1300" dirty="0" smtClean="0">
                  <a:latin typeface="+mj-lt"/>
                </a:rPr>
                <a:t>design, engineering, , installation, testing, commissioning, maintenance and development of technologies </a:t>
              </a:r>
            </a:p>
            <a:p>
              <a:pPr marL="114300" lvl="1" indent="-114300">
                <a:spcAft>
                  <a:spcPts val="600"/>
                </a:spcAft>
                <a:buFont typeface="Wingdings" pitchFamily="2" charset="2"/>
                <a:buChar char="§"/>
                <a:defRPr/>
              </a:pPr>
              <a:r>
                <a:rPr lang="en-IN" sz="1300" dirty="0" smtClean="0">
                  <a:latin typeface="+mj-lt"/>
                </a:rPr>
                <a:t>Automatic Fare Collection Systems</a:t>
              </a:r>
            </a:p>
            <a:p>
              <a:pPr marL="114300" lvl="1" indent="-114300">
                <a:spcAft>
                  <a:spcPts val="600"/>
                </a:spcAft>
                <a:buFont typeface="Wingdings" pitchFamily="2" charset="2"/>
                <a:buChar char="§"/>
                <a:defRPr/>
              </a:pPr>
              <a:r>
                <a:rPr lang="en-IN" sz="1300" dirty="0" smtClean="0">
                  <a:latin typeface="+mj-lt"/>
                </a:rPr>
                <a:t>Construct bridges, buildings (at stations &amp; yards), platforms, </a:t>
              </a:r>
              <a:r>
                <a:rPr lang="en-US" sz="1300" dirty="0" smtClean="0">
                  <a:latin typeface="+mj-lt"/>
                </a:rPr>
                <a:t>etc. &amp; Track works</a:t>
              </a:r>
              <a:endParaRPr lang="en-IN" sz="1300" dirty="0" smtClean="0">
                <a:latin typeface="+mj-lt"/>
              </a:endParaRPr>
            </a:p>
            <a:p>
              <a:pPr marL="114300" indent="-114300">
                <a:spcAft>
                  <a:spcPts val="600"/>
                </a:spcAft>
                <a:buFont typeface="Wingdings" pitchFamily="2" charset="2"/>
                <a:buChar char="§"/>
                <a:defRPr/>
              </a:pPr>
              <a:endParaRPr lang="en-US" sz="1300" dirty="0">
                <a:latin typeface="+mj-lt"/>
              </a:endParaRPr>
            </a:p>
            <a:p>
              <a:pPr marL="114300" indent="-114300">
                <a:spcAft>
                  <a:spcPts val="600"/>
                </a:spcAft>
                <a:defRPr/>
              </a:pPr>
              <a:endParaRPr lang="en-US" sz="1200" dirty="0">
                <a:latin typeface="+mj-lt"/>
              </a:endParaRPr>
            </a:p>
          </p:txBody>
        </p:sp>
      </p:grpSp>
      <p:cxnSp>
        <p:nvCxnSpPr>
          <p:cNvPr id="15" name="Straight Connector 14"/>
          <p:cNvCxnSpPr/>
          <p:nvPr/>
        </p:nvCxnSpPr>
        <p:spPr>
          <a:xfrm>
            <a:off x="482600" y="2143125"/>
            <a:ext cx="81661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2600" y="3880686"/>
            <a:ext cx="8166100"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26"/>
          <p:cNvGrpSpPr>
            <a:grpSpLocks/>
          </p:cNvGrpSpPr>
          <p:nvPr/>
        </p:nvGrpSpPr>
        <p:grpSpPr bwMode="auto">
          <a:xfrm>
            <a:off x="498475" y="3981645"/>
            <a:ext cx="8235950" cy="1832299"/>
            <a:chOff x="457200" y="4613004"/>
            <a:chExt cx="5963882" cy="2071516"/>
          </a:xfrm>
        </p:grpSpPr>
        <p:sp>
          <p:nvSpPr>
            <p:cNvPr id="18" name="Pentagon 17"/>
            <p:cNvSpPr/>
            <p:nvPr/>
          </p:nvSpPr>
          <p:spPr>
            <a:xfrm>
              <a:off x="457200" y="5294614"/>
              <a:ext cx="1519709" cy="540221"/>
            </a:xfrm>
            <a:prstGeom prst="homePlate">
              <a:avLst>
                <a:gd name="adj" fmla="val 2806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Projects Won / Bid</a:t>
              </a:r>
            </a:p>
          </p:txBody>
        </p:sp>
        <p:sp>
          <p:nvSpPr>
            <p:cNvPr id="19" name="TextBox 18"/>
            <p:cNvSpPr txBox="1"/>
            <p:nvPr/>
          </p:nvSpPr>
          <p:spPr bwMode="auto">
            <a:xfrm>
              <a:off x="2044733" y="4613004"/>
              <a:ext cx="4376349" cy="2071516"/>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IN" sz="1300" dirty="0" smtClean="0">
                  <a:latin typeface="+mj-lt"/>
                </a:rPr>
                <a:t>Awarded on Turnkey Basis 25 kV, 50 Hz, Single Phase OHE including TSS, SCADA &amp;  Electric General Works in </a:t>
              </a:r>
              <a:r>
                <a:rPr lang="en-IN" sz="1300" dirty="0" err="1" smtClean="0">
                  <a:latin typeface="+mj-lt"/>
                </a:rPr>
                <a:t>Vizianagaram</a:t>
              </a:r>
              <a:r>
                <a:rPr lang="en-IN" sz="1300" dirty="0" smtClean="0">
                  <a:latin typeface="+mj-lt"/>
                </a:rPr>
                <a:t> - </a:t>
              </a:r>
              <a:r>
                <a:rPr lang="en-IN" sz="1300" dirty="0" err="1" smtClean="0">
                  <a:latin typeface="+mj-lt"/>
                </a:rPr>
                <a:t>Singapur</a:t>
              </a:r>
              <a:r>
                <a:rPr lang="en-IN" sz="1300" dirty="0" smtClean="0">
                  <a:latin typeface="+mj-lt"/>
                </a:rPr>
                <a:t> Road for 138.84 RKM / 369 </a:t>
              </a:r>
              <a:r>
                <a:rPr lang="en-IN" sz="1300" dirty="0" err="1" smtClean="0">
                  <a:latin typeface="+mj-lt"/>
                </a:rPr>
                <a:t>TKMs</a:t>
              </a:r>
              <a:r>
                <a:rPr lang="en-IN" sz="1300" dirty="0" smtClean="0">
                  <a:latin typeface="+mj-lt"/>
                </a:rPr>
                <a:t> &amp; </a:t>
              </a:r>
              <a:r>
                <a:rPr lang="en-US" sz="1300" dirty="0" smtClean="0">
                  <a:latin typeface="+mj-lt"/>
                </a:rPr>
                <a:t>in </a:t>
              </a:r>
              <a:r>
                <a:rPr lang="en-US" sz="1300" dirty="0" err="1" smtClean="0">
                  <a:latin typeface="+mj-lt"/>
                </a:rPr>
                <a:t>Kumedpur</a:t>
              </a:r>
              <a:r>
                <a:rPr lang="en-US" sz="1300" dirty="0" smtClean="0">
                  <a:latin typeface="+mj-lt"/>
                </a:rPr>
                <a:t>–Old </a:t>
              </a:r>
              <a:r>
                <a:rPr lang="en-US" sz="1300" dirty="0" err="1" smtClean="0">
                  <a:latin typeface="+mj-lt"/>
                </a:rPr>
                <a:t>Malda</a:t>
              </a:r>
              <a:r>
                <a:rPr lang="en-US" sz="1300" dirty="0" smtClean="0">
                  <a:latin typeface="+mj-lt"/>
                </a:rPr>
                <a:t> &amp; Old </a:t>
              </a:r>
              <a:r>
                <a:rPr lang="en-US" sz="1300" dirty="0" err="1" smtClean="0">
                  <a:latin typeface="+mj-lt"/>
                </a:rPr>
                <a:t>Malda</a:t>
              </a:r>
              <a:r>
                <a:rPr lang="en-US" sz="1300" dirty="0" smtClean="0">
                  <a:latin typeface="+mj-lt"/>
                </a:rPr>
                <a:t> – </a:t>
              </a:r>
              <a:r>
                <a:rPr lang="en-US" sz="1300" dirty="0" err="1" smtClean="0">
                  <a:latin typeface="+mj-lt"/>
                </a:rPr>
                <a:t>Singhabad</a:t>
              </a:r>
              <a:r>
                <a:rPr lang="en-US" sz="1300" dirty="0" smtClean="0">
                  <a:latin typeface="+mj-lt"/>
                </a:rPr>
                <a:t> for 79 RKM/168 TKMs</a:t>
              </a:r>
            </a:p>
            <a:p>
              <a:pPr marL="114300" indent="-114300" algn="just">
                <a:spcAft>
                  <a:spcPts val="600"/>
                </a:spcAft>
                <a:buFont typeface="Wingdings" pitchFamily="2" charset="2"/>
                <a:buChar char="§"/>
                <a:defRPr/>
              </a:pPr>
              <a:r>
                <a:rPr lang="en-US" sz="1300" dirty="0" smtClean="0">
                  <a:latin typeface="+mj-lt"/>
                </a:rPr>
                <a:t>Pre-qualified </a:t>
              </a:r>
              <a:r>
                <a:rPr lang="en-US" sz="1300" dirty="0">
                  <a:latin typeface="+mj-lt"/>
                </a:rPr>
                <a:t>along with JV partner GCF </a:t>
              </a:r>
              <a:r>
                <a:rPr lang="en-US" sz="1300" dirty="0" err="1">
                  <a:latin typeface="+mj-lt"/>
                </a:rPr>
                <a:t>SpA</a:t>
              </a:r>
              <a:r>
                <a:rPr lang="en-US" sz="1300" dirty="0">
                  <a:latin typeface="+mj-lt"/>
                </a:rPr>
                <a:t> for OHE, substation &amp; SCADA systems for Delhi Mass Rapid Transport System (Phase #3) for U/G stations</a:t>
              </a:r>
              <a:r>
                <a:rPr lang="en-US" sz="1300" dirty="0" smtClean="0">
                  <a:latin typeface="+mj-lt"/>
                </a:rPr>
                <a:t>.</a:t>
              </a:r>
            </a:p>
            <a:p>
              <a:pPr marL="114300" lvl="1" indent="-114300" algn="just">
                <a:spcAft>
                  <a:spcPts val="600"/>
                </a:spcAft>
                <a:buFont typeface="Wingdings" pitchFamily="2" charset="2"/>
                <a:buChar char="§"/>
                <a:defRPr/>
              </a:pPr>
              <a:r>
                <a:rPr lang="en-US" sz="1300" dirty="0" smtClean="0">
                  <a:latin typeface="+mj-lt"/>
                </a:rPr>
                <a:t>Through it Subsidiary </a:t>
              </a:r>
              <a:r>
                <a:rPr lang="en-IN" sz="1300" dirty="0" smtClean="0">
                  <a:latin typeface="+mj-lt"/>
                </a:rPr>
                <a:t>EMC is currently providing </a:t>
              </a:r>
              <a:r>
                <a:rPr lang="en-IN" sz="1300" dirty="0" err="1" smtClean="0">
                  <a:latin typeface="+mj-lt"/>
                </a:rPr>
                <a:t>Signaling</a:t>
              </a:r>
              <a:r>
                <a:rPr lang="en-IN" sz="1300" dirty="0" smtClean="0">
                  <a:latin typeface="+mj-lt"/>
                </a:rPr>
                <a:t> &amp; Telecommunication  consultancy to various clients like </a:t>
              </a:r>
              <a:r>
                <a:rPr lang="en-IN" sz="1300" dirty="0" err="1" smtClean="0">
                  <a:latin typeface="+mj-lt"/>
                </a:rPr>
                <a:t>Adani’s</a:t>
              </a:r>
              <a:r>
                <a:rPr lang="en-IN" sz="1300" dirty="0" smtClean="0">
                  <a:latin typeface="+mj-lt"/>
                </a:rPr>
                <a:t>  for </a:t>
              </a:r>
              <a:r>
                <a:rPr lang="en-IN" sz="1300" dirty="0" err="1" smtClean="0">
                  <a:latin typeface="+mj-lt"/>
                </a:rPr>
                <a:t>Sarguja</a:t>
              </a:r>
              <a:r>
                <a:rPr lang="en-IN" sz="1300" dirty="0" smtClean="0">
                  <a:latin typeface="+mj-lt"/>
                </a:rPr>
                <a:t> Rail Corridor Project and </a:t>
              </a:r>
              <a:r>
                <a:rPr lang="en-IN" sz="1300" dirty="0" err="1" smtClean="0">
                  <a:latin typeface="+mj-lt"/>
                </a:rPr>
                <a:t>Chittagong</a:t>
              </a:r>
              <a:r>
                <a:rPr lang="en-IN" sz="1300" dirty="0" smtClean="0">
                  <a:latin typeface="+mj-lt"/>
                </a:rPr>
                <a:t> railway station Project, Bangladesh</a:t>
              </a:r>
            </a:p>
            <a:p>
              <a:pPr marL="114300" indent="-114300" algn="just">
                <a:spcAft>
                  <a:spcPts val="600"/>
                </a:spcAft>
                <a:buFont typeface="Wingdings" pitchFamily="2" charset="2"/>
                <a:buChar char="§"/>
                <a:defRPr/>
              </a:pPr>
              <a:endParaRPr lang="en-US" sz="1300" dirty="0">
                <a:latin typeface="+mj-lt"/>
              </a:endParaRPr>
            </a:p>
          </p:txBody>
        </p:sp>
      </p:grpSp>
      <p:sp>
        <p:nvSpPr>
          <p:cNvPr id="25" name="TextBox 24"/>
          <p:cNvSpPr txBox="1"/>
          <p:nvPr/>
        </p:nvSpPr>
        <p:spPr>
          <a:xfrm>
            <a:off x="457200" y="1136650"/>
            <a:ext cx="8229600" cy="307975"/>
          </a:xfrm>
          <a:prstGeom prst="rect">
            <a:avLst/>
          </a:prstGeom>
          <a:solidFill>
            <a:srgbClr val="99CCFF"/>
          </a:solidFill>
          <a:ln>
            <a:noFill/>
          </a:ln>
        </p:spPr>
        <p:txBody>
          <a:bodyPr anchor="ctr"/>
          <a:lstStyle/>
          <a:p>
            <a:pPr>
              <a:defRPr/>
            </a:pPr>
            <a:r>
              <a:rPr lang="en-US" sz="1400" b="1" dirty="0">
                <a:latin typeface="+mj-lt"/>
              </a:rPr>
              <a:t>Railway Electrification / Signaling</a:t>
            </a:r>
          </a:p>
        </p:txBody>
      </p:sp>
      <p:sp>
        <p:nvSpPr>
          <p:cNvPr id="22" name="Slide Number Placeholder 21"/>
          <p:cNvSpPr>
            <a:spLocks noGrp="1"/>
          </p:cNvSpPr>
          <p:nvPr>
            <p:ph type="sldNum" sz="quarter" idx="11"/>
          </p:nvPr>
        </p:nvSpPr>
        <p:spPr/>
        <p:txBody>
          <a:bodyPr/>
          <a:lstStyle/>
          <a:p>
            <a:pPr>
              <a:defRPr/>
            </a:pPr>
            <a:fld id="{4E2492E3-062E-484A-ACE3-00DA92DF9246}" type="slidenum">
              <a:rPr lang="en-IN"/>
              <a:pPr>
                <a:defRPr/>
              </a:pPr>
              <a:t>42</a:t>
            </a:fld>
            <a:endParaRPr lang="en-IN" dirty="0"/>
          </a:p>
        </p:txBody>
      </p:sp>
      <p:cxnSp>
        <p:nvCxnSpPr>
          <p:cNvPr id="17" name="Straight Connector 16"/>
          <p:cNvCxnSpPr/>
          <p:nvPr/>
        </p:nvCxnSpPr>
        <p:spPr>
          <a:xfrm>
            <a:off x="515938" y="5851321"/>
            <a:ext cx="8166100" cy="158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26"/>
          <p:cNvGrpSpPr>
            <a:grpSpLocks/>
          </p:cNvGrpSpPr>
          <p:nvPr/>
        </p:nvGrpSpPr>
        <p:grpSpPr bwMode="auto">
          <a:xfrm>
            <a:off x="566738" y="5994595"/>
            <a:ext cx="8227373" cy="501745"/>
            <a:chOff x="457200" y="4983695"/>
            <a:chExt cx="5956565" cy="567382"/>
          </a:xfrm>
        </p:grpSpPr>
        <p:sp>
          <p:nvSpPr>
            <p:cNvPr id="21" name="Pentagon 20"/>
            <p:cNvSpPr/>
            <p:nvPr/>
          </p:nvSpPr>
          <p:spPr>
            <a:xfrm>
              <a:off x="457200" y="4983695"/>
              <a:ext cx="1519427" cy="540347"/>
            </a:xfrm>
            <a:prstGeom prst="homePlate">
              <a:avLst>
                <a:gd name="adj" fmla="val 28068"/>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Partnerships</a:t>
              </a:r>
            </a:p>
          </p:txBody>
        </p:sp>
        <p:sp>
          <p:nvSpPr>
            <p:cNvPr id="23" name="TextBox 22"/>
            <p:cNvSpPr txBox="1"/>
            <p:nvPr/>
          </p:nvSpPr>
          <p:spPr bwMode="auto">
            <a:xfrm>
              <a:off x="2037079" y="5000790"/>
              <a:ext cx="4376686" cy="550287"/>
            </a:xfrm>
            <a:prstGeom prst="rect">
              <a:avLst/>
            </a:prstGeom>
            <a:solidFill>
              <a:schemeClr val="accent5">
                <a:lumMod val="20000"/>
                <a:lumOff val="80000"/>
              </a:schemeClr>
            </a:solidFill>
            <a:ln>
              <a:noFill/>
            </a:ln>
          </p:spPr>
          <p:txBody>
            <a:bodyPr/>
            <a:lstStyle/>
            <a:p>
              <a:pPr marL="114300" indent="-114300" algn="just">
                <a:spcAft>
                  <a:spcPts val="600"/>
                </a:spcAft>
                <a:buFont typeface="Wingdings" pitchFamily="2" charset="2"/>
                <a:buChar char="§"/>
                <a:defRPr/>
              </a:pPr>
              <a:r>
                <a:rPr lang="en-US" sz="1300" dirty="0" smtClean="0">
                  <a:latin typeface="+mj-lt"/>
                </a:rPr>
                <a:t>Company </a:t>
              </a:r>
              <a:r>
                <a:rPr lang="en-US" sz="1300" dirty="0">
                  <a:latin typeface="+mj-lt"/>
                </a:rPr>
                <a:t>would soon </a:t>
              </a:r>
              <a:r>
                <a:rPr lang="en-US" sz="1300" dirty="0" err="1">
                  <a:latin typeface="+mj-lt"/>
                </a:rPr>
                <a:t>formalise</a:t>
              </a:r>
              <a:r>
                <a:rPr lang="en-US" sz="1300" dirty="0">
                  <a:latin typeface="+mj-lt"/>
                </a:rPr>
                <a:t> partnerships through binding agreements with </a:t>
              </a:r>
              <a:r>
                <a:rPr lang="en-US" sz="1300" dirty="0" smtClean="0">
                  <a:latin typeface="+mj-lt"/>
                </a:rPr>
                <a:t>leading global companies </a:t>
              </a:r>
              <a:r>
                <a:rPr lang="en-IN" sz="1300" dirty="0" smtClean="0">
                  <a:latin typeface="+mj-lt"/>
                </a:rPr>
                <a:t>on </a:t>
              </a:r>
              <a:r>
                <a:rPr lang="en-IN" sz="1300" dirty="0">
                  <a:latin typeface="+mj-lt"/>
                </a:rPr>
                <a:t>future cooperation for Railway infra projects</a:t>
              </a:r>
              <a:endParaRPr lang="en-US" sz="1300" dirty="0">
                <a:latin typeface="+mj-lt"/>
              </a:endParaRPr>
            </a:p>
            <a:p>
              <a:pPr marL="114300" indent="-114300" algn="just">
                <a:spcAft>
                  <a:spcPts val="600"/>
                </a:spcAft>
                <a:buFont typeface="Wingdings" pitchFamily="2" charset="2"/>
                <a:buChar char="§"/>
                <a:defRPr/>
              </a:pPr>
              <a:endParaRPr lang="en-US" sz="1300" dirty="0">
                <a:latin typeface="+mj-lt"/>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43</a:t>
            </a:fld>
            <a:endParaRPr lang="en-IN" dirty="0"/>
          </a:p>
        </p:txBody>
      </p:sp>
      <p:sp>
        <p:nvSpPr>
          <p:cNvPr id="4" name="Title 1"/>
          <p:cNvSpPr>
            <a:spLocks noGrp="1"/>
          </p:cNvSpPr>
          <p:nvPr>
            <p:ph type="title"/>
          </p:nvPr>
        </p:nvSpPr>
        <p:spPr>
          <a:xfrm>
            <a:off x="1579419" y="23750"/>
            <a:ext cx="6246420" cy="908720"/>
          </a:xfrm>
        </p:spPr>
        <p:txBody>
          <a:bodyPr/>
          <a:lstStyle/>
          <a:p>
            <a:pPr algn="ctr"/>
            <a:r>
              <a:rPr lang="en-IN" dirty="0" smtClean="0"/>
              <a:t>Operating Segments (5/6)</a:t>
            </a:r>
            <a:endParaRPr lang="en-IN" dirty="0"/>
          </a:p>
        </p:txBody>
      </p:sp>
      <p:sp>
        <p:nvSpPr>
          <p:cNvPr id="5" name="TextBox 4"/>
          <p:cNvSpPr txBox="1"/>
          <p:nvPr/>
        </p:nvSpPr>
        <p:spPr>
          <a:xfrm>
            <a:off x="476250" y="2101755"/>
            <a:ext cx="8172450" cy="4401205"/>
          </a:xfrm>
          <a:prstGeom prst="rect">
            <a:avLst/>
          </a:prstGeom>
          <a:solidFill>
            <a:schemeClr val="accent5">
              <a:lumMod val="20000"/>
              <a:lumOff val="80000"/>
            </a:schemeClr>
          </a:solidFill>
        </p:spPr>
        <p:txBody>
          <a:bodyPr wrap="square" rtlCol="0">
            <a:spAutoFit/>
          </a:bodyPr>
          <a:lstStyle/>
          <a:p>
            <a:r>
              <a:rPr lang="en-IN" sz="1600" b="1" dirty="0" err="1" smtClean="0">
                <a:latin typeface="+mj-lt"/>
              </a:rPr>
              <a:t>Quatro</a:t>
            </a:r>
            <a:r>
              <a:rPr lang="en-IN" sz="1600" b="1" dirty="0" smtClean="0">
                <a:latin typeface="+mj-lt"/>
              </a:rPr>
              <a:t> Rail Tech Solutions </a:t>
            </a:r>
            <a:r>
              <a:rPr lang="en-IN" sz="1600" b="1" dirty="0" err="1" smtClean="0">
                <a:latin typeface="+mj-lt"/>
              </a:rPr>
              <a:t>Pvt</a:t>
            </a:r>
            <a:r>
              <a:rPr lang="en-IN" sz="1600" b="1" dirty="0" smtClean="0">
                <a:latin typeface="+mj-lt"/>
              </a:rPr>
              <a:t> Ltd (QRTS</a:t>
            </a:r>
            <a:r>
              <a:rPr lang="en-IN" sz="1600" dirty="0" smtClean="0">
                <a:latin typeface="+mj-lt"/>
              </a:rPr>
              <a:t>) provides Signalling, Telecommunication Safety, Security and Train Diagnostic solutions for the Railways and Transportation domain in general. </a:t>
            </a:r>
          </a:p>
          <a:p>
            <a:pPr lvl="0">
              <a:buFont typeface="Wingdings" pitchFamily="2" charset="2"/>
              <a:buChar char="§"/>
            </a:pPr>
            <a:endParaRPr lang="en-IN" sz="1600" dirty="0" smtClean="0">
              <a:latin typeface="+mj-lt"/>
            </a:endParaRPr>
          </a:p>
          <a:p>
            <a:pPr>
              <a:lnSpc>
                <a:spcPct val="150000"/>
              </a:lnSpc>
              <a:buFont typeface="Wingdings" pitchFamily="2" charset="2"/>
              <a:buChar char="§"/>
            </a:pPr>
            <a:r>
              <a:rPr lang="en-IN" sz="1600" b="1" dirty="0" smtClean="0">
                <a:latin typeface="+mj-lt"/>
              </a:rPr>
              <a:t>EMC</a:t>
            </a:r>
            <a:r>
              <a:rPr lang="en-IN" sz="1600" dirty="0" smtClean="0">
                <a:latin typeface="+mj-lt"/>
              </a:rPr>
              <a:t> is the </a:t>
            </a:r>
            <a:r>
              <a:rPr lang="en-IN" sz="1600" b="1" dirty="0" smtClean="0">
                <a:latin typeface="+mj-lt"/>
              </a:rPr>
              <a:t>majority shareholder </a:t>
            </a:r>
            <a:r>
              <a:rPr lang="en-IN" sz="1600" dirty="0" smtClean="0">
                <a:latin typeface="+mj-lt"/>
              </a:rPr>
              <a:t>(60%) of </a:t>
            </a:r>
            <a:r>
              <a:rPr lang="en-IN" sz="1600" b="1" dirty="0" smtClean="0">
                <a:latin typeface="+mj-lt"/>
              </a:rPr>
              <a:t>(QRTS)</a:t>
            </a:r>
          </a:p>
          <a:p>
            <a:pPr>
              <a:buFont typeface="Wingdings" pitchFamily="2" charset="2"/>
              <a:buChar char="§"/>
            </a:pPr>
            <a:r>
              <a:rPr lang="en-IN" sz="1600" dirty="0" smtClean="0">
                <a:latin typeface="+mj-lt"/>
              </a:rPr>
              <a:t>Company provides design, engineering, supply, installation, testing, commissioning, maintenance, trading, innovation and development of technologies in the areas of  Signalling, Telecommunication, Safety and security systems in the domain of Railways and Metro systems</a:t>
            </a:r>
          </a:p>
          <a:p>
            <a:pPr>
              <a:buFont typeface="Wingdings" pitchFamily="2" charset="2"/>
              <a:buChar char="§"/>
            </a:pPr>
            <a:endParaRPr lang="en-IN" sz="1600" dirty="0" smtClean="0">
              <a:latin typeface="+mj-lt"/>
            </a:endParaRPr>
          </a:p>
          <a:p>
            <a:pPr>
              <a:buFont typeface="Wingdings" pitchFamily="2" charset="2"/>
              <a:buChar char="§"/>
            </a:pPr>
            <a:r>
              <a:rPr lang="en-IN" sz="1600" dirty="0" smtClean="0">
                <a:latin typeface="+mj-lt"/>
              </a:rPr>
              <a:t>Automatic Fare Collection Systems(AFCS), OHE and other Railway and Metro related systems. </a:t>
            </a:r>
          </a:p>
          <a:p>
            <a:pPr>
              <a:buFont typeface="Wingdings" pitchFamily="2" charset="2"/>
              <a:buChar char="§"/>
            </a:pPr>
            <a:endParaRPr lang="en-IN" sz="1600" dirty="0" smtClean="0">
              <a:latin typeface="+mj-lt"/>
            </a:endParaRPr>
          </a:p>
          <a:p>
            <a:pPr>
              <a:buFont typeface="Wingdings" pitchFamily="2" charset="2"/>
              <a:buChar char="§"/>
            </a:pPr>
            <a:r>
              <a:rPr lang="en-IN" sz="1600" dirty="0" smtClean="0">
                <a:latin typeface="+mj-lt"/>
              </a:rPr>
              <a:t>The Company is currently providing </a:t>
            </a:r>
            <a:r>
              <a:rPr lang="en-IN" sz="1600" dirty="0" err="1" smtClean="0">
                <a:latin typeface="+mj-lt"/>
              </a:rPr>
              <a:t>Signaling</a:t>
            </a:r>
            <a:r>
              <a:rPr lang="en-IN" sz="1600" dirty="0" smtClean="0">
                <a:latin typeface="+mj-lt"/>
              </a:rPr>
              <a:t> &amp; Telecommunication  consultancy to various clients , execution of turnkey signalling solutions  to Indoor systems of four stations of </a:t>
            </a:r>
            <a:r>
              <a:rPr lang="en-IN" sz="1600" dirty="0" err="1" smtClean="0">
                <a:latin typeface="+mj-lt"/>
              </a:rPr>
              <a:t>Adani’s</a:t>
            </a:r>
            <a:r>
              <a:rPr lang="en-IN" sz="1600" dirty="0" smtClean="0">
                <a:latin typeface="+mj-lt"/>
              </a:rPr>
              <a:t>  </a:t>
            </a:r>
            <a:r>
              <a:rPr lang="en-IN" sz="1600" dirty="0" err="1" smtClean="0">
                <a:latin typeface="+mj-lt"/>
              </a:rPr>
              <a:t>Sarguja</a:t>
            </a:r>
            <a:r>
              <a:rPr lang="en-IN" sz="1600" dirty="0" smtClean="0">
                <a:latin typeface="+mj-lt"/>
              </a:rPr>
              <a:t> Rail Corridor Project in the state of </a:t>
            </a:r>
            <a:r>
              <a:rPr lang="en-IN" sz="1600" dirty="0" err="1" smtClean="0">
                <a:latin typeface="+mj-lt"/>
              </a:rPr>
              <a:t>Chattisgarh</a:t>
            </a:r>
            <a:r>
              <a:rPr lang="en-IN" sz="1600" dirty="0" smtClean="0">
                <a:latin typeface="+mj-lt"/>
              </a:rPr>
              <a:t>   and design, engineering and project management and execution&amp; commissioning of  </a:t>
            </a:r>
            <a:r>
              <a:rPr lang="en-IN" sz="1600" dirty="0" err="1" smtClean="0">
                <a:latin typeface="+mj-lt"/>
              </a:rPr>
              <a:t>Signaling</a:t>
            </a:r>
            <a:r>
              <a:rPr lang="en-IN" sz="1600" dirty="0" smtClean="0">
                <a:latin typeface="+mj-lt"/>
              </a:rPr>
              <a:t> System and turnkey execution of telecommunication system of </a:t>
            </a:r>
            <a:r>
              <a:rPr lang="en-IN" sz="1600" dirty="0" err="1" smtClean="0">
                <a:latin typeface="+mj-lt"/>
              </a:rPr>
              <a:t>Chittagong</a:t>
            </a:r>
            <a:r>
              <a:rPr lang="en-IN" sz="1600" dirty="0" smtClean="0">
                <a:latin typeface="+mj-lt"/>
              </a:rPr>
              <a:t> railway station, Bangladesh</a:t>
            </a:r>
            <a:endParaRPr lang="en-IN" sz="1600" b="1" dirty="0" smtClean="0">
              <a:latin typeface="+mj-lt"/>
            </a:endParaRPr>
          </a:p>
          <a:p>
            <a:endParaRPr lang="en-IN" sz="1600" dirty="0">
              <a:latin typeface="+mj-lt"/>
            </a:endParaRPr>
          </a:p>
        </p:txBody>
      </p:sp>
      <p:pic>
        <p:nvPicPr>
          <p:cNvPr id="393218" name="Picture 2" descr="C:\Users\EMC LATPTOP\Desktop\logo.jpg"/>
          <p:cNvPicPr>
            <a:picLocks noChangeAspect="1" noChangeArrowheads="1"/>
          </p:cNvPicPr>
          <p:nvPr/>
        </p:nvPicPr>
        <p:blipFill>
          <a:blip r:embed="rId2"/>
          <a:srcRect/>
          <a:stretch>
            <a:fillRect/>
          </a:stretch>
        </p:blipFill>
        <p:spPr bwMode="auto">
          <a:xfrm>
            <a:off x="686368" y="1146407"/>
            <a:ext cx="1551865" cy="682387"/>
          </a:xfrm>
          <a:prstGeom prst="rect">
            <a:avLst/>
          </a:prstGeom>
          <a:noFill/>
        </p:spPr>
      </p:pic>
      <p:sp>
        <p:nvSpPr>
          <p:cNvPr id="7" name="TextBox 6"/>
          <p:cNvSpPr txBox="1"/>
          <p:nvPr/>
        </p:nvSpPr>
        <p:spPr>
          <a:xfrm>
            <a:off x="499423" y="1079020"/>
            <a:ext cx="8134350" cy="646331"/>
          </a:xfrm>
          <a:prstGeom prst="rect">
            <a:avLst/>
          </a:prstGeom>
          <a:noFill/>
        </p:spPr>
        <p:txBody>
          <a:bodyPr wrap="square" rtlCol="0">
            <a:spAutoFit/>
          </a:bodyPr>
          <a:lstStyle/>
          <a:p>
            <a:r>
              <a:rPr lang="en-IN" dirty="0" smtClean="0"/>
              <a:t>                </a:t>
            </a:r>
          </a:p>
          <a:p>
            <a:r>
              <a:rPr lang="en-IN" dirty="0" smtClean="0"/>
              <a:t>                               </a:t>
            </a:r>
            <a:r>
              <a:rPr lang="en-IN" b="1" dirty="0" err="1" smtClean="0"/>
              <a:t>Quatro</a:t>
            </a:r>
            <a:r>
              <a:rPr lang="en-IN" b="1" dirty="0" smtClean="0"/>
              <a:t> Rail Tech Solutions </a:t>
            </a:r>
            <a:r>
              <a:rPr lang="en-IN" b="1" dirty="0" err="1" smtClean="0"/>
              <a:t>Pvt</a:t>
            </a:r>
            <a:r>
              <a:rPr lang="en-IN" b="1" dirty="0" smtClean="0"/>
              <a:t> Ltd, Bangalore (India)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Operating Segments (5/6)</a:t>
            </a:r>
            <a:endParaRPr lang="en-IN" dirty="0"/>
          </a:p>
        </p:txBody>
      </p:sp>
      <p:sp>
        <p:nvSpPr>
          <p:cNvPr id="3" name="Slide Number Placeholder 2"/>
          <p:cNvSpPr>
            <a:spLocks noGrp="1"/>
          </p:cNvSpPr>
          <p:nvPr>
            <p:ph type="sldNum" sz="quarter" idx="11"/>
          </p:nvPr>
        </p:nvSpPr>
        <p:spPr/>
        <p:txBody>
          <a:bodyPr/>
          <a:lstStyle/>
          <a:p>
            <a:pPr>
              <a:defRPr/>
            </a:pPr>
            <a:fld id="{87ED4AF0-D6B4-4FB9-959E-D981387FB957}" type="slidenum">
              <a:rPr lang="en-IN" smtClean="0"/>
              <a:pPr>
                <a:defRPr/>
              </a:pPr>
              <a:t>44</a:t>
            </a:fld>
            <a:endParaRPr lang="en-IN" dirty="0"/>
          </a:p>
        </p:txBody>
      </p:sp>
      <p:sp>
        <p:nvSpPr>
          <p:cNvPr id="5" name="TextBox 4"/>
          <p:cNvSpPr txBox="1"/>
          <p:nvPr/>
        </p:nvSpPr>
        <p:spPr>
          <a:xfrm>
            <a:off x="447675" y="1438275"/>
            <a:ext cx="7543800" cy="307777"/>
          </a:xfrm>
          <a:prstGeom prst="rect">
            <a:avLst/>
          </a:prstGeom>
          <a:noFill/>
        </p:spPr>
        <p:txBody>
          <a:bodyPr wrap="square" rtlCol="0">
            <a:spAutoFit/>
          </a:bodyPr>
          <a:lstStyle/>
          <a:p>
            <a:r>
              <a:rPr lang="en-IN" sz="1400" dirty="0" smtClean="0">
                <a:latin typeface="+mn-lt"/>
              </a:rPr>
              <a:t>Current Status of EMC in Railway Business initiated 9 months ago.</a:t>
            </a:r>
            <a:endParaRPr lang="en-IN" sz="1400" dirty="0">
              <a:latin typeface="+mn-lt"/>
            </a:endParaRPr>
          </a:p>
        </p:txBody>
      </p:sp>
      <p:graphicFrame>
        <p:nvGraphicFramePr>
          <p:cNvPr id="6" name="Content Placeholder 3"/>
          <p:cNvGraphicFramePr>
            <a:graphicFrameLocks/>
          </p:cNvGraphicFramePr>
          <p:nvPr/>
        </p:nvGraphicFramePr>
        <p:xfrm>
          <a:off x="342902" y="1965390"/>
          <a:ext cx="8334375" cy="2910840"/>
        </p:xfrm>
        <a:graphic>
          <a:graphicData uri="http://schemas.openxmlformats.org/drawingml/2006/table">
            <a:tbl>
              <a:tblPr firstRow="1" bandRow="1">
                <a:tableStyleId>{5C22544A-7EE6-4342-B048-85BDC9FD1C3A}</a:tableStyleId>
              </a:tblPr>
              <a:tblGrid>
                <a:gridCol w="540191"/>
                <a:gridCol w="3858506"/>
                <a:gridCol w="771702"/>
                <a:gridCol w="926042"/>
                <a:gridCol w="848872"/>
                <a:gridCol w="1389062"/>
              </a:tblGrid>
              <a:tr h="0">
                <a:tc>
                  <a:txBody>
                    <a:bodyPr/>
                    <a:lstStyle/>
                    <a:p>
                      <a:r>
                        <a:rPr lang="en-US" sz="1200" dirty="0" smtClean="0"/>
                        <a:t>SN</a:t>
                      </a:r>
                      <a:endParaRPr lang="en-US" sz="1200" dirty="0"/>
                    </a:p>
                  </a:txBody>
                  <a:tcPr/>
                </a:tc>
                <a:tc>
                  <a:txBody>
                    <a:bodyPr/>
                    <a:lstStyle/>
                    <a:p>
                      <a:r>
                        <a:rPr lang="en-US" sz="1200" dirty="0" smtClean="0"/>
                        <a:t>Tender details</a:t>
                      </a:r>
                      <a:endParaRPr lang="en-US" sz="1200" dirty="0"/>
                    </a:p>
                  </a:txBody>
                  <a:tcPr/>
                </a:tc>
                <a:tc>
                  <a:txBody>
                    <a:bodyPr/>
                    <a:lstStyle/>
                    <a:p>
                      <a:r>
                        <a:rPr lang="en-US" sz="1200" dirty="0" smtClean="0"/>
                        <a:t>State</a:t>
                      </a:r>
                      <a:endParaRPr lang="en-US" sz="1200" dirty="0"/>
                    </a:p>
                  </a:txBody>
                  <a:tcPr/>
                </a:tc>
                <a:tc>
                  <a:txBody>
                    <a:bodyPr/>
                    <a:lstStyle/>
                    <a:p>
                      <a:r>
                        <a:rPr lang="en-US" sz="1200" dirty="0" smtClean="0"/>
                        <a:t>Client</a:t>
                      </a:r>
                      <a:endParaRPr lang="en-US" sz="1200" dirty="0"/>
                    </a:p>
                  </a:txBody>
                  <a:tcPr/>
                </a:tc>
                <a:tc>
                  <a:txBody>
                    <a:bodyPr/>
                    <a:lstStyle/>
                    <a:p>
                      <a:r>
                        <a:rPr lang="en-US" sz="1200" dirty="0" smtClean="0"/>
                        <a:t>Value  </a:t>
                      </a:r>
                    </a:p>
                    <a:p>
                      <a:r>
                        <a:rPr lang="en-US" sz="1200" dirty="0" smtClean="0"/>
                        <a:t>($ </a:t>
                      </a:r>
                      <a:r>
                        <a:rPr lang="en-US" sz="1200" dirty="0" err="1" smtClean="0"/>
                        <a:t>mn</a:t>
                      </a:r>
                      <a:r>
                        <a:rPr lang="en-US" sz="1200" dirty="0" smtClean="0"/>
                        <a:t>)</a:t>
                      </a:r>
                      <a:endParaRPr lang="en-US" sz="1200" dirty="0"/>
                    </a:p>
                  </a:txBody>
                  <a:tcPr/>
                </a:tc>
                <a:tc>
                  <a:txBody>
                    <a:bodyPr/>
                    <a:lstStyle/>
                    <a:p>
                      <a:r>
                        <a:rPr lang="en-US" sz="1200" dirty="0" smtClean="0"/>
                        <a:t>Status</a:t>
                      </a:r>
                      <a:endParaRPr lang="en-US" sz="1200" dirty="0"/>
                    </a:p>
                  </a:txBody>
                  <a:tcPr/>
                </a:tc>
              </a:tr>
              <a:tr h="592934">
                <a:tc>
                  <a:txBody>
                    <a:bodyPr/>
                    <a:lstStyle/>
                    <a:p>
                      <a:r>
                        <a:rPr lang="en-US" sz="1100" dirty="0" smtClean="0"/>
                        <a:t>1</a:t>
                      </a:r>
                      <a:endParaRPr lang="en-US" sz="1100" dirty="0"/>
                    </a:p>
                  </a:txBody>
                  <a:tcPr/>
                </a:tc>
                <a:tc>
                  <a:txBody>
                    <a:bodyPr/>
                    <a:lstStyle/>
                    <a:p>
                      <a:r>
                        <a:rPr lang="en-US" sz="1100" kern="1200" dirty="0" smtClean="0"/>
                        <a:t>Design, Detail Engineering, Manufacture, Supply, Installation, Testing and Commissioning of 25kV AC TRACTION (RIGID OHE) AND Auxiliary Sub Station (ASS) and associated SCADA systems for U/G stations of Delhi Mass Rapid Transport System Project Phase-3 (Contract Package: CE-08 Lot 1-Lot2)</a:t>
                      </a:r>
                      <a:endParaRPr lang="en-US" sz="1100" b="0" dirty="0"/>
                    </a:p>
                  </a:txBody>
                  <a:tcPr/>
                </a:tc>
                <a:tc>
                  <a:txBody>
                    <a:bodyPr/>
                    <a:lstStyle/>
                    <a:p>
                      <a:r>
                        <a:rPr lang="en-US" sz="1100" dirty="0" smtClean="0"/>
                        <a:t>Delhi</a:t>
                      </a:r>
                      <a:endParaRPr lang="en-US" sz="1100" dirty="0"/>
                    </a:p>
                  </a:txBody>
                  <a:tcPr/>
                </a:tc>
                <a:tc>
                  <a:txBody>
                    <a:bodyPr/>
                    <a:lstStyle/>
                    <a:p>
                      <a:r>
                        <a:rPr lang="en-US" sz="1100" dirty="0" smtClean="0"/>
                        <a:t>DMRCL</a:t>
                      </a:r>
                      <a:endParaRPr lang="en-US" sz="1100" dirty="0"/>
                    </a:p>
                  </a:txBody>
                  <a:tcPr/>
                </a:tc>
                <a:tc>
                  <a:txBody>
                    <a:bodyPr/>
                    <a:lstStyle/>
                    <a:p>
                      <a:r>
                        <a:rPr lang="en-US" sz="1100" dirty="0" smtClean="0"/>
                        <a:t>58.58</a:t>
                      </a:r>
                      <a:endParaRPr lang="en-US" sz="1100" dirty="0"/>
                    </a:p>
                  </a:txBody>
                  <a:tcPr/>
                </a:tc>
                <a:tc>
                  <a:txBody>
                    <a:bodyPr/>
                    <a:lstStyle/>
                    <a:p>
                      <a:r>
                        <a:rPr lang="en-US" sz="1100" dirty="0" smtClean="0"/>
                        <a:t>Tender Submitted.</a:t>
                      </a:r>
                    </a:p>
                    <a:p>
                      <a:endParaRPr lang="en-US" sz="1100" dirty="0" smtClean="0"/>
                    </a:p>
                    <a:p>
                      <a:r>
                        <a:rPr lang="en-US" sz="1100" dirty="0" smtClean="0"/>
                        <a:t>Awaiting  Results</a:t>
                      </a:r>
                      <a:endParaRPr lang="en-US" sz="1100" dirty="0"/>
                    </a:p>
                  </a:txBody>
                  <a:tcPr/>
                </a:tc>
              </a:tr>
              <a:tr h="592934">
                <a:tc>
                  <a:txBody>
                    <a:bodyPr/>
                    <a:lstStyle/>
                    <a:p>
                      <a:r>
                        <a:rPr lang="en-US" sz="1100" dirty="0" smtClean="0"/>
                        <a:t>2</a:t>
                      </a:r>
                      <a:endParaRPr lang="en-US" sz="1100" dirty="0"/>
                    </a:p>
                  </a:txBody>
                  <a:tcPr/>
                </a:tc>
                <a:tc>
                  <a:txBody>
                    <a:bodyPr/>
                    <a:lstStyle/>
                    <a:p>
                      <a:pPr algn="l"/>
                      <a:r>
                        <a:rPr lang="en-US" sz="1100" kern="1200" baseline="0" dirty="0" smtClean="0"/>
                        <a:t>Design, Supply, Erection, Testing &amp; Commissioning of 25 KV, 50 Hz, Single Phase Over Head Equipment including TSS, SCADA &amp; Electric General Works on Turnkey Basis in Vizianagaram (Excl.) - Singapur Road(Incl.) Section, Gr.166 of Waltair Division of East Coast Railway under RE Project Bhubaneswar, Total 138.84 RKM / 369 TKMs.</a:t>
                      </a:r>
                      <a:endParaRPr lang="en-US" sz="1100" b="0" dirty="0"/>
                    </a:p>
                  </a:txBody>
                  <a:tcPr/>
                </a:tc>
                <a:tc>
                  <a:txBody>
                    <a:bodyPr/>
                    <a:lstStyle/>
                    <a:p>
                      <a:r>
                        <a:rPr lang="en-US" sz="1100" dirty="0" smtClean="0"/>
                        <a:t>Andhra Pradesh</a:t>
                      </a:r>
                      <a:endParaRPr lang="en-US" sz="1100" dirty="0"/>
                    </a:p>
                  </a:txBody>
                  <a:tcPr/>
                </a:tc>
                <a:tc>
                  <a:txBody>
                    <a:bodyPr/>
                    <a:lstStyle/>
                    <a:p>
                      <a:r>
                        <a:rPr lang="en-US" sz="1100" dirty="0" smtClean="0"/>
                        <a:t>CORE Allahabad</a:t>
                      </a:r>
                      <a:endParaRPr lang="en-US" sz="1100" dirty="0"/>
                    </a:p>
                  </a:txBody>
                  <a:tcPr/>
                </a:tc>
                <a:tc>
                  <a:txBody>
                    <a:bodyPr/>
                    <a:lstStyle/>
                    <a:p>
                      <a:r>
                        <a:rPr lang="en-IN" sz="1100" dirty="0" smtClean="0"/>
                        <a:t>15.06</a:t>
                      </a:r>
                      <a:endParaRPr lang="en-US" sz="1100" b="0" dirty="0"/>
                    </a:p>
                  </a:txBody>
                  <a:tcPr/>
                </a:tc>
                <a:tc>
                  <a:txBody>
                    <a:bodyPr/>
                    <a:lstStyle/>
                    <a:p>
                      <a:r>
                        <a:rPr lang="en-US" sz="1100" dirty="0" smtClean="0"/>
                        <a:t>Under execution.</a:t>
                      </a:r>
                      <a:endParaRPr lang="en-US" sz="1100" dirty="0"/>
                    </a:p>
                  </a:txBody>
                  <a:tcPr/>
                </a:tc>
              </a:tr>
              <a:tr h="411759">
                <a:tc>
                  <a:txBody>
                    <a:bodyPr/>
                    <a:lstStyle/>
                    <a:p>
                      <a:r>
                        <a:rPr lang="en-US" sz="1100" dirty="0" smtClean="0"/>
                        <a:t>3 </a:t>
                      </a:r>
                      <a:endParaRPr lang="en-US" sz="1100" dirty="0"/>
                    </a:p>
                  </a:txBody>
                  <a:tcPr/>
                </a:tc>
                <a:tc>
                  <a:txBody>
                    <a:bodyPr/>
                    <a:lstStyle/>
                    <a:p>
                      <a:r>
                        <a:rPr lang="en-US" sz="1100" dirty="0" smtClean="0"/>
                        <a:t>EOI for Supply, Installation and Commissioning of Power Supply</a:t>
                      </a:r>
                      <a:r>
                        <a:rPr lang="en-US" sz="1100" baseline="0" dirty="0" smtClean="0"/>
                        <a:t> and Traction Electrification System</a:t>
                      </a:r>
                      <a:endParaRPr lang="en-US" sz="1100" b="0" dirty="0"/>
                    </a:p>
                  </a:txBody>
                  <a:tcPr/>
                </a:tc>
                <a:tc>
                  <a:txBody>
                    <a:bodyPr/>
                    <a:lstStyle/>
                    <a:p>
                      <a:r>
                        <a:rPr lang="en-US" sz="1100" dirty="0" smtClean="0"/>
                        <a:t>Gujarat</a:t>
                      </a:r>
                      <a:endParaRPr lang="en-US" sz="1100" dirty="0"/>
                    </a:p>
                  </a:txBody>
                  <a:tcPr/>
                </a:tc>
                <a:tc>
                  <a:txBody>
                    <a:bodyPr/>
                    <a:lstStyle/>
                    <a:p>
                      <a:r>
                        <a:rPr lang="en-US" sz="1100" dirty="0" smtClean="0"/>
                        <a:t>MEGA</a:t>
                      </a:r>
                      <a:endParaRPr lang="en-US" sz="1100" dirty="0"/>
                    </a:p>
                  </a:txBody>
                  <a:tcPr/>
                </a:tc>
                <a:tc>
                  <a:txBody>
                    <a:bodyPr/>
                    <a:lstStyle/>
                    <a:p>
                      <a:r>
                        <a:rPr lang="en-IN" sz="1100" dirty="0" smtClean="0"/>
                        <a:t>23.51</a:t>
                      </a:r>
                      <a:endParaRPr lang="en-US" sz="1100" b="0" dirty="0"/>
                    </a:p>
                  </a:txBody>
                  <a:tcPr/>
                </a:tc>
                <a:tc>
                  <a:txBody>
                    <a:bodyPr/>
                    <a:lstStyle/>
                    <a:p>
                      <a:r>
                        <a:rPr lang="en-US" sz="1100" dirty="0" smtClean="0"/>
                        <a:t>Qualified in the</a:t>
                      </a:r>
                      <a:r>
                        <a:rPr lang="en-US" sz="1100" baseline="0" dirty="0" smtClean="0"/>
                        <a:t> Pre Qualification Stage</a:t>
                      </a:r>
                      <a:endParaRPr lang="en-US" sz="1100" dirty="0"/>
                    </a:p>
                  </a:txBody>
                  <a:tcPr/>
                </a:tc>
              </a:tr>
            </a:tbl>
          </a:graphicData>
        </a:graphic>
      </p:graphicFrame>
      <p:sp>
        <p:nvSpPr>
          <p:cNvPr id="8" name="TextBox 7"/>
          <p:cNvSpPr txBox="1"/>
          <p:nvPr/>
        </p:nvSpPr>
        <p:spPr>
          <a:xfrm>
            <a:off x="371475" y="1127807"/>
            <a:ext cx="8324850" cy="307975"/>
          </a:xfrm>
          <a:prstGeom prst="rect">
            <a:avLst/>
          </a:prstGeom>
          <a:solidFill>
            <a:srgbClr val="99CCFF"/>
          </a:solidFill>
          <a:ln>
            <a:noFill/>
          </a:ln>
        </p:spPr>
        <p:txBody>
          <a:bodyPr anchor="ctr"/>
          <a:lstStyle/>
          <a:p>
            <a:pPr>
              <a:defRPr/>
            </a:pPr>
            <a:r>
              <a:rPr lang="en-US" sz="1600" b="1" dirty="0" smtClean="0">
                <a:latin typeface="+mj-lt"/>
              </a:rPr>
              <a:t>Railway Infrastructure Projects </a:t>
            </a:r>
            <a:endParaRPr lang="en-US" sz="1600" b="1" dirty="0">
              <a:latin typeface="+mj-lt"/>
            </a:endParaRPr>
          </a:p>
        </p:txBody>
      </p:sp>
      <p:sp>
        <p:nvSpPr>
          <p:cNvPr id="7" name="TextBox 6"/>
          <p:cNvSpPr txBox="1"/>
          <p:nvPr/>
        </p:nvSpPr>
        <p:spPr>
          <a:xfrm>
            <a:off x="7826375" y="6430037"/>
            <a:ext cx="641350" cy="123825"/>
          </a:xfrm>
          <a:prstGeom prst="rect">
            <a:avLst/>
          </a:prstGeom>
          <a:noFill/>
        </p:spPr>
        <p:txBody>
          <a:bodyPr lIns="0" tIns="0" rIns="0" bIns="0">
            <a:spAutoFit/>
          </a:bodyPr>
          <a:lstStyle/>
          <a:p>
            <a:pPr algn="r">
              <a:defRPr/>
            </a:pPr>
            <a:r>
              <a:rPr lang="en-US" sz="800" i="1" dirty="0">
                <a:latin typeface="+mj-lt"/>
              </a:rPr>
              <a:t>*1$=Rs. 55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International business</a:t>
            </a:r>
            <a:endParaRPr lang="en-IN" dirty="0"/>
          </a:p>
        </p:txBody>
      </p:sp>
      <p:sp>
        <p:nvSpPr>
          <p:cNvPr id="3" name="Slide Number Placeholder 2"/>
          <p:cNvSpPr>
            <a:spLocks noGrp="1"/>
          </p:cNvSpPr>
          <p:nvPr>
            <p:ph type="sldNum" sz="quarter" idx="11"/>
          </p:nvPr>
        </p:nvSpPr>
        <p:spPr/>
        <p:txBody>
          <a:bodyPr/>
          <a:lstStyle/>
          <a:p>
            <a:pPr>
              <a:defRPr/>
            </a:pPr>
            <a:fld id="{87ED4AF0-D6B4-4FB9-959E-D981387FB957}" type="slidenum">
              <a:rPr lang="en-IN" smtClean="0"/>
              <a:pPr>
                <a:defRPr/>
              </a:pPr>
              <a:t>45</a:t>
            </a:fld>
            <a:endParaRPr lang="en-IN" dirty="0"/>
          </a:p>
        </p:txBody>
      </p:sp>
      <p:pic>
        <p:nvPicPr>
          <p:cNvPr id="274434" name="Picture 2" descr="C:\Documents and Settings\Shoubhik\Desktop\SAM_0019.JPG"/>
          <p:cNvPicPr>
            <a:picLocks noChangeAspect="1" noChangeArrowheads="1"/>
          </p:cNvPicPr>
          <p:nvPr/>
        </p:nvPicPr>
        <p:blipFill>
          <a:blip r:embed="rId2"/>
          <a:srcRect/>
          <a:stretch>
            <a:fillRect/>
          </a:stretch>
        </p:blipFill>
        <p:spPr bwMode="auto">
          <a:xfrm>
            <a:off x="1464578" y="1415670"/>
            <a:ext cx="2545243" cy="2253600"/>
          </a:xfrm>
          <a:prstGeom prst="rect">
            <a:avLst/>
          </a:prstGeom>
          <a:noFill/>
        </p:spPr>
      </p:pic>
      <p:pic>
        <p:nvPicPr>
          <p:cNvPr id="274435" name="Picture 3" descr="C:\Documents and Settings\Shoubhik\Desktop\SAM_0025.JPG"/>
          <p:cNvPicPr>
            <a:picLocks noChangeAspect="1" noChangeArrowheads="1"/>
          </p:cNvPicPr>
          <p:nvPr/>
        </p:nvPicPr>
        <p:blipFill>
          <a:blip r:embed="rId3"/>
          <a:srcRect/>
          <a:stretch>
            <a:fillRect/>
          </a:stretch>
        </p:blipFill>
        <p:spPr bwMode="auto">
          <a:xfrm>
            <a:off x="4795052" y="1498838"/>
            <a:ext cx="2660178" cy="2254296"/>
          </a:xfrm>
          <a:prstGeom prst="rect">
            <a:avLst/>
          </a:prstGeom>
          <a:noFill/>
        </p:spPr>
      </p:pic>
      <p:pic>
        <p:nvPicPr>
          <p:cNvPr id="8" name="Picture 4" descr="C:\Documents and Settings\Shoubhik\Desktop\SAM_0045.JPG"/>
          <p:cNvPicPr>
            <a:picLocks noChangeAspect="1" noChangeArrowheads="1"/>
          </p:cNvPicPr>
          <p:nvPr/>
        </p:nvPicPr>
        <p:blipFill>
          <a:blip r:embed="rId4"/>
          <a:srcRect/>
          <a:stretch>
            <a:fillRect/>
          </a:stretch>
        </p:blipFill>
        <p:spPr bwMode="auto">
          <a:xfrm>
            <a:off x="1506943" y="4046846"/>
            <a:ext cx="2506004" cy="2253600"/>
          </a:xfrm>
          <a:prstGeom prst="rect">
            <a:avLst/>
          </a:prstGeom>
          <a:noFill/>
        </p:spPr>
      </p:pic>
      <p:pic>
        <p:nvPicPr>
          <p:cNvPr id="9" name="Picture 2" descr="C:\Documents and Settings\Shoubhik\Desktop\TECNOLINES\IMG_2400.JPG"/>
          <p:cNvPicPr>
            <a:picLocks noChangeAspect="1" noChangeArrowheads="1"/>
          </p:cNvPicPr>
          <p:nvPr/>
        </p:nvPicPr>
        <p:blipFill>
          <a:blip r:embed="rId5"/>
          <a:srcRect/>
          <a:stretch>
            <a:fillRect/>
          </a:stretch>
        </p:blipFill>
        <p:spPr bwMode="auto">
          <a:xfrm>
            <a:off x="4887886" y="4037178"/>
            <a:ext cx="2666872" cy="2253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Operating Segments  (6/6)</a:t>
            </a:r>
            <a:endParaRPr lang="en-IN" dirty="0"/>
          </a:p>
        </p:txBody>
      </p:sp>
      <p:sp>
        <p:nvSpPr>
          <p:cNvPr id="3" name="Slide Number Placeholder 2"/>
          <p:cNvSpPr>
            <a:spLocks noGrp="1"/>
          </p:cNvSpPr>
          <p:nvPr>
            <p:ph type="sldNum" sz="quarter" idx="11"/>
          </p:nvPr>
        </p:nvSpPr>
        <p:spPr/>
        <p:txBody>
          <a:bodyPr/>
          <a:lstStyle/>
          <a:p>
            <a:pPr>
              <a:defRPr/>
            </a:pPr>
            <a:fld id="{87ED4AF0-D6B4-4FB9-959E-D981387FB957}" type="slidenum">
              <a:rPr lang="en-IN" smtClean="0"/>
              <a:pPr>
                <a:defRPr/>
              </a:pPr>
              <a:t>46</a:t>
            </a:fld>
            <a:endParaRPr lang="en-IN" dirty="0"/>
          </a:p>
        </p:txBody>
      </p:sp>
      <p:sp>
        <p:nvSpPr>
          <p:cNvPr id="4" name="TextBox 3"/>
          <p:cNvSpPr txBox="1"/>
          <p:nvPr/>
        </p:nvSpPr>
        <p:spPr>
          <a:xfrm>
            <a:off x="447675" y="1419225"/>
            <a:ext cx="8334375" cy="369332"/>
          </a:xfrm>
          <a:prstGeom prst="rect">
            <a:avLst/>
          </a:prstGeom>
          <a:noFill/>
        </p:spPr>
        <p:txBody>
          <a:bodyPr wrap="square" rtlCol="0">
            <a:spAutoFit/>
          </a:bodyPr>
          <a:lstStyle/>
          <a:p>
            <a:endParaRPr lang="en-IN" dirty="0"/>
          </a:p>
        </p:txBody>
      </p:sp>
      <p:sp>
        <p:nvSpPr>
          <p:cNvPr id="7" name="TextBox 6"/>
          <p:cNvSpPr txBox="1"/>
          <p:nvPr/>
        </p:nvSpPr>
        <p:spPr>
          <a:xfrm>
            <a:off x="457200" y="1137332"/>
            <a:ext cx="8229600" cy="307975"/>
          </a:xfrm>
          <a:prstGeom prst="rect">
            <a:avLst/>
          </a:prstGeom>
          <a:solidFill>
            <a:srgbClr val="99CCFF"/>
          </a:solidFill>
          <a:ln>
            <a:noFill/>
          </a:ln>
        </p:spPr>
        <p:txBody>
          <a:bodyPr anchor="ctr"/>
          <a:lstStyle/>
          <a:p>
            <a:pPr>
              <a:defRPr/>
            </a:pPr>
            <a:r>
              <a:rPr lang="en-US" sz="1600" b="1" dirty="0" smtClean="0">
                <a:latin typeface="+mj-lt"/>
              </a:rPr>
              <a:t>International Business- NORTH AMERICA </a:t>
            </a:r>
            <a:endParaRPr lang="en-US" sz="1600" b="1" dirty="0">
              <a:latin typeface="+mj-lt"/>
            </a:endParaRPr>
          </a:p>
        </p:txBody>
      </p:sp>
      <p:sp>
        <p:nvSpPr>
          <p:cNvPr id="10" name="TextBox 9"/>
          <p:cNvSpPr txBox="1"/>
          <p:nvPr/>
        </p:nvSpPr>
        <p:spPr>
          <a:xfrm>
            <a:off x="485775" y="1543050"/>
            <a:ext cx="8134350" cy="646331"/>
          </a:xfrm>
          <a:prstGeom prst="rect">
            <a:avLst/>
          </a:prstGeom>
          <a:noFill/>
        </p:spPr>
        <p:txBody>
          <a:bodyPr wrap="square" rtlCol="0">
            <a:spAutoFit/>
          </a:bodyPr>
          <a:lstStyle/>
          <a:p>
            <a:r>
              <a:rPr lang="en-IN" dirty="0" smtClean="0"/>
              <a:t>                </a:t>
            </a:r>
          </a:p>
          <a:p>
            <a:r>
              <a:rPr lang="en-IN" b="1" dirty="0" smtClean="0"/>
              <a:t>                   Advanced Steel &amp; Crane Inc., Tulsa, Oklahoma, USA</a:t>
            </a:r>
          </a:p>
        </p:txBody>
      </p:sp>
      <p:sp>
        <p:nvSpPr>
          <p:cNvPr id="11" name="TextBox 10"/>
          <p:cNvSpPr txBox="1"/>
          <p:nvPr/>
        </p:nvSpPr>
        <p:spPr>
          <a:xfrm>
            <a:off x="476250" y="2343151"/>
            <a:ext cx="8172450" cy="4093428"/>
          </a:xfrm>
          <a:prstGeom prst="rect">
            <a:avLst/>
          </a:prstGeom>
          <a:solidFill>
            <a:schemeClr val="accent5">
              <a:lumMod val="20000"/>
              <a:lumOff val="80000"/>
            </a:schemeClr>
          </a:solidFill>
        </p:spPr>
        <p:txBody>
          <a:bodyPr wrap="square" rtlCol="0">
            <a:spAutoFit/>
          </a:bodyPr>
          <a:lstStyle/>
          <a:p>
            <a:r>
              <a:rPr lang="en-US" sz="1300" dirty="0" smtClean="0">
                <a:latin typeface="+mn-lt"/>
              </a:rPr>
              <a:t>Since </a:t>
            </a:r>
            <a:r>
              <a:rPr lang="en-US" sz="1300" b="1" dirty="0" smtClean="0">
                <a:latin typeface="+mn-lt"/>
              </a:rPr>
              <a:t>1970</a:t>
            </a:r>
            <a:r>
              <a:rPr lang="en-US" sz="1300" dirty="0" smtClean="0">
                <a:latin typeface="+mn-lt"/>
              </a:rPr>
              <a:t>, Advanced Steel &amp; Crane, Inc. has provided Substation steel structures and components to major Electrical Utilities as well as many Rural Electric Cooperatives across the </a:t>
            </a:r>
            <a:r>
              <a:rPr lang="en-US" sz="1300" b="1" dirty="0" smtClean="0">
                <a:latin typeface="+mn-lt"/>
              </a:rPr>
              <a:t>United States</a:t>
            </a:r>
            <a:r>
              <a:rPr lang="en-US" sz="1300" dirty="0" smtClean="0">
                <a:latin typeface="+mn-lt"/>
              </a:rPr>
              <a:t> and </a:t>
            </a:r>
            <a:r>
              <a:rPr lang="en-US" sz="1300" b="1" dirty="0" smtClean="0">
                <a:latin typeface="+mn-lt"/>
              </a:rPr>
              <a:t>Canada</a:t>
            </a:r>
            <a:r>
              <a:rPr lang="en-US" sz="1300" dirty="0" smtClean="0">
                <a:latin typeface="+mn-lt"/>
              </a:rPr>
              <a:t>.</a:t>
            </a:r>
            <a:endParaRPr lang="en-IN" sz="1300" dirty="0" smtClean="0">
              <a:latin typeface="+mn-lt"/>
            </a:endParaRPr>
          </a:p>
          <a:p>
            <a:endParaRPr lang="en-US" sz="1300" dirty="0" smtClean="0">
              <a:latin typeface="+mn-lt"/>
            </a:endParaRPr>
          </a:p>
          <a:p>
            <a:r>
              <a:rPr lang="en-US" sz="1300" dirty="0" smtClean="0">
                <a:latin typeface="+mn-lt"/>
              </a:rPr>
              <a:t>Today this company serves electric utilities by supplying transmission and sub-station structures and components. They also cater to general fabrication and metal processing needs.</a:t>
            </a:r>
          </a:p>
          <a:p>
            <a:endParaRPr lang="en-US" sz="1300" dirty="0" smtClean="0">
              <a:latin typeface="+mn-lt"/>
            </a:endParaRPr>
          </a:p>
          <a:p>
            <a:endParaRPr lang="en-US" sz="1300" b="1" u="sng" dirty="0" smtClean="0">
              <a:latin typeface="+mn-lt"/>
            </a:endParaRPr>
          </a:p>
          <a:p>
            <a:pPr>
              <a:buFont typeface="Wingdings" pitchFamily="2" charset="2"/>
              <a:buChar char="§"/>
            </a:pPr>
            <a:r>
              <a:rPr lang="en-US" sz="1300" b="1" u="sng" dirty="0" smtClean="0">
                <a:latin typeface="+mn-lt"/>
              </a:rPr>
              <a:t> Facilities:</a:t>
            </a:r>
            <a:endParaRPr lang="en-IN" sz="1300" dirty="0" smtClean="0">
              <a:latin typeface="+mn-lt"/>
            </a:endParaRPr>
          </a:p>
          <a:p>
            <a:pPr lvl="0"/>
            <a:r>
              <a:rPr lang="en-US" sz="1300" b="1" dirty="0" smtClean="0">
                <a:latin typeface="+mn-lt"/>
              </a:rPr>
              <a:t>6</a:t>
            </a:r>
            <a:r>
              <a:rPr lang="en-US" sz="1300" dirty="0" smtClean="0">
                <a:latin typeface="+mn-lt"/>
              </a:rPr>
              <a:t> Buildings of total square footage of </a:t>
            </a:r>
            <a:r>
              <a:rPr lang="en-US" sz="1300" b="1" dirty="0" smtClean="0">
                <a:latin typeface="+mn-lt"/>
              </a:rPr>
              <a:t>28,117 sq. ft</a:t>
            </a:r>
            <a:r>
              <a:rPr lang="en-US" sz="1300" dirty="0" smtClean="0">
                <a:latin typeface="+mn-lt"/>
              </a:rPr>
              <a:t>. on approximately </a:t>
            </a:r>
            <a:r>
              <a:rPr lang="en-US" sz="1300" b="1" dirty="0" smtClean="0">
                <a:latin typeface="+mn-lt"/>
              </a:rPr>
              <a:t>4 acres</a:t>
            </a:r>
            <a:r>
              <a:rPr lang="en-US" sz="1300" dirty="0" smtClean="0">
                <a:latin typeface="+mn-lt"/>
              </a:rPr>
              <a:t> of property including 2 fabrication areas.</a:t>
            </a:r>
            <a:endParaRPr lang="en-IN" sz="1300" dirty="0" smtClean="0">
              <a:latin typeface="+mn-lt"/>
            </a:endParaRPr>
          </a:p>
          <a:p>
            <a:pPr lvl="0">
              <a:buFont typeface="Wingdings" pitchFamily="2" charset="2"/>
              <a:buChar char="§"/>
            </a:pPr>
            <a:r>
              <a:rPr lang="en-US" sz="1300" dirty="0" smtClean="0">
                <a:latin typeface="+mn-lt"/>
              </a:rPr>
              <a:t>Several Galvanizing facilities exist nearby.</a:t>
            </a:r>
          </a:p>
          <a:p>
            <a:pPr lvl="0"/>
            <a:endParaRPr lang="en-IN" sz="1300" dirty="0" smtClean="0">
              <a:latin typeface="+mn-lt"/>
            </a:endParaRPr>
          </a:p>
          <a:p>
            <a:pPr>
              <a:buFont typeface="Wingdings" pitchFamily="2" charset="2"/>
              <a:buChar char="§"/>
            </a:pPr>
            <a:r>
              <a:rPr lang="en-US" sz="1300" b="1" dirty="0" smtClean="0">
                <a:latin typeface="+mn-lt"/>
              </a:rPr>
              <a:t> </a:t>
            </a:r>
            <a:r>
              <a:rPr lang="en-US" sz="1300" b="1" u="sng" dirty="0" smtClean="0">
                <a:latin typeface="+mn-lt"/>
              </a:rPr>
              <a:t>Product line</a:t>
            </a:r>
            <a:r>
              <a:rPr lang="en-US" sz="1300" dirty="0" smtClean="0">
                <a:latin typeface="+mn-lt"/>
              </a:rPr>
              <a:t>:</a:t>
            </a:r>
          </a:p>
          <a:p>
            <a:endParaRPr lang="en-IN" sz="1300" dirty="0" smtClean="0">
              <a:latin typeface="+mn-lt"/>
            </a:endParaRPr>
          </a:p>
          <a:p>
            <a:pPr lvl="0">
              <a:buFont typeface="Courier New" pitchFamily="49" charset="0"/>
              <a:buChar char="o"/>
            </a:pPr>
            <a:r>
              <a:rPr lang="en-US" sz="1300" b="1" dirty="0" smtClean="0">
                <a:latin typeface="+mn-lt"/>
              </a:rPr>
              <a:t> Utility Substation Steel Structures</a:t>
            </a:r>
            <a:r>
              <a:rPr lang="en-US" sz="1300" dirty="0" smtClean="0">
                <a:latin typeface="+mn-lt"/>
              </a:rPr>
              <a:t>- Structural Distribution/Transmission Steel &amp; Lattice Products, square, round, folded plate or aluminum, with shop assembly if needed. </a:t>
            </a:r>
          </a:p>
          <a:p>
            <a:pPr lvl="0"/>
            <a:endParaRPr lang="en-IN" sz="1300" dirty="0" smtClean="0">
              <a:latin typeface="+mn-lt"/>
            </a:endParaRPr>
          </a:p>
          <a:p>
            <a:pPr>
              <a:buFont typeface="Courier New" pitchFamily="49" charset="0"/>
              <a:buChar char="o"/>
            </a:pPr>
            <a:r>
              <a:rPr lang="en-US" sz="1300" b="1" dirty="0" smtClean="0">
                <a:latin typeface="+mn-lt"/>
              </a:rPr>
              <a:t> Anchor Bolts and Cage</a:t>
            </a:r>
          </a:p>
          <a:p>
            <a:endParaRPr lang="en-IN" sz="1300" dirty="0" smtClean="0">
              <a:latin typeface="+mn-lt"/>
            </a:endParaRPr>
          </a:p>
          <a:p>
            <a:pPr>
              <a:buFont typeface="Wingdings" pitchFamily="2" charset="2"/>
              <a:buChar char="§"/>
            </a:pPr>
            <a:r>
              <a:rPr lang="en-US" sz="1300" b="1" u="sng" dirty="0" smtClean="0">
                <a:latin typeface="+mn-lt"/>
              </a:rPr>
              <a:t> Customers</a:t>
            </a:r>
            <a:r>
              <a:rPr lang="en-US" sz="1300" b="1" dirty="0" smtClean="0">
                <a:latin typeface="+mn-lt"/>
              </a:rPr>
              <a:t>: </a:t>
            </a:r>
            <a:r>
              <a:rPr lang="en-US" sz="1300" dirty="0" smtClean="0">
                <a:latin typeface="+mn-lt"/>
              </a:rPr>
              <a:t>More than 70 customers, mainly utilities across North America.</a:t>
            </a:r>
          </a:p>
          <a:p>
            <a:endParaRPr lang="en-IN" sz="1300" dirty="0">
              <a:latin typeface="+mn-lt"/>
            </a:endParaRPr>
          </a:p>
        </p:txBody>
      </p:sp>
      <p:pic>
        <p:nvPicPr>
          <p:cNvPr id="12" name="Picture 11" descr="C:\Documents and Settings\Shoubhik\Desktop\ASC\Logo.JPG"/>
          <p:cNvPicPr/>
          <p:nvPr/>
        </p:nvPicPr>
        <p:blipFill>
          <a:blip r:embed="rId2"/>
          <a:srcRect/>
          <a:stretch>
            <a:fillRect/>
          </a:stretch>
        </p:blipFill>
        <p:spPr bwMode="auto">
          <a:xfrm>
            <a:off x="585787" y="1509712"/>
            <a:ext cx="9429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Operating Segments (6/6)</a:t>
            </a:r>
            <a:endParaRPr lang="en-IN" dirty="0"/>
          </a:p>
        </p:txBody>
      </p:sp>
      <p:sp>
        <p:nvSpPr>
          <p:cNvPr id="3" name="Slide Number Placeholder 2"/>
          <p:cNvSpPr>
            <a:spLocks noGrp="1"/>
          </p:cNvSpPr>
          <p:nvPr>
            <p:ph type="sldNum" sz="quarter" idx="11"/>
          </p:nvPr>
        </p:nvSpPr>
        <p:spPr/>
        <p:txBody>
          <a:bodyPr/>
          <a:lstStyle/>
          <a:p>
            <a:pPr>
              <a:defRPr/>
            </a:pPr>
            <a:fld id="{87ED4AF0-D6B4-4FB9-959E-D981387FB957}" type="slidenum">
              <a:rPr lang="en-IN" smtClean="0"/>
              <a:pPr>
                <a:defRPr/>
              </a:pPr>
              <a:t>47</a:t>
            </a:fld>
            <a:endParaRPr lang="en-IN" dirty="0"/>
          </a:p>
        </p:txBody>
      </p:sp>
      <p:sp>
        <p:nvSpPr>
          <p:cNvPr id="5" name="TextBox 4"/>
          <p:cNvSpPr txBox="1"/>
          <p:nvPr/>
        </p:nvSpPr>
        <p:spPr>
          <a:xfrm>
            <a:off x="457200" y="1137332"/>
            <a:ext cx="8229600" cy="307975"/>
          </a:xfrm>
          <a:prstGeom prst="rect">
            <a:avLst/>
          </a:prstGeom>
          <a:solidFill>
            <a:srgbClr val="99CCFF"/>
          </a:solidFill>
          <a:ln>
            <a:noFill/>
          </a:ln>
        </p:spPr>
        <p:txBody>
          <a:bodyPr anchor="ctr"/>
          <a:lstStyle/>
          <a:p>
            <a:pPr>
              <a:defRPr/>
            </a:pPr>
            <a:r>
              <a:rPr lang="en-US" sz="1600" b="1" dirty="0" smtClean="0">
                <a:latin typeface="+mj-lt"/>
              </a:rPr>
              <a:t>International Business - EUROPE</a:t>
            </a:r>
            <a:endParaRPr lang="en-US" sz="1600" b="1" dirty="0">
              <a:latin typeface="+mj-lt"/>
            </a:endParaRPr>
          </a:p>
        </p:txBody>
      </p:sp>
      <p:sp>
        <p:nvSpPr>
          <p:cNvPr id="7" name="TextBox 6"/>
          <p:cNvSpPr txBox="1"/>
          <p:nvPr/>
        </p:nvSpPr>
        <p:spPr>
          <a:xfrm>
            <a:off x="476250" y="1647825"/>
            <a:ext cx="8191500" cy="4955203"/>
          </a:xfrm>
          <a:prstGeom prst="rect">
            <a:avLst/>
          </a:prstGeom>
          <a:solidFill>
            <a:schemeClr val="accent5">
              <a:lumMod val="20000"/>
              <a:lumOff val="80000"/>
            </a:schemeClr>
          </a:solidFill>
        </p:spPr>
        <p:txBody>
          <a:bodyPr wrap="square" rtlCol="0">
            <a:spAutoFit/>
          </a:bodyPr>
          <a:lstStyle/>
          <a:p>
            <a:pPr>
              <a:lnSpc>
                <a:spcPct val="200000"/>
              </a:lnSpc>
            </a:pPr>
            <a:r>
              <a:rPr lang="en-IN" sz="2000" b="1" dirty="0" smtClean="0">
                <a:latin typeface="+mj-lt"/>
              </a:rPr>
              <a:t>                     </a:t>
            </a:r>
            <a:r>
              <a:rPr lang="en-IN" sz="2000" b="1" u="sng" dirty="0" smtClean="0">
                <a:latin typeface="+mj-lt"/>
              </a:rPr>
              <a:t>TECNOLINES </a:t>
            </a:r>
            <a:r>
              <a:rPr lang="en-IN" sz="2000" b="1" u="sng" dirty="0" err="1" smtClean="0">
                <a:latin typeface="+mj-lt"/>
              </a:rPr>
              <a:t>S.r.L</a:t>
            </a:r>
            <a:r>
              <a:rPr lang="en-IN" sz="2000" b="1" u="sng" dirty="0" smtClean="0">
                <a:latin typeface="+mj-lt"/>
              </a:rPr>
              <a:t>., Italy</a:t>
            </a:r>
            <a:endParaRPr lang="en-IN" sz="1200" dirty="0" smtClean="0">
              <a:latin typeface="+mj-lt"/>
            </a:endParaRPr>
          </a:p>
          <a:p>
            <a:pPr>
              <a:buFont typeface="Wingdings" pitchFamily="2" charset="2"/>
              <a:buChar char="§"/>
            </a:pPr>
            <a:endParaRPr lang="en-IN" sz="1200" dirty="0" smtClean="0">
              <a:latin typeface="+mj-lt"/>
            </a:endParaRPr>
          </a:p>
          <a:p>
            <a:pPr>
              <a:lnSpc>
                <a:spcPct val="150000"/>
              </a:lnSpc>
              <a:buFont typeface="Wingdings" pitchFamily="2" charset="2"/>
              <a:buChar char="§"/>
            </a:pPr>
            <a:r>
              <a:rPr lang="en-IN" sz="1600" dirty="0" smtClean="0">
                <a:latin typeface="+mj-lt"/>
              </a:rPr>
              <a:t> Established in </a:t>
            </a:r>
            <a:r>
              <a:rPr lang="en-IN" sz="1600" b="1" dirty="0" smtClean="0">
                <a:latin typeface="+mj-lt"/>
              </a:rPr>
              <a:t>1956, </a:t>
            </a:r>
            <a:r>
              <a:rPr lang="en-US" sz="1600" dirty="0" err="1" smtClean="0">
                <a:latin typeface="+mj-lt"/>
              </a:rPr>
              <a:t>Tecnolines</a:t>
            </a:r>
            <a:r>
              <a:rPr lang="en-US" sz="1600" dirty="0" smtClean="0">
                <a:latin typeface="+mj-lt"/>
              </a:rPr>
              <a:t> </a:t>
            </a:r>
            <a:r>
              <a:rPr lang="en-US" sz="1600" dirty="0" err="1" smtClean="0">
                <a:latin typeface="+mj-lt"/>
              </a:rPr>
              <a:t>Srl</a:t>
            </a:r>
            <a:r>
              <a:rPr lang="en-US" sz="1600" dirty="0" smtClean="0">
                <a:latin typeface="+mj-lt"/>
              </a:rPr>
              <a:t>. (“Company”) </a:t>
            </a:r>
            <a:r>
              <a:rPr lang="en-US" sz="1600" dirty="0" err="1" smtClean="0">
                <a:latin typeface="+mj-lt"/>
              </a:rPr>
              <a:t>specialises</a:t>
            </a:r>
            <a:r>
              <a:rPr lang="en-US" sz="1600" dirty="0" smtClean="0">
                <a:latin typeface="+mj-lt"/>
              </a:rPr>
              <a:t> in executing EHV Transmission Line projects on a turnkey basis. </a:t>
            </a:r>
          </a:p>
          <a:p>
            <a:pPr>
              <a:lnSpc>
                <a:spcPct val="150000"/>
              </a:lnSpc>
            </a:pPr>
            <a:endParaRPr lang="en-IN" sz="400" dirty="0" smtClean="0">
              <a:latin typeface="+mj-lt"/>
            </a:endParaRPr>
          </a:p>
          <a:p>
            <a:pPr>
              <a:lnSpc>
                <a:spcPct val="150000"/>
              </a:lnSpc>
              <a:buFont typeface="Wingdings" pitchFamily="2" charset="2"/>
              <a:buChar char="§"/>
            </a:pPr>
            <a:r>
              <a:rPr lang="en-IN" sz="1600" b="1" dirty="0" smtClean="0">
                <a:latin typeface="+mj-lt"/>
              </a:rPr>
              <a:t> EMC</a:t>
            </a:r>
            <a:r>
              <a:rPr lang="en-IN" sz="1600" dirty="0" smtClean="0">
                <a:latin typeface="+mj-lt"/>
              </a:rPr>
              <a:t> is the </a:t>
            </a:r>
            <a:r>
              <a:rPr lang="en-IN" sz="1600" b="1" dirty="0" smtClean="0">
                <a:latin typeface="+mj-lt"/>
              </a:rPr>
              <a:t>majority shareholder </a:t>
            </a:r>
            <a:r>
              <a:rPr lang="en-IN" sz="1600" dirty="0" smtClean="0">
                <a:latin typeface="+mj-lt"/>
              </a:rPr>
              <a:t>(70%) of </a:t>
            </a:r>
            <a:r>
              <a:rPr lang="en-IN" sz="1600" dirty="0" err="1" smtClean="0">
                <a:latin typeface="+mj-lt"/>
              </a:rPr>
              <a:t>Tecnolines</a:t>
            </a:r>
            <a:r>
              <a:rPr lang="en-IN" sz="1600" dirty="0" smtClean="0">
                <a:latin typeface="+mj-lt"/>
              </a:rPr>
              <a:t>. The balance is held by RDF Group (Italy).</a:t>
            </a:r>
          </a:p>
          <a:p>
            <a:pPr>
              <a:lnSpc>
                <a:spcPct val="150000"/>
              </a:lnSpc>
            </a:pPr>
            <a:endParaRPr lang="en-IN" sz="400" dirty="0" smtClean="0">
              <a:latin typeface="+mj-lt"/>
            </a:endParaRPr>
          </a:p>
          <a:p>
            <a:pPr>
              <a:lnSpc>
                <a:spcPct val="150000"/>
              </a:lnSpc>
              <a:buFont typeface="Wingdings" pitchFamily="2" charset="2"/>
              <a:buChar char="§"/>
            </a:pPr>
            <a:r>
              <a:rPr lang="en-IN" sz="1600" dirty="0" smtClean="0">
                <a:latin typeface="+mj-lt"/>
              </a:rPr>
              <a:t> </a:t>
            </a:r>
            <a:r>
              <a:rPr lang="en-IN" sz="1600" dirty="0" err="1" smtClean="0">
                <a:latin typeface="+mj-lt"/>
              </a:rPr>
              <a:t>Tecnolines</a:t>
            </a:r>
            <a:r>
              <a:rPr lang="en-IN" sz="1600" dirty="0" smtClean="0">
                <a:latin typeface="+mj-lt"/>
              </a:rPr>
              <a:t> specializes in providing </a:t>
            </a:r>
            <a:r>
              <a:rPr lang="en-IN" sz="1600" b="1" dirty="0" smtClean="0">
                <a:latin typeface="+mj-lt"/>
              </a:rPr>
              <a:t>EPC </a:t>
            </a:r>
            <a:r>
              <a:rPr lang="en-IN" sz="1600" dirty="0" smtClean="0">
                <a:latin typeface="+mj-lt"/>
              </a:rPr>
              <a:t>services for Transmission lines ranging from </a:t>
            </a:r>
            <a:r>
              <a:rPr lang="en-IN" sz="1600" b="1" dirty="0" smtClean="0">
                <a:latin typeface="+mj-lt"/>
              </a:rPr>
              <a:t>110-400kV.</a:t>
            </a:r>
          </a:p>
          <a:p>
            <a:pPr>
              <a:lnSpc>
                <a:spcPct val="150000"/>
              </a:lnSpc>
              <a:buFont typeface="Wingdings" pitchFamily="2" charset="2"/>
              <a:buChar char="§"/>
            </a:pPr>
            <a:r>
              <a:rPr lang="en-IN" sz="1600" dirty="0" err="1" smtClean="0">
                <a:latin typeface="+mj-lt"/>
              </a:rPr>
              <a:t>Tecnolines</a:t>
            </a:r>
            <a:r>
              <a:rPr lang="en-IN" sz="1600" dirty="0" smtClean="0">
                <a:latin typeface="+mj-lt"/>
              </a:rPr>
              <a:t> has certified manpower &lt;&gt;, and sufficient equipment with centralized workshop at Pordenone (near Venice), Italy.</a:t>
            </a:r>
          </a:p>
          <a:p>
            <a:pPr>
              <a:lnSpc>
                <a:spcPct val="150000"/>
              </a:lnSpc>
            </a:pPr>
            <a:endParaRPr lang="en-IN" sz="400" dirty="0" smtClean="0">
              <a:latin typeface="+mj-lt"/>
            </a:endParaRPr>
          </a:p>
          <a:p>
            <a:pPr>
              <a:lnSpc>
                <a:spcPct val="150000"/>
              </a:lnSpc>
              <a:buFont typeface="Wingdings" pitchFamily="2" charset="2"/>
              <a:buChar char="§"/>
            </a:pPr>
            <a:r>
              <a:rPr lang="en-IN" sz="1600" dirty="0" smtClean="0">
                <a:latin typeface="+mj-lt"/>
              </a:rPr>
              <a:t> </a:t>
            </a:r>
            <a:r>
              <a:rPr lang="en-IN" sz="1600" dirty="0" err="1" smtClean="0">
                <a:latin typeface="+mj-lt"/>
              </a:rPr>
              <a:t>Tecnolines</a:t>
            </a:r>
            <a:r>
              <a:rPr lang="en-IN" sz="1600" dirty="0" smtClean="0">
                <a:latin typeface="+mj-lt"/>
              </a:rPr>
              <a:t> is </a:t>
            </a:r>
            <a:r>
              <a:rPr lang="en-IN" sz="1600" b="1" dirty="0" smtClean="0">
                <a:latin typeface="+mj-lt"/>
              </a:rPr>
              <a:t>pre-qualified</a:t>
            </a:r>
            <a:r>
              <a:rPr lang="en-IN" sz="1600" dirty="0" smtClean="0">
                <a:latin typeface="+mj-lt"/>
              </a:rPr>
              <a:t> in all</a:t>
            </a:r>
            <a:r>
              <a:rPr lang="en-IN" sz="1600" b="1" dirty="0" smtClean="0">
                <a:latin typeface="+mj-lt"/>
              </a:rPr>
              <a:t> Utilities</a:t>
            </a:r>
            <a:r>
              <a:rPr lang="en-IN" sz="1600" dirty="0" smtClean="0">
                <a:latin typeface="+mj-lt"/>
              </a:rPr>
              <a:t> across Europe (including Scandinavian Countries) and Africa.</a:t>
            </a:r>
          </a:p>
          <a:p>
            <a:pPr>
              <a:lnSpc>
                <a:spcPct val="150000"/>
              </a:lnSpc>
              <a:buFont typeface="Wingdings" pitchFamily="2" charset="2"/>
              <a:buChar char="§"/>
            </a:pPr>
            <a:endParaRPr lang="en-IN" sz="400" dirty="0" smtClean="0">
              <a:latin typeface="+mj-lt"/>
            </a:endParaRPr>
          </a:p>
          <a:p>
            <a:pPr>
              <a:lnSpc>
                <a:spcPct val="150000"/>
              </a:lnSpc>
              <a:buFont typeface="Wingdings" pitchFamily="2" charset="2"/>
              <a:buChar char="§"/>
            </a:pPr>
            <a:r>
              <a:rPr lang="en-IN" sz="1600" dirty="0" smtClean="0">
                <a:latin typeface="+mj-lt"/>
              </a:rPr>
              <a:t> </a:t>
            </a:r>
            <a:r>
              <a:rPr lang="en-IN" sz="1600" dirty="0" err="1" smtClean="0">
                <a:latin typeface="+mj-lt"/>
              </a:rPr>
              <a:t>Tecnolines</a:t>
            </a:r>
            <a:r>
              <a:rPr lang="en-IN" sz="1600" dirty="0" smtClean="0">
                <a:latin typeface="+mj-lt"/>
              </a:rPr>
              <a:t> in association with its partners is currently executing one </a:t>
            </a:r>
            <a:r>
              <a:rPr lang="en-IN" sz="1600" b="1" dirty="0" smtClean="0">
                <a:latin typeface="+mj-lt"/>
              </a:rPr>
              <a:t>400kV transmission line project in Finland</a:t>
            </a:r>
            <a:r>
              <a:rPr lang="en-IN" sz="1600" dirty="0" smtClean="0">
                <a:latin typeface="+mj-lt"/>
              </a:rPr>
              <a:t> and two </a:t>
            </a:r>
            <a:r>
              <a:rPr lang="en-IN" sz="1600" b="1" dirty="0" smtClean="0">
                <a:latin typeface="+mj-lt"/>
              </a:rPr>
              <a:t>DC transmission projects (300kV and 400kV) in Sweden</a:t>
            </a:r>
            <a:r>
              <a:rPr lang="en-IN" sz="1600" dirty="0" smtClean="0"/>
              <a:t>.</a:t>
            </a:r>
          </a:p>
        </p:txBody>
      </p:sp>
      <p:pic>
        <p:nvPicPr>
          <p:cNvPr id="9" name="Immagine 3" descr="logo tl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a:blip>
          <a:srcRect/>
          <a:stretch>
            <a:fillRect/>
          </a:stretch>
        </p:blipFill>
        <p:spPr bwMode="auto">
          <a:xfrm>
            <a:off x="876300" y="1695450"/>
            <a:ext cx="762000" cy="74295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Operating Segments (6/6)</a:t>
            </a:r>
            <a:endParaRPr lang="en-IN" dirty="0"/>
          </a:p>
        </p:txBody>
      </p:sp>
      <p:sp>
        <p:nvSpPr>
          <p:cNvPr id="3" name="Slide Number Placeholder 2"/>
          <p:cNvSpPr>
            <a:spLocks noGrp="1"/>
          </p:cNvSpPr>
          <p:nvPr>
            <p:ph type="sldNum" sz="quarter" idx="11"/>
          </p:nvPr>
        </p:nvSpPr>
        <p:spPr/>
        <p:txBody>
          <a:bodyPr/>
          <a:lstStyle/>
          <a:p>
            <a:pPr>
              <a:defRPr/>
            </a:pPr>
            <a:fld id="{87ED4AF0-D6B4-4FB9-959E-D981387FB957}" type="slidenum">
              <a:rPr lang="en-IN" smtClean="0"/>
              <a:pPr>
                <a:defRPr/>
              </a:pPr>
              <a:t>48</a:t>
            </a:fld>
            <a:endParaRPr lang="en-IN" dirty="0"/>
          </a:p>
        </p:txBody>
      </p:sp>
      <p:sp>
        <p:nvSpPr>
          <p:cNvPr id="8" name="TextBox 7"/>
          <p:cNvSpPr txBox="1"/>
          <p:nvPr/>
        </p:nvSpPr>
        <p:spPr>
          <a:xfrm>
            <a:off x="457200" y="1110036"/>
            <a:ext cx="8229600" cy="307975"/>
          </a:xfrm>
          <a:prstGeom prst="rect">
            <a:avLst/>
          </a:prstGeom>
          <a:solidFill>
            <a:srgbClr val="99CCFF"/>
          </a:solidFill>
          <a:ln>
            <a:noFill/>
          </a:ln>
        </p:spPr>
        <p:txBody>
          <a:bodyPr anchor="ctr"/>
          <a:lstStyle/>
          <a:p>
            <a:pPr>
              <a:defRPr/>
            </a:pPr>
            <a:r>
              <a:rPr lang="en-US" sz="1600" b="1" dirty="0" smtClean="0">
                <a:latin typeface="+mj-lt"/>
              </a:rPr>
              <a:t>International Business - EUROPE</a:t>
            </a:r>
            <a:endParaRPr lang="en-US" sz="1600" b="1" dirty="0">
              <a:latin typeface="+mj-lt"/>
            </a:endParaRPr>
          </a:p>
        </p:txBody>
      </p:sp>
      <p:sp>
        <p:nvSpPr>
          <p:cNvPr id="9" name="TextBox 8"/>
          <p:cNvSpPr txBox="1"/>
          <p:nvPr/>
        </p:nvSpPr>
        <p:spPr>
          <a:xfrm>
            <a:off x="476250" y="1620530"/>
            <a:ext cx="8191500" cy="4832092"/>
          </a:xfrm>
          <a:prstGeom prst="rect">
            <a:avLst/>
          </a:prstGeom>
          <a:solidFill>
            <a:schemeClr val="accent5">
              <a:lumMod val="20000"/>
              <a:lumOff val="80000"/>
            </a:schemeClr>
          </a:solidFill>
        </p:spPr>
        <p:txBody>
          <a:bodyPr wrap="square" rtlCol="0">
            <a:spAutoFit/>
          </a:bodyPr>
          <a:lstStyle/>
          <a:p>
            <a:pPr algn="just">
              <a:lnSpc>
                <a:spcPct val="200000"/>
              </a:lnSpc>
            </a:pPr>
            <a:r>
              <a:rPr lang="en-IN" sz="2000" b="1" dirty="0" smtClean="0">
                <a:latin typeface="+mj-lt"/>
              </a:rPr>
              <a:t>                                    </a:t>
            </a:r>
            <a:r>
              <a:rPr lang="en-US" sz="2000" b="1" u="sng" dirty="0" smtClean="0">
                <a:latin typeface="+mj-lt"/>
              </a:rPr>
              <a:t>Cologne Engineering GmbH</a:t>
            </a:r>
            <a:r>
              <a:rPr lang="en-IN" sz="2000" b="1" u="sng" dirty="0" smtClean="0">
                <a:latin typeface="+mj-lt"/>
              </a:rPr>
              <a:t>, Germany</a:t>
            </a:r>
          </a:p>
          <a:p>
            <a:pPr algn="just">
              <a:buFont typeface="Wingdings" pitchFamily="2" charset="2"/>
              <a:buChar char="§"/>
            </a:pPr>
            <a:endParaRPr lang="en-IN" sz="1200" dirty="0" smtClean="0">
              <a:latin typeface="+mj-lt"/>
            </a:endParaRPr>
          </a:p>
          <a:p>
            <a:pPr algn="just" eaLnBrk="0" hangingPunct="0">
              <a:tabLst>
                <a:tab pos="981572" algn="l"/>
              </a:tabLst>
            </a:pPr>
            <a:endParaRPr lang="en-US" sz="1600" dirty="0" smtClean="0">
              <a:latin typeface="+mj-lt"/>
            </a:endParaRPr>
          </a:p>
          <a:p>
            <a:pPr algn="just" eaLnBrk="0" hangingPunct="0">
              <a:tabLst>
                <a:tab pos="981572" algn="l"/>
              </a:tabLst>
            </a:pPr>
            <a:r>
              <a:rPr lang="en-US" sz="1600" dirty="0" smtClean="0">
                <a:latin typeface="+mj-lt"/>
              </a:rPr>
              <a:t>Cologne Engineering GmbH is one of the specialized companies in Germany for manufacturing of Roller Presses</a:t>
            </a:r>
          </a:p>
          <a:p>
            <a:pPr lvl="0" algn="just" eaLnBrk="0" hangingPunct="0">
              <a:tabLst>
                <a:tab pos="981572" algn="l"/>
              </a:tabLst>
            </a:pPr>
            <a:endParaRPr lang="en-US" sz="1600" dirty="0" smtClean="0">
              <a:latin typeface="+mj-lt"/>
            </a:endParaRPr>
          </a:p>
          <a:p>
            <a:pPr marL="285750" indent="-285750" algn="just" eaLnBrk="0" hangingPunct="0">
              <a:buFont typeface="Wingdings" pitchFamily="2" charset="2"/>
              <a:buChar char="§"/>
              <a:tabLst>
                <a:tab pos="981572" algn="l"/>
              </a:tabLst>
            </a:pPr>
            <a:r>
              <a:rPr lang="en-US" sz="1600" dirty="0" smtClean="0">
                <a:latin typeface="+mj-lt"/>
              </a:rPr>
              <a:t>It provides the offering to its clients in Oil &amp; Gas, Mining, Mineral and Cement Industry in the fields of Independent contract Manufacturing, Consulting and related Services </a:t>
            </a:r>
            <a:endParaRPr lang="en-US" sz="1600" dirty="0">
              <a:latin typeface="+mj-lt"/>
            </a:endParaRPr>
          </a:p>
          <a:p>
            <a:pPr marL="285750" indent="-285750" algn="just" eaLnBrk="0" hangingPunct="0">
              <a:buFont typeface="Wingdings" pitchFamily="2" charset="2"/>
              <a:buChar char="§"/>
              <a:tabLst>
                <a:tab pos="981572" algn="l"/>
              </a:tabLst>
            </a:pPr>
            <a:endParaRPr lang="en-US" sz="1600" dirty="0" smtClean="0">
              <a:latin typeface="+mj-lt"/>
            </a:endParaRPr>
          </a:p>
          <a:p>
            <a:pPr marL="285750" indent="-285750" algn="just" eaLnBrk="0" hangingPunct="0">
              <a:buFont typeface="Wingdings" pitchFamily="2" charset="2"/>
              <a:buChar char="§"/>
              <a:tabLst>
                <a:tab pos="981572" algn="l"/>
              </a:tabLst>
            </a:pPr>
            <a:r>
              <a:rPr lang="en-US" sz="1600" dirty="0" smtClean="0">
                <a:latin typeface="+mj-lt"/>
              </a:rPr>
              <a:t>The company boasts of a team of more 130 professionals having experience in various segments of </a:t>
            </a:r>
            <a:r>
              <a:rPr lang="en-US" sz="1600" dirty="0"/>
              <a:t>precision </a:t>
            </a:r>
            <a:r>
              <a:rPr lang="en-US" sz="1600" dirty="0" smtClean="0"/>
              <a:t>engineering </a:t>
            </a:r>
            <a:r>
              <a:rPr lang="en-US" sz="1600" dirty="0" smtClean="0">
                <a:latin typeface="+mj-lt"/>
              </a:rPr>
              <a:t>fabrication </a:t>
            </a:r>
          </a:p>
          <a:p>
            <a:pPr marL="285750" indent="-285750" algn="just" eaLnBrk="0" hangingPunct="0">
              <a:buFont typeface="Wingdings" pitchFamily="2" charset="2"/>
              <a:buChar char="§"/>
              <a:tabLst>
                <a:tab pos="981572" algn="l"/>
              </a:tabLst>
            </a:pPr>
            <a:endParaRPr lang="en-US" sz="1600" dirty="0" smtClean="0">
              <a:latin typeface="+mj-lt"/>
            </a:endParaRPr>
          </a:p>
          <a:p>
            <a:pPr marL="285750" indent="-285750" algn="just" eaLnBrk="0" hangingPunct="0">
              <a:buFont typeface="Wingdings" pitchFamily="2" charset="2"/>
              <a:buChar char="§"/>
              <a:tabLst>
                <a:tab pos="981572" algn="l"/>
              </a:tabLst>
            </a:pPr>
            <a:r>
              <a:rPr lang="en-US" sz="1600" dirty="0" smtClean="0">
                <a:latin typeface="+mj-lt"/>
              </a:rPr>
              <a:t>Previously, It was part of production unit of KHD Humboldt </a:t>
            </a:r>
            <a:r>
              <a:rPr lang="en-US" sz="1600" dirty="0" err="1" smtClean="0">
                <a:latin typeface="+mj-lt"/>
              </a:rPr>
              <a:t>Wedag</a:t>
            </a:r>
            <a:r>
              <a:rPr lang="en-US" sz="1600" dirty="0" smtClean="0">
                <a:latin typeface="+mj-lt"/>
              </a:rPr>
              <a:t> AG - one of the global market dominating companies, known for supplying plants for cement-  and minerals- industry</a:t>
            </a:r>
          </a:p>
          <a:p>
            <a:pPr algn="just" eaLnBrk="0" hangingPunct="0">
              <a:tabLst>
                <a:tab pos="981572" algn="l"/>
              </a:tabLst>
            </a:pPr>
            <a:endParaRPr lang="en-US" sz="1600" dirty="0" smtClean="0">
              <a:latin typeface="+mj-lt"/>
            </a:endParaRPr>
          </a:p>
          <a:p>
            <a:pPr marL="285750" indent="-285750" algn="just" eaLnBrk="0" hangingPunct="0">
              <a:buFont typeface="Wingdings" pitchFamily="2" charset="2"/>
              <a:buChar char="§"/>
              <a:tabLst>
                <a:tab pos="981572" algn="l"/>
              </a:tabLst>
            </a:pPr>
            <a:r>
              <a:rPr lang="en-GB" sz="1600" dirty="0"/>
              <a:t>Location: </a:t>
            </a:r>
            <a:r>
              <a:rPr lang="de-DE" sz="1600" dirty="0"/>
              <a:t>Cologne-Kalk</a:t>
            </a:r>
            <a:r>
              <a:rPr lang="en-US" sz="1600" dirty="0"/>
              <a:t> with a </a:t>
            </a:r>
            <a:r>
              <a:rPr lang="en-US" sz="1600" dirty="0" smtClean="0"/>
              <a:t>production</a:t>
            </a:r>
            <a:r>
              <a:rPr lang="en-GB" sz="1600" dirty="0"/>
              <a:t> </a:t>
            </a:r>
            <a:r>
              <a:rPr lang="en-GB" sz="1600" dirty="0" smtClean="0"/>
              <a:t>area </a:t>
            </a:r>
            <a:r>
              <a:rPr lang="en-GB" sz="1600" dirty="0"/>
              <a:t>of </a:t>
            </a:r>
            <a:r>
              <a:rPr lang="en-US" sz="1600" dirty="0"/>
              <a:t>approx.</a:t>
            </a:r>
            <a:r>
              <a:rPr lang="en-GB" sz="1600" dirty="0"/>
              <a:t> 40.000 m²</a:t>
            </a:r>
            <a:endParaRPr lang="en-US" sz="1600" dirty="0" smtClean="0">
              <a:latin typeface="+mj-lt"/>
            </a:endParaRPr>
          </a:p>
          <a:p>
            <a:pPr algn="just" eaLnBrk="0" hangingPunct="0">
              <a:tabLst>
                <a:tab pos="981572" algn="l"/>
              </a:tabLst>
            </a:pPr>
            <a:endParaRPr lang="en-US" sz="1600" dirty="0" smtClean="0">
              <a:latin typeface="+mj-lt"/>
            </a:endParaRPr>
          </a:p>
        </p:txBody>
      </p:sp>
      <p:pic>
        <p:nvPicPr>
          <p:cNvPr id="10" name="Picture 2"/>
          <p:cNvPicPr>
            <a:picLocks noChangeAspect="1" noChangeArrowheads="1"/>
          </p:cNvPicPr>
          <p:nvPr/>
        </p:nvPicPr>
        <p:blipFill>
          <a:blip r:embed="rId3"/>
          <a:srcRect/>
          <a:stretch>
            <a:fillRect/>
          </a:stretch>
        </p:blipFill>
        <p:spPr bwMode="auto">
          <a:xfrm>
            <a:off x="525865" y="1707675"/>
            <a:ext cx="2012619"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Operational Value Chain</a:t>
            </a:r>
            <a:endParaRPr lang="en-US" dirty="0"/>
          </a:p>
        </p:txBody>
      </p:sp>
      <p:sp>
        <p:nvSpPr>
          <p:cNvPr id="46" name="TextBox 45"/>
          <p:cNvSpPr txBox="1"/>
          <p:nvPr/>
        </p:nvSpPr>
        <p:spPr>
          <a:xfrm>
            <a:off x="5570538" y="1196975"/>
            <a:ext cx="1143000" cy="276225"/>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defRPr/>
            </a:pPr>
            <a:r>
              <a:rPr lang="en-US" sz="1200" dirty="0">
                <a:latin typeface="+mj-lt"/>
              </a:rPr>
              <a:t>EPC Projects</a:t>
            </a:r>
          </a:p>
        </p:txBody>
      </p:sp>
      <p:sp>
        <p:nvSpPr>
          <p:cNvPr id="47" name="TextBox 46"/>
          <p:cNvSpPr txBox="1"/>
          <p:nvPr/>
        </p:nvSpPr>
        <p:spPr>
          <a:xfrm>
            <a:off x="3265488" y="1847850"/>
            <a:ext cx="1398587" cy="276225"/>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defRPr/>
            </a:pPr>
            <a:r>
              <a:rPr lang="en-US" sz="1200" dirty="0">
                <a:latin typeface="+mj-lt"/>
              </a:rPr>
              <a:t>Transmission</a:t>
            </a:r>
          </a:p>
        </p:txBody>
      </p:sp>
      <p:sp>
        <p:nvSpPr>
          <p:cNvPr id="48" name="TextBox 47"/>
          <p:cNvSpPr txBox="1"/>
          <p:nvPr/>
        </p:nvSpPr>
        <p:spPr>
          <a:xfrm>
            <a:off x="2970213" y="1847850"/>
            <a:ext cx="269875" cy="27622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accent5">
                <a:lumMod val="75000"/>
              </a:schemeClr>
            </a:solidFill>
          </a:ln>
        </p:spPr>
        <p:txBody>
          <a:bodyPr>
            <a:spAutoFit/>
          </a:bodyPr>
          <a:lstStyle/>
          <a:p>
            <a:pPr>
              <a:defRPr/>
            </a:pPr>
            <a:r>
              <a:rPr lang="en-US" sz="1200" b="1" dirty="0">
                <a:solidFill>
                  <a:schemeClr val="bg1"/>
                </a:solidFill>
                <a:latin typeface="+mj-lt"/>
              </a:rPr>
              <a:t>1</a:t>
            </a:r>
          </a:p>
        </p:txBody>
      </p:sp>
      <p:sp>
        <p:nvSpPr>
          <p:cNvPr id="49" name="TextBox 48"/>
          <p:cNvSpPr txBox="1"/>
          <p:nvPr/>
        </p:nvSpPr>
        <p:spPr>
          <a:xfrm>
            <a:off x="5500688" y="1847850"/>
            <a:ext cx="1304925" cy="276225"/>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defRPr/>
            </a:pPr>
            <a:r>
              <a:rPr lang="en-US" sz="1200" dirty="0">
                <a:latin typeface="+mj-lt"/>
              </a:rPr>
              <a:t>Distribution </a:t>
            </a:r>
          </a:p>
        </p:txBody>
      </p:sp>
      <p:sp>
        <p:nvSpPr>
          <p:cNvPr id="50" name="TextBox 49"/>
          <p:cNvSpPr txBox="1"/>
          <p:nvPr/>
        </p:nvSpPr>
        <p:spPr>
          <a:xfrm>
            <a:off x="5224463" y="1847850"/>
            <a:ext cx="247650" cy="27622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accent5">
                <a:lumMod val="75000"/>
              </a:schemeClr>
            </a:solidFill>
          </a:ln>
        </p:spPr>
        <p:txBody>
          <a:bodyPr>
            <a:spAutoFit/>
          </a:bodyPr>
          <a:lstStyle/>
          <a:p>
            <a:pPr>
              <a:defRPr/>
            </a:pPr>
            <a:r>
              <a:rPr lang="en-US" sz="1200" b="1" dirty="0">
                <a:solidFill>
                  <a:schemeClr val="bg1"/>
                </a:solidFill>
                <a:latin typeface="+mj-lt"/>
              </a:rPr>
              <a:t>2</a:t>
            </a:r>
          </a:p>
        </p:txBody>
      </p:sp>
      <p:sp>
        <p:nvSpPr>
          <p:cNvPr id="51" name="TextBox 50"/>
          <p:cNvSpPr txBox="1"/>
          <p:nvPr/>
        </p:nvSpPr>
        <p:spPr>
          <a:xfrm>
            <a:off x="3257550" y="2952750"/>
            <a:ext cx="5638800" cy="276225"/>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defRPr/>
            </a:pPr>
            <a:r>
              <a:rPr lang="en-US" sz="1200" dirty="0">
                <a:latin typeface="+mj-lt"/>
              </a:rPr>
              <a:t>Manufacturing Towers, Hardware and Conductors</a:t>
            </a:r>
          </a:p>
        </p:txBody>
      </p:sp>
      <p:sp>
        <p:nvSpPr>
          <p:cNvPr id="52" name="TextBox 51"/>
          <p:cNvSpPr txBox="1"/>
          <p:nvPr/>
        </p:nvSpPr>
        <p:spPr>
          <a:xfrm>
            <a:off x="2974975" y="2952750"/>
            <a:ext cx="249238" cy="27622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accent5">
                <a:lumMod val="75000"/>
              </a:schemeClr>
            </a:solidFill>
          </a:ln>
        </p:spPr>
        <p:txBody>
          <a:bodyPr>
            <a:spAutoFit/>
          </a:bodyPr>
          <a:lstStyle/>
          <a:p>
            <a:pPr>
              <a:defRPr/>
            </a:pPr>
            <a:r>
              <a:rPr lang="en-US" sz="1200" b="1" dirty="0">
                <a:solidFill>
                  <a:schemeClr val="bg1"/>
                </a:solidFill>
                <a:latin typeface="+mj-lt"/>
              </a:rPr>
              <a:t>4</a:t>
            </a:r>
          </a:p>
        </p:txBody>
      </p:sp>
      <p:sp>
        <p:nvSpPr>
          <p:cNvPr id="53" name="Round Single Corner Rectangle 52"/>
          <p:cNvSpPr/>
          <p:nvPr/>
        </p:nvSpPr>
        <p:spPr>
          <a:xfrm>
            <a:off x="342900" y="1228725"/>
            <a:ext cx="2124075" cy="971550"/>
          </a:xfrm>
          <a:prstGeom prst="round1Rect">
            <a:avLst/>
          </a:prstGeom>
          <a:noFill/>
          <a:ln w="3175">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200" dirty="0">
                <a:solidFill>
                  <a:schemeClr val="tx1"/>
                </a:solidFill>
                <a:latin typeface="+mj-lt"/>
              </a:rPr>
              <a:t>Provides T&amp;D solutions and BOP for EPC Projects.</a:t>
            </a:r>
          </a:p>
        </p:txBody>
      </p:sp>
      <p:sp>
        <p:nvSpPr>
          <p:cNvPr id="54" name="Round Single Corner Rectangle 53"/>
          <p:cNvSpPr/>
          <p:nvPr/>
        </p:nvSpPr>
        <p:spPr>
          <a:xfrm>
            <a:off x="342900" y="2524125"/>
            <a:ext cx="2124075" cy="1009650"/>
          </a:xfrm>
          <a:prstGeom prst="round1Rect">
            <a:avLst/>
          </a:prstGeom>
          <a:noFill/>
          <a:ln w="3175">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latin typeface="+mj-lt"/>
              </a:rPr>
              <a:t>Manufactures  Towers,  Hardware and Conductors suitable for </a:t>
            </a:r>
            <a:r>
              <a:rPr lang="en-US" sz="1200" dirty="0">
                <a:solidFill>
                  <a:schemeClr val="tx1"/>
                </a:solidFill>
              </a:rPr>
              <a:t>EPC Projects</a:t>
            </a:r>
            <a:r>
              <a:rPr lang="en-US" sz="1200" dirty="0">
                <a:solidFill>
                  <a:schemeClr val="tx1"/>
                </a:solidFill>
                <a:latin typeface="+mj-lt"/>
              </a:rPr>
              <a:t> .</a:t>
            </a:r>
          </a:p>
        </p:txBody>
      </p:sp>
      <p:sp>
        <p:nvSpPr>
          <p:cNvPr id="55" name="TextBox 54"/>
          <p:cNvSpPr txBox="1"/>
          <p:nvPr/>
        </p:nvSpPr>
        <p:spPr>
          <a:xfrm>
            <a:off x="4537075" y="4010025"/>
            <a:ext cx="1533525" cy="276225"/>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lgn="ctr">
              <a:defRPr/>
            </a:pPr>
            <a:r>
              <a:rPr lang="en-US" sz="1200" dirty="0">
                <a:latin typeface="+mj-lt"/>
              </a:rPr>
              <a:t>Scrap</a:t>
            </a:r>
          </a:p>
        </p:txBody>
      </p:sp>
      <p:sp>
        <p:nvSpPr>
          <p:cNvPr id="56" name="TextBox 55"/>
          <p:cNvSpPr txBox="1"/>
          <p:nvPr/>
        </p:nvSpPr>
        <p:spPr>
          <a:xfrm>
            <a:off x="3279775" y="4778375"/>
            <a:ext cx="4087813" cy="276225"/>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defRPr/>
            </a:pPr>
            <a:r>
              <a:rPr lang="en-US" sz="1200" dirty="0">
                <a:latin typeface="+mj-lt"/>
              </a:rPr>
              <a:t>Manufacturing Defence and Auto Components</a:t>
            </a:r>
          </a:p>
        </p:txBody>
      </p:sp>
      <p:sp>
        <p:nvSpPr>
          <p:cNvPr id="57" name="TextBox 56"/>
          <p:cNvSpPr txBox="1"/>
          <p:nvPr/>
        </p:nvSpPr>
        <p:spPr>
          <a:xfrm>
            <a:off x="2974975" y="4778375"/>
            <a:ext cx="282575" cy="27622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accent5">
                <a:lumMod val="75000"/>
              </a:schemeClr>
            </a:solidFill>
          </a:ln>
        </p:spPr>
        <p:txBody>
          <a:bodyPr>
            <a:spAutoFit/>
          </a:bodyPr>
          <a:lstStyle/>
          <a:p>
            <a:pPr>
              <a:defRPr/>
            </a:pPr>
            <a:r>
              <a:rPr lang="en-US" sz="1200" b="1" dirty="0">
                <a:solidFill>
                  <a:schemeClr val="bg1"/>
                </a:solidFill>
                <a:latin typeface="+mj-lt"/>
              </a:rPr>
              <a:t>5</a:t>
            </a:r>
          </a:p>
        </p:txBody>
      </p:sp>
      <p:sp>
        <p:nvSpPr>
          <p:cNvPr id="58" name="Round Single Corner Rectangle 57"/>
          <p:cNvSpPr/>
          <p:nvPr/>
        </p:nvSpPr>
        <p:spPr>
          <a:xfrm>
            <a:off x="342900" y="4102100"/>
            <a:ext cx="2124075" cy="1409700"/>
          </a:xfrm>
          <a:prstGeom prst="round1Rect">
            <a:avLst/>
          </a:prstGeom>
          <a:noFill/>
          <a:ln w="3175">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latin typeface="+mj-lt"/>
              </a:rPr>
              <a:t>Scrap from manufacturing and EPC Projects used as raw material for </a:t>
            </a:r>
            <a:r>
              <a:rPr lang="en-US" sz="1200" dirty="0" err="1">
                <a:solidFill>
                  <a:schemeClr val="tx1"/>
                </a:solidFill>
                <a:latin typeface="+mj-lt"/>
              </a:rPr>
              <a:t>Defence</a:t>
            </a:r>
            <a:r>
              <a:rPr lang="en-US" sz="1200" dirty="0">
                <a:solidFill>
                  <a:schemeClr val="tx1"/>
                </a:solidFill>
                <a:latin typeface="+mj-lt"/>
              </a:rPr>
              <a:t> &amp; Auto Components unit.</a:t>
            </a:r>
          </a:p>
        </p:txBody>
      </p:sp>
      <p:sp>
        <p:nvSpPr>
          <p:cNvPr id="59" name="TextBox 58"/>
          <p:cNvSpPr txBox="1"/>
          <p:nvPr/>
        </p:nvSpPr>
        <p:spPr>
          <a:xfrm>
            <a:off x="342900" y="5848350"/>
            <a:ext cx="8458200" cy="307975"/>
          </a:xfrm>
          <a:prstGeom prst="rect">
            <a:avLst/>
          </a:prstGeom>
          <a:solidFill>
            <a:schemeClr val="bg1"/>
          </a:solidFill>
          <a:ln w="28575">
            <a:solidFill>
              <a:srgbClr val="C00000"/>
            </a:solidFill>
          </a:ln>
        </p:spPr>
        <p:txBody>
          <a:bodyPr>
            <a:spAutoFit/>
          </a:bodyPr>
          <a:lstStyle/>
          <a:p>
            <a:pPr>
              <a:defRPr/>
            </a:pPr>
            <a:r>
              <a:rPr lang="en-US" sz="1400" dirty="0">
                <a:latin typeface="+mj-lt"/>
              </a:rPr>
              <a:t>Optimally </a:t>
            </a:r>
            <a:r>
              <a:rPr lang="en-US" sz="1400" dirty="0" err="1">
                <a:latin typeface="+mj-lt"/>
              </a:rPr>
              <a:t>utilising</a:t>
            </a:r>
            <a:r>
              <a:rPr lang="en-US" sz="1400" dirty="0">
                <a:latin typeface="+mj-lt"/>
              </a:rPr>
              <a:t> facilities through five operating divisions to provide turnkey solutions and </a:t>
            </a:r>
            <a:r>
              <a:rPr lang="en-US" sz="1400" dirty="0" err="1">
                <a:latin typeface="+mj-lt"/>
              </a:rPr>
              <a:t>maximise</a:t>
            </a:r>
            <a:r>
              <a:rPr lang="en-US" sz="1400" dirty="0">
                <a:latin typeface="+mj-lt"/>
              </a:rPr>
              <a:t> revenues.</a:t>
            </a:r>
          </a:p>
        </p:txBody>
      </p:sp>
      <p:cxnSp>
        <p:nvCxnSpPr>
          <p:cNvPr id="60" name="Elbow Connector 59"/>
          <p:cNvCxnSpPr>
            <a:stCxn id="46" idx="2"/>
            <a:endCxn id="47" idx="0"/>
          </p:cNvCxnSpPr>
          <p:nvPr/>
        </p:nvCxnSpPr>
        <p:spPr>
          <a:xfrm rot="5400000">
            <a:off x="4865688" y="571500"/>
            <a:ext cx="374650" cy="2178050"/>
          </a:xfrm>
          <a:prstGeom prst="bentConnector3">
            <a:avLst>
              <a:gd name="adj1" fmla="val 50000"/>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a:endCxn id="49" idx="0"/>
          </p:cNvCxnSpPr>
          <p:nvPr/>
        </p:nvCxnSpPr>
        <p:spPr>
          <a:xfrm rot="5400000">
            <a:off x="5967413" y="1658937"/>
            <a:ext cx="374650" cy="3175"/>
          </a:xfrm>
          <a:prstGeom prst="bentConnector3">
            <a:avLst>
              <a:gd name="adj1" fmla="val 50000"/>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6" idx="1"/>
            <a:endCxn id="55" idx="1"/>
          </p:cNvCxnSpPr>
          <p:nvPr/>
        </p:nvCxnSpPr>
        <p:spPr>
          <a:xfrm rot="10800000" flipV="1">
            <a:off x="4537075" y="1335088"/>
            <a:ext cx="1033463" cy="2813050"/>
          </a:xfrm>
          <a:prstGeom prst="bentConnector3">
            <a:avLst>
              <a:gd name="adj1" fmla="val 263644"/>
            </a:avLst>
          </a:prstGeom>
          <a:ln w="40132">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Down Arrow 62"/>
          <p:cNvSpPr/>
          <p:nvPr/>
        </p:nvSpPr>
        <p:spPr>
          <a:xfrm>
            <a:off x="3940175" y="2174875"/>
            <a:ext cx="44450" cy="7239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latin typeface="+mj-lt"/>
            </a:endParaRPr>
          </a:p>
        </p:txBody>
      </p:sp>
      <p:sp>
        <p:nvSpPr>
          <p:cNvPr id="64" name="Down Arrow 63"/>
          <p:cNvSpPr/>
          <p:nvPr/>
        </p:nvSpPr>
        <p:spPr>
          <a:xfrm>
            <a:off x="6121400" y="2174875"/>
            <a:ext cx="46038" cy="7239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latin typeface="+mj-lt"/>
            </a:endParaRPr>
          </a:p>
        </p:txBody>
      </p:sp>
      <p:sp>
        <p:nvSpPr>
          <p:cNvPr id="65" name="Down Arrow 64"/>
          <p:cNvSpPr/>
          <p:nvPr/>
        </p:nvSpPr>
        <p:spPr>
          <a:xfrm>
            <a:off x="5214938" y="3257550"/>
            <a:ext cx="46037" cy="723900"/>
          </a:xfrm>
          <a:prstGeom prst="downArrow">
            <a:avLst>
              <a:gd name="adj1" fmla="val 43927"/>
              <a:gd name="adj2" fmla="val 4783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latin typeface="+mj-lt"/>
            </a:endParaRPr>
          </a:p>
        </p:txBody>
      </p:sp>
      <p:sp>
        <p:nvSpPr>
          <p:cNvPr id="66" name="Down Arrow 65"/>
          <p:cNvSpPr/>
          <p:nvPr/>
        </p:nvSpPr>
        <p:spPr>
          <a:xfrm>
            <a:off x="5202238" y="4335463"/>
            <a:ext cx="46037" cy="4095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latin typeface="+mj-lt"/>
            </a:endParaRPr>
          </a:p>
        </p:txBody>
      </p:sp>
      <p:sp>
        <p:nvSpPr>
          <p:cNvPr id="25" name="Slide Number Placeholder 24"/>
          <p:cNvSpPr>
            <a:spLocks noGrp="1"/>
          </p:cNvSpPr>
          <p:nvPr>
            <p:ph type="sldNum" sz="quarter" idx="11"/>
          </p:nvPr>
        </p:nvSpPr>
        <p:spPr/>
        <p:txBody>
          <a:bodyPr/>
          <a:lstStyle/>
          <a:p>
            <a:pPr>
              <a:defRPr/>
            </a:pPr>
            <a:fld id="{30670A66-9C54-4BA5-A07C-10C367BE1106}" type="slidenum">
              <a:rPr lang="en-IN"/>
              <a:pPr>
                <a:defRPr/>
              </a:pPr>
              <a:t>49</a:t>
            </a:fld>
            <a:endParaRPr lang="en-IN" dirty="0"/>
          </a:p>
        </p:txBody>
      </p:sp>
      <p:sp>
        <p:nvSpPr>
          <p:cNvPr id="37" name="TextBox 36"/>
          <p:cNvSpPr txBox="1"/>
          <p:nvPr/>
        </p:nvSpPr>
        <p:spPr>
          <a:xfrm>
            <a:off x="7613650" y="1843088"/>
            <a:ext cx="1303338" cy="277812"/>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a:defRPr/>
            </a:pPr>
            <a:r>
              <a:rPr lang="en-US" sz="1200" dirty="0">
                <a:latin typeface="+mj-lt"/>
              </a:rPr>
              <a:t>BOP </a:t>
            </a:r>
          </a:p>
        </p:txBody>
      </p:sp>
      <p:sp>
        <p:nvSpPr>
          <p:cNvPr id="38" name="TextBox 37"/>
          <p:cNvSpPr txBox="1"/>
          <p:nvPr/>
        </p:nvSpPr>
        <p:spPr>
          <a:xfrm>
            <a:off x="7337425" y="1843088"/>
            <a:ext cx="247650" cy="277812"/>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accent5">
                <a:lumMod val="75000"/>
              </a:schemeClr>
            </a:solidFill>
          </a:ln>
        </p:spPr>
        <p:txBody>
          <a:bodyPr>
            <a:spAutoFit/>
          </a:bodyPr>
          <a:lstStyle/>
          <a:p>
            <a:pPr>
              <a:defRPr/>
            </a:pPr>
            <a:r>
              <a:rPr lang="en-US" sz="1200" b="1" dirty="0">
                <a:solidFill>
                  <a:schemeClr val="bg1"/>
                </a:solidFill>
                <a:latin typeface="+mj-lt"/>
              </a:rPr>
              <a:t>3</a:t>
            </a:r>
          </a:p>
        </p:txBody>
      </p:sp>
      <p:cxnSp>
        <p:nvCxnSpPr>
          <p:cNvPr id="40" name="Elbow Connector 39"/>
          <p:cNvCxnSpPr>
            <a:endCxn id="37" idx="0"/>
          </p:cNvCxnSpPr>
          <p:nvPr/>
        </p:nvCxnSpPr>
        <p:spPr>
          <a:xfrm>
            <a:off x="6156325" y="1655763"/>
            <a:ext cx="2109788" cy="187325"/>
          </a:xfrm>
          <a:prstGeom prst="bentConnector2">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Down Arrow 44"/>
          <p:cNvSpPr/>
          <p:nvPr/>
        </p:nvSpPr>
        <p:spPr>
          <a:xfrm>
            <a:off x="8247063" y="2170113"/>
            <a:ext cx="44450" cy="7239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99"/>
          <p:cNvSpPr txBox="1"/>
          <p:nvPr>
            <p:custDataLst>
              <p:tags r:id="rId2"/>
            </p:custDataLst>
          </p:nvPr>
        </p:nvSpPr>
        <p:spPr>
          <a:xfrm>
            <a:off x="14288" y="952500"/>
            <a:ext cx="8058150" cy="261938"/>
          </a:xfrm>
          <a:prstGeom prst="rect">
            <a:avLst/>
          </a:prstGeom>
          <a:solidFill>
            <a:schemeClr val="accent1">
              <a:lumMod val="60000"/>
              <a:lumOff val="40000"/>
            </a:schemeClr>
          </a:solidFill>
        </p:spPr>
        <p:txBody>
          <a:bodyPr>
            <a:spAutoFit/>
          </a:bodyPr>
          <a:lstStyle/>
          <a:p>
            <a:pPr algn="r">
              <a:defRPr/>
            </a:pPr>
            <a:r>
              <a:rPr lang="en-US" sz="1100" dirty="0">
                <a:latin typeface="+mj-lt"/>
                <a:cs typeface="Arial" charset="0"/>
              </a:rPr>
              <a:t>1</a:t>
            </a:r>
            <a:r>
              <a:rPr lang="en-US" sz="1100" baseline="30000" dirty="0">
                <a:latin typeface="+mj-lt"/>
                <a:cs typeface="Arial" charset="0"/>
              </a:rPr>
              <a:t>st</a:t>
            </a:r>
            <a:r>
              <a:rPr lang="en-US" sz="1100" dirty="0">
                <a:latin typeface="+mj-lt"/>
                <a:cs typeface="Arial" charset="0"/>
              </a:rPr>
              <a:t> Batch to sign PPA with NTPC </a:t>
            </a:r>
            <a:r>
              <a:rPr lang="en-US" sz="1100" dirty="0" err="1">
                <a:latin typeface="+mj-lt"/>
                <a:cs typeface="Arial" charset="0"/>
              </a:rPr>
              <a:t>Vidyut</a:t>
            </a:r>
            <a:r>
              <a:rPr lang="en-US" sz="1100" dirty="0">
                <a:latin typeface="+mj-lt"/>
                <a:cs typeface="Arial" charset="0"/>
              </a:rPr>
              <a:t> </a:t>
            </a:r>
            <a:r>
              <a:rPr lang="en-US" sz="1100" dirty="0" err="1">
                <a:latin typeface="+mj-lt"/>
                <a:cs typeface="Arial" charset="0"/>
              </a:rPr>
              <a:t>Vyapar</a:t>
            </a:r>
            <a:r>
              <a:rPr lang="en-US" sz="1100" dirty="0">
                <a:latin typeface="+mj-lt"/>
                <a:cs typeface="Arial" charset="0"/>
              </a:rPr>
              <a:t> Nigam Ltd. for setting up a 5 MW Solar Power Plant in UP under JNNSM</a:t>
            </a:r>
          </a:p>
        </p:txBody>
      </p:sp>
      <p:sp>
        <p:nvSpPr>
          <p:cNvPr id="103" name="Title 1"/>
          <p:cNvSpPr txBox="1">
            <a:spLocks/>
          </p:cNvSpPr>
          <p:nvPr>
            <p:custDataLst>
              <p:tags r:id="rId3"/>
            </p:custDataLst>
          </p:nvPr>
        </p:nvSpPr>
        <p:spPr bwMode="auto">
          <a:xfrm>
            <a:off x="1579419" y="23750"/>
            <a:ext cx="6246420" cy="908720"/>
          </a:xfrm>
          <a:prstGeom prst="rect">
            <a:avLst/>
          </a:prstGeom>
          <a:noFill/>
          <a:ln w="9525" cap="flat" cmpd="sng" algn="ctr">
            <a:noFill/>
            <a:prstDash val="solid"/>
            <a:miter lim="800000"/>
            <a:headEnd/>
            <a:tailEnd/>
          </a:ln>
          <a:effectLst>
            <a:softEdge rad="12700"/>
          </a:effectLst>
        </p:spPr>
        <p:txBody>
          <a:bodyPr vert="horz" wrap="square" lIns="180000" tIns="45720" rIns="91440" bIns="45720" numCol="1" anchor="ctr" anchorCtr="0" compatLnSpc="1">
            <a:prstTxWarp prst="textNoShape">
              <a:avLst/>
            </a:prstTxWarp>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all" spc="0" normalizeH="0" baseline="0" noProof="0" smtClean="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mj-cs"/>
              </a:rPr>
              <a:t>Milestones &amp; Achievements</a:t>
            </a:r>
            <a:endParaRPr kumimoji="0" lang="en-US" sz="3200" b="1" i="0" u="none" strike="noStrike" kern="1200" cap="all" spc="0" normalizeH="0" baseline="0" noProof="0" dirty="0">
              <a:ln/>
              <a:solidFill>
                <a:srgbClr val="0066FF"/>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mj-cs"/>
            </a:endParaRPr>
          </a:p>
        </p:txBody>
      </p:sp>
      <p:pic>
        <p:nvPicPr>
          <p:cNvPr id="106" name="Picture 54" descr="Tower.jpg"/>
          <p:cNvPicPr>
            <a:picLocks noChangeAspect="1"/>
          </p:cNvPicPr>
          <p:nvPr>
            <p:custDataLst>
              <p:tags r:id="rId4"/>
            </p:custDataLst>
          </p:nvPr>
        </p:nvPicPr>
        <p:blipFill>
          <a:blip r:embed="rId63">
            <a:clrChange>
              <a:clrFrom>
                <a:srgbClr val="FFFFFF"/>
              </a:clrFrom>
              <a:clrTo>
                <a:srgbClr val="FFFFFF">
                  <a:alpha val="0"/>
                </a:srgbClr>
              </a:clrTo>
            </a:clrChange>
          </a:blip>
          <a:srcRect/>
          <a:stretch>
            <a:fillRect/>
          </a:stretch>
        </p:blipFill>
        <p:spPr bwMode="auto">
          <a:xfrm>
            <a:off x="560388" y="6086475"/>
            <a:ext cx="301625" cy="498475"/>
          </a:xfrm>
          <a:prstGeom prst="rect">
            <a:avLst/>
          </a:prstGeom>
          <a:noFill/>
          <a:ln w="9525">
            <a:noFill/>
            <a:miter lim="800000"/>
            <a:headEnd/>
            <a:tailEnd/>
          </a:ln>
        </p:spPr>
      </p:pic>
      <p:pic>
        <p:nvPicPr>
          <p:cNvPr id="109" name="Picture 55" descr="Tower.jpg"/>
          <p:cNvPicPr>
            <a:picLocks noChangeAspect="1"/>
          </p:cNvPicPr>
          <p:nvPr>
            <p:custDataLst>
              <p:tags r:id="rId5"/>
            </p:custDataLst>
          </p:nvPr>
        </p:nvPicPr>
        <p:blipFill>
          <a:blip r:embed="rId64">
            <a:clrChange>
              <a:clrFrom>
                <a:srgbClr val="FFFFFF"/>
              </a:clrFrom>
              <a:clrTo>
                <a:srgbClr val="FFFFFF">
                  <a:alpha val="0"/>
                </a:srgbClr>
              </a:clrTo>
            </a:clrChange>
          </a:blip>
          <a:srcRect/>
          <a:stretch>
            <a:fillRect/>
          </a:stretch>
        </p:blipFill>
        <p:spPr bwMode="auto">
          <a:xfrm>
            <a:off x="1738313" y="5276850"/>
            <a:ext cx="246062" cy="406400"/>
          </a:xfrm>
          <a:prstGeom prst="rect">
            <a:avLst/>
          </a:prstGeom>
          <a:noFill/>
          <a:ln w="9525">
            <a:noFill/>
            <a:miter lim="800000"/>
            <a:headEnd/>
            <a:tailEnd/>
          </a:ln>
        </p:spPr>
      </p:pic>
      <p:pic>
        <p:nvPicPr>
          <p:cNvPr id="112" name="Picture 56" descr="Tower.jpg"/>
          <p:cNvPicPr>
            <a:picLocks noChangeAspect="1"/>
          </p:cNvPicPr>
          <p:nvPr>
            <p:custDataLst>
              <p:tags r:id="rId6"/>
            </p:custDataLst>
          </p:nvPr>
        </p:nvPicPr>
        <p:blipFill>
          <a:blip r:embed="rId63">
            <a:clrChange>
              <a:clrFrom>
                <a:srgbClr val="FFFFFF"/>
              </a:clrFrom>
              <a:clrTo>
                <a:srgbClr val="FFFFFF">
                  <a:alpha val="0"/>
                </a:srgbClr>
              </a:clrTo>
            </a:clrChange>
          </a:blip>
          <a:srcRect/>
          <a:stretch>
            <a:fillRect/>
          </a:stretch>
        </p:blipFill>
        <p:spPr bwMode="auto">
          <a:xfrm>
            <a:off x="1149350" y="5635625"/>
            <a:ext cx="301625" cy="498475"/>
          </a:xfrm>
          <a:prstGeom prst="rect">
            <a:avLst/>
          </a:prstGeom>
          <a:noFill/>
          <a:ln w="9525">
            <a:noFill/>
            <a:miter lim="800000"/>
            <a:headEnd/>
            <a:tailEnd/>
          </a:ln>
        </p:spPr>
      </p:pic>
      <p:pic>
        <p:nvPicPr>
          <p:cNvPr id="115" name="Picture 57" descr="Tower.jpg"/>
          <p:cNvPicPr>
            <a:picLocks noChangeAspect="1"/>
          </p:cNvPicPr>
          <p:nvPr>
            <p:custDataLst>
              <p:tags r:id="rId7"/>
            </p:custDataLst>
          </p:nvPr>
        </p:nvPicPr>
        <p:blipFill>
          <a:blip r:embed="rId64">
            <a:clrChange>
              <a:clrFrom>
                <a:srgbClr val="FFFFFF"/>
              </a:clrFrom>
              <a:clrTo>
                <a:srgbClr val="FFFFFF">
                  <a:alpha val="0"/>
                </a:srgbClr>
              </a:clrTo>
            </a:clrChange>
          </a:blip>
          <a:srcRect/>
          <a:stretch>
            <a:fillRect/>
          </a:stretch>
        </p:blipFill>
        <p:spPr bwMode="auto">
          <a:xfrm>
            <a:off x="2271713" y="4918075"/>
            <a:ext cx="246062" cy="406400"/>
          </a:xfrm>
          <a:prstGeom prst="rect">
            <a:avLst/>
          </a:prstGeom>
          <a:noFill/>
          <a:ln w="9525">
            <a:noFill/>
            <a:miter lim="800000"/>
            <a:headEnd/>
            <a:tailEnd/>
          </a:ln>
        </p:spPr>
      </p:pic>
      <p:pic>
        <p:nvPicPr>
          <p:cNvPr id="118" name="Picture 58" descr="Tower.jpg"/>
          <p:cNvPicPr>
            <a:picLocks noChangeAspect="1"/>
          </p:cNvPicPr>
          <p:nvPr>
            <p:custDataLst>
              <p:tags r:id="rId8"/>
            </p:custDataLst>
          </p:nvPr>
        </p:nvPicPr>
        <p:blipFill>
          <a:blip r:embed="rId64">
            <a:clrChange>
              <a:clrFrom>
                <a:srgbClr val="FFFFFF"/>
              </a:clrFrom>
              <a:clrTo>
                <a:srgbClr val="FFFFFF">
                  <a:alpha val="0"/>
                </a:srgbClr>
              </a:clrTo>
            </a:clrChange>
          </a:blip>
          <a:srcRect/>
          <a:stretch>
            <a:fillRect/>
          </a:stretch>
        </p:blipFill>
        <p:spPr bwMode="auto">
          <a:xfrm>
            <a:off x="2803525" y="4560888"/>
            <a:ext cx="246063" cy="406400"/>
          </a:xfrm>
          <a:prstGeom prst="rect">
            <a:avLst/>
          </a:prstGeom>
          <a:noFill/>
          <a:ln w="9525">
            <a:noFill/>
            <a:miter lim="800000"/>
            <a:headEnd/>
            <a:tailEnd/>
          </a:ln>
        </p:spPr>
      </p:pic>
      <p:pic>
        <p:nvPicPr>
          <p:cNvPr id="121" name="Picture 59" descr="Tower.jpg"/>
          <p:cNvPicPr>
            <a:picLocks noChangeAspect="1"/>
          </p:cNvPicPr>
          <p:nvPr>
            <p:custDataLst>
              <p:tags r:id="rId9"/>
            </p:custDataLst>
          </p:nvPr>
        </p:nvPicPr>
        <p:blipFill>
          <a:blip r:embed="rId64">
            <a:clrChange>
              <a:clrFrom>
                <a:srgbClr val="FFFFFF"/>
              </a:clrFrom>
              <a:clrTo>
                <a:srgbClr val="FFFFFF">
                  <a:alpha val="0"/>
                </a:srgbClr>
              </a:clrTo>
            </a:clrChange>
          </a:blip>
          <a:srcRect/>
          <a:stretch>
            <a:fillRect/>
          </a:stretch>
        </p:blipFill>
        <p:spPr bwMode="auto">
          <a:xfrm>
            <a:off x="3336925" y="4202113"/>
            <a:ext cx="246063" cy="406400"/>
          </a:xfrm>
          <a:prstGeom prst="rect">
            <a:avLst/>
          </a:prstGeom>
          <a:noFill/>
          <a:ln w="9525">
            <a:noFill/>
            <a:miter lim="800000"/>
            <a:headEnd/>
            <a:tailEnd/>
          </a:ln>
        </p:spPr>
      </p:pic>
      <p:pic>
        <p:nvPicPr>
          <p:cNvPr id="124" name="Picture 60" descr="Tower.jpg"/>
          <p:cNvPicPr>
            <a:picLocks noChangeAspect="1"/>
          </p:cNvPicPr>
          <p:nvPr>
            <p:custDataLst>
              <p:tags r:id="rId10"/>
            </p:custDataLst>
          </p:nvPr>
        </p:nvPicPr>
        <p:blipFill>
          <a:blip r:embed="rId64">
            <a:clrChange>
              <a:clrFrom>
                <a:srgbClr val="FFFFFF"/>
              </a:clrFrom>
              <a:clrTo>
                <a:srgbClr val="FFFFFF">
                  <a:alpha val="0"/>
                </a:srgbClr>
              </a:clrTo>
            </a:clrChange>
          </a:blip>
          <a:srcRect/>
          <a:stretch>
            <a:fillRect/>
          </a:stretch>
        </p:blipFill>
        <p:spPr bwMode="auto">
          <a:xfrm>
            <a:off x="3870325" y="3843338"/>
            <a:ext cx="244475" cy="406400"/>
          </a:xfrm>
          <a:prstGeom prst="rect">
            <a:avLst/>
          </a:prstGeom>
          <a:noFill/>
          <a:ln w="9525">
            <a:noFill/>
            <a:miter lim="800000"/>
            <a:headEnd/>
            <a:tailEnd/>
          </a:ln>
        </p:spPr>
      </p:pic>
      <p:pic>
        <p:nvPicPr>
          <p:cNvPr id="143" name="Picture 61" descr="Tower.jpg"/>
          <p:cNvPicPr>
            <a:picLocks noChangeAspect="1"/>
          </p:cNvPicPr>
          <p:nvPr>
            <p:custDataLst>
              <p:tags r:id="rId11"/>
            </p:custDataLst>
          </p:nvPr>
        </p:nvPicPr>
        <p:blipFill>
          <a:blip r:embed="rId64">
            <a:clrChange>
              <a:clrFrom>
                <a:srgbClr val="FFFFFF"/>
              </a:clrFrom>
              <a:clrTo>
                <a:srgbClr val="FFFFFF">
                  <a:alpha val="0"/>
                </a:srgbClr>
              </a:clrTo>
            </a:clrChange>
          </a:blip>
          <a:srcRect/>
          <a:stretch>
            <a:fillRect/>
          </a:stretch>
        </p:blipFill>
        <p:spPr bwMode="auto">
          <a:xfrm>
            <a:off x="4402138" y="3486150"/>
            <a:ext cx="246062" cy="406400"/>
          </a:xfrm>
          <a:prstGeom prst="rect">
            <a:avLst/>
          </a:prstGeom>
          <a:noFill/>
          <a:ln w="9525">
            <a:noFill/>
            <a:miter lim="800000"/>
            <a:headEnd/>
            <a:tailEnd/>
          </a:ln>
        </p:spPr>
      </p:pic>
      <p:pic>
        <p:nvPicPr>
          <p:cNvPr id="144" name="Picture 62" descr="Tower.jpg"/>
          <p:cNvPicPr>
            <a:picLocks noChangeAspect="1"/>
          </p:cNvPicPr>
          <p:nvPr>
            <p:custDataLst>
              <p:tags r:id="rId12"/>
            </p:custDataLst>
          </p:nvPr>
        </p:nvPicPr>
        <p:blipFill>
          <a:blip r:embed="rId64">
            <a:clrChange>
              <a:clrFrom>
                <a:srgbClr val="FFFFFF"/>
              </a:clrFrom>
              <a:clrTo>
                <a:srgbClr val="FFFFFF">
                  <a:alpha val="0"/>
                </a:srgbClr>
              </a:clrTo>
            </a:clrChange>
          </a:blip>
          <a:srcRect/>
          <a:stretch>
            <a:fillRect/>
          </a:stretch>
        </p:blipFill>
        <p:spPr bwMode="auto">
          <a:xfrm>
            <a:off x="4935538" y="3127375"/>
            <a:ext cx="246062" cy="406400"/>
          </a:xfrm>
          <a:prstGeom prst="rect">
            <a:avLst/>
          </a:prstGeom>
          <a:noFill/>
          <a:ln w="9525">
            <a:noFill/>
            <a:miter lim="800000"/>
            <a:headEnd/>
            <a:tailEnd/>
          </a:ln>
        </p:spPr>
      </p:pic>
      <p:pic>
        <p:nvPicPr>
          <p:cNvPr id="145" name="Picture 63" descr="Tower.jpg"/>
          <p:cNvPicPr>
            <a:picLocks noChangeAspect="1"/>
          </p:cNvPicPr>
          <p:nvPr>
            <p:custDataLst>
              <p:tags r:id="rId13"/>
            </p:custDataLst>
          </p:nvPr>
        </p:nvPicPr>
        <p:blipFill>
          <a:blip r:embed="rId64">
            <a:clrChange>
              <a:clrFrom>
                <a:srgbClr val="FFFFFF"/>
              </a:clrFrom>
              <a:clrTo>
                <a:srgbClr val="FFFFFF">
                  <a:alpha val="0"/>
                </a:srgbClr>
              </a:clrTo>
            </a:clrChange>
          </a:blip>
          <a:srcRect/>
          <a:stretch>
            <a:fillRect/>
          </a:stretch>
        </p:blipFill>
        <p:spPr bwMode="auto">
          <a:xfrm>
            <a:off x="5467350" y="2768600"/>
            <a:ext cx="246063" cy="406400"/>
          </a:xfrm>
          <a:prstGeom prst="rect">
            <a:avLst/>
          </a:prstGeom>
          <a:noFill/>
          <a:ln w="9525">
            <a:noFill/>
            <a:miter lim="800000"/>
            <a:headEnd/>
            <a:tailEnd/>
          </a:ln>
        </p:spPr>
      </p:pic>
      <p:pic>
        <p:nvPicPr>
          <p:cNvPr id="146" name="Picture 64" descr="Tower.jpg"/>
          <p:cNvPicPr>
            <a:picLocks noChangeAspect="1"/>
          </p:cNvPicPr>
          <p:nvPr>
            <p:custDataLst>
              <p:tags r:id="rId14"/>
            </p:custDataLst>
          </p:nvPr>
        </p:nvPicPr>
        <p:blipFill>
          <a:blip r:embed="rId64">
            <a:clrChange>
              <a:clrFrom>
                <a:srgbClr val="FFFFFF"/>
              </a:clrFrom>
              <a:clrTo>
                <a:srgbClr val="FFFFFF">
                  <a:alpha val="0"/>
                </a:srgbClr>
              </a:clrTo>
            </a:clrChange>
          </a:blip>
          <a:srcRect/>
          <a:stretch>
            <a:fillRect/>
          </a:stretch>
        </p:blipFill>
        <p:spPr bwMode="auto">
          <a:xfrm>
            <a:off x="6000750" y="2411413"/>
            <a:ext cx="246063" cy="406400"/>
          </a:xfrm>
          <a:prstGeom prst="rect">
            <a:avLst/>
          </a:prstGeom>
          <a:noFill/>
          <a:ln w="9525">
            <a:noFill/>
            <a:miter lim="800000"/>
            <a:headEnd/>
            <a:tailEnd/>
          </a:ln>
        </p:spPr>
      </p:pic>
      <p:pic>
        <p:nvPicPr>
          <p:cNvPr id="147" name="Picture 65" descr="Tower.jpg"/>
          <p:cNvPicPr>
            <a:picLocks noChangeAspect="1"/>
          </p:cNvPicPr>
          <p:nvPr>
            <p:custDataLst>
              <p:tags r:id="rId15"/>
            </p:custDataLst>
          </p:nvPr>
        </p:nvPicPr>
        <p:blipFill>
          <a:blip r:embed="rId64">
            <a:clrChange>
              <a:clrFrom>
                <a:srgbClr val="FFFFFF"/>
              </a:clrFrom>
              <a:clrTo>
                <a:srgbClr val="FFFFFF">
                  <a:alpha val="0"/>
                </a:srgbClr>
              </a:clrTo>
            </a:clrChange>
          </a:blip>
          <a:srcRect/>
          <a:stretch>
            <a:fillRect/>
          </a:stretch>
        </p:blipFill>
        <p:spPr bwMode="auto">
          <a:xfrm>
            <a:off x="6534150" y="2052638"/>
            <a:ext cx="246063" cy="406400"/>
          </a:xfrm>
          <a:prstGeom prst="rect">
            <a:avLst/>
          </a:prstGeom>
          <a:noFill/>
          <a:ln w="9525">
            <a:noFill/>
            <a:miter lim="800000"/>
            <a:headEnd/>
            <a:tailEnd/>
          </a:ln>
        </p:spPr>
      </p:pic>
      <p:pic>
        <p:nvPicPr>
          <p:cNvPr id="148" name="Picture 66" descr="Tower.jpg"/>
          <p:cNvPicPr>
            <a:picLocks noChangeAspect="1"/>
          </p:cNvPicPr>
          <p:nvPr>
            <p:custDataLst>
              <p:tags r:id="rId16"/>
            </p:custDataLst>
          </p:nvPr>
        </p:nvPicPr>
        <p:blipFill>
          <a:blip r:embed="rId64">
            <a:clrChange>
              <a:clrFrom>
                <a:srgbClr val="FFFFFF"/>
              </a:clrFrom>
              <a:clrTo>
                <a:srgbClr val="FFFFFF">
                  <a:alpha val="0"/>
                </a:srgbClr>
              </a:clrTo>
            </a:clrChange>
          </a:blip>
          <a:srcRect/>
          <a:stretch>
            <a:fillRect/>
          </a:stretch>
        </p:blipFill>
        <p:spPr bwMode="auto">
          <a:xfrm>
            <a:off x="7065963" y="1693863"/>
            <a:ext cx="246062" cy="406400"/>
          </a:xfrm>
          <a:prstGeom prst="rect">
            <a:avLst/>
          </a:prstGeom>
          <a:noFill/>
          <a:ln w="9525">
            <a:noFill/>
            <a:miter lim="800000"/>
            <a:headEnd/>
            <a:tailEnd/>
          </a:ln>
        </p:spPr>
      </p:pic>
      <p:pic>
        <p:nvPicPr>
          <p:cNvPr id="149" name="Picture 67" descr="Tower.jpg"/>
          <p:cNvPicPr>
            <a:picLocks noChangeAspect="1"/>
          </p:cNvPicPr>
          <p:nvPr>
            <p:custDataLst>
              <p:tags r:id="rId17"/>
            </p:custDataLst>
          </p:nvPr>
        </p:nvPicPr>
        <p:blipFill>
          <a:blip r:embed="rId64">
            <a:clrChange>
              <a:clrFrom>
                <a:srgbClr val="FFFFFF"/>
              </a:clrFrom>
              <a:clrTo>
                <a:srgbClr val="FFFFFF">
                  <a:alpha val="0"/>
                </a:srgbClr>
              </a:clrTo>
            </a:clrChange>
          </a:blip>
          <a:srcRect/>
          <a:stretch>
            <a:fillRect/>
          </a:stretch>
        </p:blipFill>
        <p:spPr bwMode="auto">
          <a:xfrm>
            <a:off x="7599363" y="1336675"/>
            <a:ext cx="246062" cy="406400"/>
          </a:xfrm>
          <a:prstGeom prst="rect">
            <a:avLst/>
          </a:prstGeom>
          <a:noFill/>
          <a:ln w="9525">
            <a:noFill/>
            <a:miter lim="800000"/>
            <a:headEnd/>
            <a:tailEnd/>
          </a:ln>
        </p:spPr>
      </p:pic>
      <p:grpSp>
        <p:nvGrpSpPr>
          <p:cNvPr id="150" name="Group 68"/>
          <p:cNvGrpSpPr>
            <a:grpSpLocks/>
          </p:cNvGrpSpPr>
          <p:nvPr>
            <p:custDataLst>
              <p:tags r:id="rId18"/>
            </p:custDataLst>
          </p:nvPr>
        </p:nvGrpSpPr>
        <p:grpSpPr bwMode="auto">
          <a:xfrm>
            <a:off x="712788" y="5668963"/>
            <a:ext cx="536575" cy="525462"/>
            <a:chOff x="618186" y="5589431"/>
            <a:chExt cx="463639" cy="553792"/>
          </a:xfrm>
        </p:grpSpPr>
        <p:sp>
          <p:nvSpPr>
            <p:cNvPr id="151" name="Freeform 150"/>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52" name="Freeform 151"/>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sp>
        <p:nvSpPr>
          <p:cNvPr id="153" name="TextBox 152"/>
          <p:cNvSpPr txBox="1"/>
          <p:nvPr>
            <p:custDataLst>
              <p:tags r:id="rId19"/>
            </p:custDataLst>
          </p:nvPr>
        </p:nvSpPr>
        <p:spPr>
          <a:xfrm>
            <a:off x="193675" y="6278563"/>
            <a:ext cx="504825" cy="169862"/>
          </a:xfrm>
          <a:prstGeom prst="rect">
            <a:avLst/>
          </a:prstGeom>
          <a:noFill/>
        </p:spPr>
        <p:txBody>
          <a:bodyPr lIns="0" tIns="0" rIns="0" bIns="0">
            <a:spAutoFit/>
          </a:bodyPr>
          <a:lstStyle/>
          <a:p>
            <a:pPr>
              <a:defRPr/>
            </a:pPr>
            <a:r>
              <a:rPr lang="en-US" sz="1100" b="1" dirty="0">
                <a:solidFill>
                  <a:srgbClr val="C00000"/>
                </a:solidFill>
                <a:latin typeface="+mj-lt"/>
                <a:cs typeface="Arial" charset="0"/>
              </a:rPr>
              <a:t>1953</a:t>
            </a:r>
          </a:p>
        </p:txBody>
      </p:sp>
      <p:sp>
        <p:nvSpPr>
          <p:cNvPr id="154" name="TextBox 153"/>
          <p:cNvSpPr txBox="1"/>
          <p:nvPr>
            <p:custDataLst>
              <p:tags r:id="rId20"/>
            </p:custDataLst>
          </p:nvPr>
        </p:nvSpPr>
        <p:spPr>
          <a:xfrm>
            <a:off x="712788" y="5681663"/>
            <a:ext cx="506412" cy="168275"/>
          </a:xfrm>
          <a:prstGeom prst="rect">
            <a:avLst/>
          </a:prstGeom>
          <a:noFill/>
        </p:spPr>
        <p:txBody>
          <a:bodyPr lIns="0" tIns="0" rIns="0" bIns="0">
            <a:spAutoFit/>
          </a:bodyPr>
          <a:lstStyle/>
          <a:p>
            <a:pPr>
              <a:defRPr/>
            </a:pPr>
            <a:r>
              <a:rPr lang="en-US" sz="1100" b="1" dirty="0">
                <a:solidFill>
                  <a:srgbClr val="C00000"/>
                </a:solidFill>
                <a:latin typeface="+mj-lt"/>
                <a:cs typeface="Arial" charset="0"/>
              </a:rPr>
              <a:t>1955</a:t>
            </a:r>
          </a:p>
        </p:txBody>
      </p:sp>
      <p:sp>
        <p:nvSpPr>
          <p:cNvPr id="155" name="TextBox 154"/>
          <p:cNvSpPr txBox="1"/>
          <p:nvPr>
            <p:custDataLst>
              <p:tags r:id="rId21"/>
            </p:custDataLst>
          </p:nvPr>
        </p:nvSpPr>
        <p:spPr>
          <a:xfrm>
            <a:off x="1277938" y="5302250"/>
            <a:ext cx="506412" cy="169863"/>
          </a:xfrm>
          <a:prstGeom prst="rect">
            <a:avLst/>
          </a:prstGeom>
          <a:noFill/>
        </p:spPr>
        <p:txBody>
          <a:bodyPr lIns="0" tIns="0" rIns="0" bIns="0">
            <a:spAutoFit/>
          </a:bodyPr>
          <a:lstStyle/>
          <a:p>
            <a:pPr>
              <a:defRPr/>
            </a:pPr>
            <a:r>
              <a:rPr lang="en-US" sz="1100" b="1" dirty="0">
                <a:solidFill>
                  <a:srgbClr val="C00000"/>
                </a:solidFill>
                <a:latin typeface="+mj-lt"/>
                <a:cs typeface="Arial" charset="0"/>
              </a:rPr>
              <a:t>1960</a:t>
            </a:r>
          </a:p>
        </p:txBody>
      </p:sp>
      <p:sp>
        <p:nvSpPr>
          <p:cNvPr id="156" name="TextBox 155"/>
          <p:cNvSpPr txBox="1"/>
          <p:nvPr>
            <p:custDataLst>
              <p:tags r:id="rId22"/>
            </p:custDataLst>
          </p:nvPr>
        </p:nvSpPr>
        <p:spPr>
          <a:xfrm>
            <a:off x="1768475" y="4935538"/>
            <a:ext cx="506413" cy="169862"/>
          </a:xfrm>
          <a:prstGeom prst="rect">
            <a:avLst/>
          </a:prstGeom>
          <a:noFill/>
        </p:spPr>
        <p:txBody>
          <a:bodyPr lIns="0" tIns="0" rIns="0" bIns="0">
            <a:spAutoFit/>
          </a:bodyPr>
          <a:lstStyle/>
          <a:p>
            <a:pPr>
              <a:defRPr/>
            </a:pPr>
            <a:r>
              <a:rPr lang="en-US" sz="1100" b="1" dirty="0">
                <a:solidFill>
                  <a:srgbClr val="C00000"/>
                </a:solidFill>
                <a:latin typeface="+mj-lt"/>
                <a:cs typeface="Arial" charset="0"/>
              </a:rPr>
              <a:t>1967</a:t>
            </a:r>
          </a:p>
        </p:txBody>
      </p:sp>
      <p:sp>
        <p:nvSpPr>
          <p:cNvPr id="157" name="TextBox 156"/>
          <p:cNvSpPr txBox="1"/>
          <p:nvPr>
            <p:custDataLst>
              <p:tags r:id="rId23"/>
            </p:custDataLst>
          </p:nvPr>
        </p:nvSpPr>
        <p:spPr>
          <a:xfrm>
            <a:off x="2381250" y="4533900"/>
            <a:ext cx="506413" cy="168275"/>
          </a:xfrm>
          <a:prstGeom prst="rect">
            <a:avLst/>
          </a:prstGeom>
          <a:noFill/>
        </p:spPr>
        <p:txBody>
          <a:bodyPr lIns="0" tIns="0" rIns="0" bIns="0">
            <a:spAutoFit/>
          </a:bodyPr>
          <a:lstStyle/>
          <a:p>
            <a:pPr>
              <a:defRPr/>
            </a:pPr>
            <a:r>
              <a:rPr lang="en-US" sz="1100" b="1" dirty="0">
                <a:solidFill>
                  <a:srgbClr val="C00000"/>
                </a:solidFill>
                <a:latin typeface="+mj-lt"/>
                <a:cs typeface="Arial" charset="0"/>
              </a:rPr>
              <a:t>1969</a:t>
            </a:r>
          </a:p>
        </p:txBody>
      </p:sp>
      <p:sp>
        <p:nvSpPr>
          <p:cNvPr id="158" name="TextBox 157"/>
          <p:cNvSpPr txBox="1"/>
          <p:nvPr>
            <p:custDataLst>
              <p:tags r:id="rId24"/>
            </p:custDataLst>
          </p:nvPr>
        </p:nvSpPr>
        <p:spPr>
          <a:xfrm>
            <a:off x="2933700" y="4154488"/>
            <a:ext cx="506413" cy="169862"/>
          </a:xfrm>
          <a:prstGeom prst="rect">
            <a:avLst/>
          </a:prstGeom>
          <a:noFill/>
        </p:spPr>
        <p:txBody>
          <a:bodyPr lIns="0" tIns="0" rIns="0" bIns="0">
            <a:spAutoFit/>
          </a:bodyPr>
          <a:lstStyle/>
          <a:p>
            <a:pPr>
              <a:defRPr/>
            </a:pPr>
            <a:r>
              <a:rPr lang="en-US" sz="1100" b="1" dirty="0">
                <a:solidFill>
                  <a:srgbClr val="C00000"/>
                </a:solidFill>
                <a:latin typeface="+mj-lt"/>
                <a:cs typeface="Arial" charset="0"/>
              </a:rPr>
              <a:t>1971</a:t>
            </a:r>
          </a:p>
        </p:txBody>
      </p:sp>
      <p:sp>
        <p:nvSpPr>
          <p:cNvPr id="159" name="TextBox 158"/>
          <p:cNvSpPr txBox="1"/>
          <p:nvPr>
            <p:custDataLst>
              <p:tags r:id="rId25"/>
            </p:custDataLst>
          </p:nvPr>
        </p:nvSpPr>
        <p:spPr>
          <a:xfrm>
            <a:off x="3470275" y="3827463"/>
            <a:ext cx="504825" cy="169862"/>
          </a:xfrm>
          <a:prstGeom prst="rect">
            <a:avLst/>
          </a:prstGeom>
          <a:noFill/>
        </p:spPr>
        <p:txBody>
          <a:bodyPr lIns="0" tIns="0" rIns="0" bIns="0">
            <a:spAutoFit/>
          </a:bodyPr>
          <a:lstStyle/>
          <a:p>
            <a:pPr>
              <a:defRPr/>
            </a:pPr>
            <a:r>
              <a:rPr lang="en-US" sz="1100" b="1" dirty="0">
                <a:solidFill>
                  <a:srgbClr val="C00000"/>
                </a:solidFill>
                <a:latin typeface="+mj-lt"/>
                <a:cs typeface="Arial" charset="0"/>
              </a:rPr>
              <a:t>1973</a:t>
            </a:r>
          </a:p>
        </p:txBody>
      </p:sp>
      <p:sp>
        <p:nvSpPr>
          <p:cNvPr id="160" name="TextBox 159"/>
          <p:cNvSpPr txBox="1"/>
          <p:nvPr>
            <p:custDataLst>
              <p:tags r:id="rId26"/>
            </p:custDataLst>
          </p:nvPr>
        </p:nvSpPr>
        <p:spPr>
          <a:xfrm>
            <a:off x="3960813" y="3460750"/>
            <a:ext cx="506412" cy="169863"/>
          </a:xfrm>
          <a:prstGeom prst="rect">
            <a:avLst/>
          </a:prstGeom>
          <a:noFill/>
        </p:spPr>
        <p:txBody>
          <a:bodyPr lIns="0" tIns="0" rIns="0" bIns="0">
            <a:spAutoFit/>
          </a:bodyPr>
          <a:lstStyle/>
          <a:p>
            <a:pPr>
              <a:defRPr/>
            </a:pPr>
            <a:r>
              <a:rPr lang="en-US" sz="1100" b="1" dirty="0">
                <a:solidFill>
                  <a:srgbClr val="C00000"/>
                </a:solidFill>
                <a:latin typeface="+mj-lt"/>
                <a:cs typeface="Arial" charset="0"/>
              </a:rPr>
              <a:t>1975</a:t>
            </a:r>
          </a:p>
        </p:txBody>
      </p:sp>
      <p:sp>
        <p:nvSpPr>
          <p:cNvPr id="161" name="TextBox 160"/>
          <p:cNvSpPr txBox="1"/>
          <p:nvPr>
            <p:custDataLst>
              <p:tags r:id="rId27"/>
            </p:custDataLst>
          </p:nvPr>
        </p:nvSpPr>
        <p:spPr>
          <a:xfrm>
            <a:off x="5241925" y="3273425"/>
            <a:ext cx="506413" cy="168275"/>
          </a:xfrm>
          <a:prstGeom prst="rect">
            <a:avLst/>
          </a:prstGeom>
          <a:noFill/>
        </p:spPr>
        <p:txBody>
          <a:bodyPr lIns="0" tIns="0" rIns="0" bIns="0">
            <a:spAutoFit/>
          </a:bodyPr>
          <a:lstStyle/>
          <a:p>
            <a:pPr>
              <a:defRPr/>
            </a:pPr>
            <a:r>
              <a:rPr lang="en-US" sz="1100" b="1" dirty="0">
                <a:solidFill>
                  <a:srgbClr val="C00000"/>
                </a:solidFill>
                <a:latin typeface="+mj-lt"/>
                <a:cs typeface="Arial" charset="0"/>
              </a:rPr>
              <a:t>1980</a:t>
            </a:r>
          </a:p>
        </p:txBody>
      </p:sp>
      <p:sp>
        <p:nvSpPr>
          <p:cNvPr id="162" name="TextBox 161"/>
          <p:cNvSpPr txBox="1"/>
          <p:nvPr>
            <p:custDataLst>
              <p:tags r:id="rId28"/>
            </p:custDataLst>
          </p:nvPr>
        </p:nvSpPr>
        <p:spPr>
          <a:xfrm>
            <a:off x="5795963" y="2906713"/>
            <a:ext cx="506412" cy="169862"/>
          </a:xfrm>
          <a:prstGeom prst="rect">
            <a:avLst/>
          </a:prstGeom>
          <a:noFill/>
        </p:spPr>
        <p:txBody>
          <a:bodyPr lIns="0" tIns="0" rIns="0" bIns="0">
            <a:spAutoFit/>
          </a:bodyPr>
          <a:lstStyle/>
          <a:p>
            <a:pPr>
              <a:defRPr/>
            </a:pPr>
            <a:r>
              <a:rPr lang="en-US" sz="1100" b="1" dirty="0">
                <a:solidFill>
                  <a:srgbClr val="C00000"/>
                </a:solidFill>
                <a:latin typeface="+mj-lt"/>
                <a:cs typeface="Arial" charset="0"/>
              </a:rPr>
              <a:t>1983</a:t>
            </a:r>
          </a:p>
        </p:txBody>
      </p:sp>
      <p:sp>
        <p:nvSpPr>
          <p:cNvPr id="163" name="TextBox 162"/>
          <p:cNvSpPr txBox="1"/>
          <p:nvPr>
            <p:custDataLst>
              <p:tags r:id="rId29"/>
            </p:custDataLst>
          </p:nvPr>
        </p:nvSpPr>
        <p:spPr>
          <a:xfrm>
            <a:off x="6299200" y="2578100"/>
            <a:ext cx="504825" cy="169863"/>
          </a:xfrm>
          <a:prstGeom prst="rect">
            <a:avLst/>
          </a:prstGeom>
          <a:noFill/>
        </p:spPr>
        <p:txBody>
          <a:bodyPr lIns="0" tIns="0" rIns="0" bIns="0">
            <a:spAutoFit/>
          </a:bodyPr>
          <a:lstStyle/>
          <a:p>
            <a:pPr>
              <a:defRPr/>
            </a:pPr>
            <a:r>
              <a:rPr lang="en-US" sz="1100" b="1" dirty="0">
                <a:solidFill>
                  <a:srgbClr val="C00000"/>
                </a:solidFill>
                <a:latin typeface="+mj-lt"/>
                <a:cs typeface="Arial" charset="0"/>
              </a:rPr>
              <a:t>1994</a:t>
            </a:r>
          </a:p>
        </p:txBody>
      </p:sp>
      <p:sp>
        <p:nvSpPr>
          <p:cNvPr id="164" name="TextBox 163"/>
          <p:cNvSpPr txBox="1"/>
          <p:nvPr>
            <p:custDataLst>
              <p:tags r:id="rId30"/>
            </p:custDataLst>
          </p:nvPr>
        </p:nvSpPr>
        <p:spPr>
          <a:xfrm>
            <a:off x="6853238" y="2200275"/>
            <a:ext cx="504825" cy="168275"/>
          </a:xfrm>
          <a:prstGeom prst="rect">
            <a:avLst/>
          </a:prstGeom>
          <a:noFill/>
        </p:spPr>
        <p:txBody>
          <a:bodyPr lIns="0" tIns="0" rIns="0" bIns="0">
            <a:spAutoFit/>
          </a:bodyPr>
          <a:lstStyle/>
          <a:p>
            <a:pPr>
              <a:defRPr/>
            </a:pPr>
            <a:r>
              <a:rPr lang="en-US" sz="1100" b="1" dirty="0">
                <a:solidFill>
                  <a:srgbClr val="C00000"/>
                </a:solidFill>
                <a:latin typeface="+mj-lt"/>
                <a:cs typeface="Arial" charset="0"/>
              </a:rPr>
              <a:t>1995</a:t>
            </a:r>
          </a:p>
        </p:txBody>
      </p:sp>
      <p:sp>
        <p:nvSpPr>
          <p:cNvPr id="165" name="TextBox 164"/>
          <p:cNvSpPr txBox="1"/>
          <p:nvPr>
            <p:custDataLst>
              <p:tags r:id="rId31"/>
            </p:custDataLst>
          </p:nvPr>
        </p:nvSpPr>
        <p:spPr>
          <a:xfrm>
            <a:off x="7372350" y="1858963"/>
            <a:ext cx="506413" cy="338137"/>
          </a:xfrm>
          <a:prstGeom prst="rect">
            <a:avLst/>
          </a:prstGeom>
          <a:noFill/>
        </p:spPr>
        <p:txBody>
          <a:bodyPr lIns="0" tIns="0" rIns="0" bIns="0">
            <a:spAutoFit/>
          </a:bodyPr>
          <a:lstStyle/>
          <a:p>
            <a:pPr>
              <a:defRPr/>
            </a:pPr>
            <a:r>
              <a:rPr lang="en-US" sz="1100" b="1" dirty="0">
                <a:solidFill>
                  <a:srgbClr val="C00000"/>
                </a:solidFill>
                <a:latin typeface="+mj-lt"/>
                <a:cs typeface="Arial" charset="0"/>
              </a:rPr>
              <a:t>2009 - 2010</a:t>
            </a:r>
          </a:p>
        </p:txBody>
      </p:sp>
      <p:sp>
        <p:nvSpPr>
          <p:cNvPr id="166" name="TextBox 165"/>
          <p:cNvSpPr txBox="1"/>
          <p:nvPr>
            <p:custDataLst>
              <p:tags r:id="rId32"/>
            </p:custDataLst>
          </p:nvPr>
        </p:nvSpPr>
        <p:spPr>
          <a:xfrm>
            <a:off x="7940675" y="1530350"/>
            <a:ext cx="504825" cy="169863"/>
          </a:xfrm>
          <a:prstGeom prst="rect">
            <a:avLst/>
          </a:prstGeom>
          <a:noFill/>
        </p:spPr>
        <p:txBody>
          <a:bodyPr lIns="0" tIns="0" rIns="0" bIns="0">
            <a:spAutoFit/>
          </a:bodyPr>
          <a:lstStyle/>
          <a:p>
            <a:pPr>
              <a:defRPr/>
            </a:pPr>
            <a:r>
              <a:rPr lang="en-US" sz="1100" b="1" dirty="0">
                <a:solidFill>
                  <a:srgbClr val="C00000"/>
                </a:solidFill>
                <a:latin typeface="+mj-lt"/>
                <a:cs typeface="Arial" charset="0"/>
              </a:rPr>
              <a:t>2011</a:t>
            </a:r>
          </a:p>
        </p:txBody>
      </p:sp>
      <p:pic>
        <p:nvPicPr>
          <p:cNvPr id="167" name="Picture 85" descr="Tower.jpg"/>
          <p:cNvPicPr>
            <a:picLocks noChangeAspect="1"/>
          </p:cNvPicPr>
          <p:nvPr>
            <p:custDataLst>
              <p:tags r:id="rId33"/>
            </p:custDataLst>
          </p:nvPr>
        </p:nvPicPr>
        <p:blipFill>
          <a:blip r:embed="rId64">
            <a:clrChange>
              <a:clrFrom>
                <a:srgbClr val="FFFFFF"/>
              </a:clrFrom>
              <a:clrTo>
                <a:srgbClr val="FFFFFF">
                  <a:alpha val="0"/>
                </a:srgbClr>
              </a:clrTo>
            </a:clrChange>
          </a:blip>
          <a:srcRect/>
          <a:stretch>
            <a:fillRect/>
          </a:stretch>
        </p:blipFill>
        <p:spPr bwMode="auto">
          <a:xfrm>
            <a:off x="8131175" y="977900"/>
            <a:ext cx="246063" cy="406400"/>
          </a:xfrm>
          <a:prstGeom prst="rect">
            <a:avLst/>
          </a:prstGeom>
          <a:noFill/>
          <a:ln w="9525">
            <a:noFill/>
            <a:miter lim="800000"/>
            <a:headEnd/>
            <a:tailEnd/>
          </a:ln>
        </p:spPr>
      </p:pic>
      <p:sp>
        <p:nvSpPr>
          <p:cNvPr id="168" name="TextBox 167"/>
          <p:cNvSpPr txBox="1"/>
          <p:nvPr>
            <p:custDataLst>
              <p:tags r:id="rId34"/>
            </p:custDataLst>
          </p:nvPr>
        </p:nvSpPr>
        <p:spPr>
          <a:xfrm>
            <a:off x="8405813" y="1020763"/>
            <a:ext cx="504825" cy="169862"/>
          </a:xfrm>
          <a:prstGeom prst="rect">
            <a:avLst/>
          </a:prstGeom>
          <a:noFill/>
        </p:spPr>
        <p:txBody>
          <a:bodyPr lIns="0" tIns="0" rIns="0" bIns="0">
            <a:spAutoFit/>
          </a:bodyPr>
          <a:lstStyle/>
          <a:p>
            <a:pPr>
              <a:defRPr/>
            </a:pPr>
            <a:r>
              <a:rPr lang="en-US" sz="1100" b="1" dirty="0">
                <a:solidFill>
                  <a:srgbClr val="C00000"/>
                </a:solidFill>
                <a:latin typeface="+mj-lt"/>
                <a:cs typeface="Arial" charset="0"/>
              </a:rPr>
              <a:t>2011</a:t>
            </a:r>
          </a:p>
        </p:txBody>
      </p:sp>
      <p:grpSp>
        <p:nvGrpSpPr>
          <p:cNvPr id="169" name="Group 87"/>
          <p:cNvGrpSpPr>
            <a:grpSpLocks/>
          </p:cNvGrpSpPr>
          <p:nvPr>
            <p:custDataLst>
              <p:tags r:id="rId35"/>
            </p:custDataLst>
          </p:nvPr>
        </p:nvGrpSpPr>
        <p:grpSpPr bwMode="auto">
          <a:xfrm>
            <a:off x="1271588" y="5337175"/>
            <a:ext cx="536575" cy="525463"/>
            <a:chOff x="618186" y="5589431"/>
            <a:chExt cx="463639" cy="553792"/>
          </a:xfrm>
        </p:grpSpPr>
        <p:sp>
          <p:nvSpPr>
            <p:cNvPr id="170" name="Freeform 169"/>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71" name="Freeform 170"/>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72" name="Group 90"/>
          <p:cNvGrpSpPr>
            <a:grpSpLocks/>
          </p:cNvGrpSpPr>
          <p:nvPr>
            <p:custDataLst>
              <p:tags r:id="rId36"/>
            </p:custDataLst>
          </p:nvPr>
        </p:nvGrpSpPr>
        <p:grpSpPr bwMode="auto">
          <a:xfrm>
            <a:off x="1830388" y="4979988"/>
            <a:ext cx="536575" cy="525462"/>
            <a:chOff x="618186" y="5589431"/>
            <a:chExt cx="463639" cy="553792"/>
          </a:xfrm>
        </p:grpSpPr>
        <p:sp>
          <p:nvSpPr>
            <p:cNvPr id="173" name="Freeform 172"/>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74" name="Freeform 173"/>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75" name="Group 93"/>
          <p:cNvGrpSpPr>
            <a:grpSpLocks/>
          </p:cNvGrpSpPr>
          <p:nvPr>
            <p:custDataLst>
              <p:tags r:id="rId37"/>
            </p:custDataLst>
          </p:nvPr>
        </p:nvGrpSpPr>
        <p:grpSpPr bwMode="auto">
          <a:xfrm>
            <a:off x="2374900" y="4635500"/>
            <a:ext cx="534988" cy="525463"/>
            <a:chOff x="618186" y="5589431"/>
            <a:chExt cx="463639" cy="553792"/>
          </a:xfrm>
        </p:grpSpPr>
        <p:sp>
          <p:nvSpPr>
            <p:cNvPr id="176" name="Freeform 175"/>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77" name="Freeform 176"/>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78" name="Group 96"/>
          <p:cNvGrpSpPr>
            <a:grpSpLocks/>
          </p:cNvGrpSpPr>
          <p:nvPr>
            <p:custDataLst>
              <p:tags r:id="rId38"/>
            </p:custDataLst>
          </p:nvPr>
        </p:nvGrpSpPr>
        <p:grpSpPr bwMode="auto">
          <a:xfrm>
            <a:off x="2901950" y="4252913"/>
            <a:ext cx="534988" cy="525462"/>
            <a:chOff x="618186" y="5589431"/>
            <a:chExt cx="463639" cy="553792"/>
          </a:xfrm>
        </p:grpSpPr>
        <p:sp>
          <p:nvSpPr>
            <p:cNvPr id="179" name="Freeform 178"/>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80" name="Freeform 179"/>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81" name="Group 99"/>
          <p:cNvGrpSpPr>
            <a:grpSpLocks/>
          </p:cNvGrpSpPr>
          <p:nvPr>
            <p:custDataLst>
              <p:tags r:id="rId39"/>
            </p:custDataLst>
          </p:nvPr>
        </p:nvGrpSpPr>
        <p:grpSpPr bwMode="auto">
          <a:xfrm>
            <a:off x="3398838" y="3935413"/>
            <a:ext cx="534987" cy="523875"/>
            <a:chOff x="618186" y="5589431"/>
            <a:chExt cx="463639" cy="553792"/>
          </a:xfrm>
        </p:grpSpPr>
        <p:sp>
          <p:nvSpPr>
            <p:cNvPr id="182" name="Freeform 181"/>
            <p:cNvSpPr/>
            <p:nvPr/>
          </p:nvSpPr>
          <p:spPr>
            <a:xfrm>
              <a:off x="618186" y="5666626"/>
              <a:ext cx="463639" cy="476597"/>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83" name="Freeform 182"/>
            <p:cNvSpPr/>
            <p:nvPr/>
          </p:nvSpPr>
          <p:spPr>
            <a:xfrm>
              <a:off x="618186" y="5589431"/>
              <a:ext cx="463639" cy="476597"/>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84" name="Group 102"/>
          <p:cNvGrpSpPr>
            <a:grpSpLocks/>
          </p:cNvGrpSpPr>
          <p:nvPr>
            <p:custDataLst>
              <p:tags r:id="rId40"/>
            </p:custDataLst>
          </p:nvPr>
        </p:nvGrpSpPr>
        <p:grpSpPr bwMode="auto">
          <a:xfrm>
            <a:off x="3941763" y="3578225"/>
            <a:ext cx="534987" cy="525463"/>
            <a:chOff x="618186" y="5589431"/>
            <a:chExt cx="463639" cy="553792"/>
          </a:xfrm>
        </p:grpSpPr>
        <p:sp>
          <p:nvSpPr>
            <p:cNvPr id="185" name="Freeform 184"/>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86" name="Freeform 185"/>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87" name="Group 105"/>
          <p:cNvGrpSpPr>
            <a:grpSpLocks/>
          </p:cNvGrpSpPr>
          <p:nvPr>
            <p:custDataLst>
              <p:tags r:id="rId41"/>
            </p:custDataLst>
          </p:nvPr>
        </p:nvGrpSpPr>
        <p:grpSpPr bwMode="auto">
          <a:xfrm>
            <a:off x="4516438" y="3170238"/>
            <a:ext cx="534987" cy="525462"/>
            <a:chOff x="618186" y="5589431"/>
            <a:chExt cx="463639" cy="553792"/>
          </a:xfrm>
        </p:grpSpPr>
        <p:sp>
          <p:nvSpPr>
            <p:cNvPr id="188" name="Freeform 187"/>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89" name="Freeform 188"/>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90" name="Group 108"/>
          <p:cNvGrpSpPr>
            <a:grpSpLocks/>
          </p:cNvGrpSpPr>
          <p:nvPr>
            <p:custDataLst>
              <p:tags r:id="rId42"/>
            </p:custDataLst>
          </p:nvPr>
        </p:nvGrpSpPr>
        <p:grpSpPr bwMode="auto">
          <a:xfrm>
            <a:off x="5013325" y="2863850"/>
            <a:ext cx="534988" cy="525463"/>
            <a:chOff x="618186" y="5589431"/>
            <a:chExt cx="463639" cy="553792"/>
          </a:xfrm>
        </p:grpSpPr>
        <p:sp>
          <p:nvSpPr>
            <p:cNvPr id="191" name="Freeform 190"/>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92" name="Freeform 191"/>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93" name="Group 111"/>
          <p:cNvGrpSpPr>
            <a:grpSpLocks/>
          </p:cNvGrpSpPr>
          <p:nvPr>
            <p:custDataLst>
              <p:tags r:id="rId43"/>
            </p:custDataLst>
          </p:nvPr>
        </p:nvGrpSpPr>
        <p:grpSpPr bwMode="auto">
          <a:xfrm>
            <a:off x="5556250" y="2455863"/>
            <a:ext cx="534988" cy="525462"/>
            <a:chOff x="618186" y="5589431"/>
            <a:chExt cx="463639" cy="553792"/>
          </a:xfrm>
        </p:grpSpPr>
        <p:sp>
          <p:nvSpPr>
            <p:cNvPr id="194" name="Freeform 193"/>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95" name="Freeform 194"/>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96" name="Group 114"/>
          <p:cNvGrpSpPr>
            <a:grpSpLocks/>
          </p:cNvGrpSpPr>
          <p:nvPr>
            <p:custDataLst>
              <p:tags r:id="rId44"/>
            </p:custDataLst>
          </p:nvPr>
        </p:nvGrpSpPr>
        <p:grpSpPr bwMode="auto">
          <a:xfrm>
            <a:off x="6130925" y="2085975"/>
            <a:ext cx="534988" cy="525463"/>
            <a:chOff x="618186" y="5589431"/>
            <a:chExt cx="463639" cy="553792"/>
          </a:xfrm>
        </p:grpSpPr>
        <p:sp>
          <p:nvSpPr>
            <p:cNvPr id="197" name="Freeform 196"/>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198" name="Freeform 197"/>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199" name="Group 117"/>
          <p:cNvGrpSpPr>
            <a:grpSpLocks/>
          </p:cNvGrpSpPr>
          <p:nvPr>
            <p:custDataLst>
              <p:tags r:id="rId45"/>
            </p:custDataLst>
          </p:nvPr>
        </p:nvGrpSpPr>
        <p:grpSpPr bwMode="auto">
          <a:xfrm>
            <a:off x="6657975" y="1728788"/>
            <a:ext cx="534988" cy="525462"/>
            <a:chOff x="618186" y="5589431"/>
            <a:chExt cx="463639" cy="553792"/>
          </a:xfrm>
        </p:grpSpPr>
        <p:sp>
          <p:nvSpPr>
            <p:cNvPr id="200" name="Freeform 199"/>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201" name="Freeform 200"/>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202" name="Group 120"/>
          <p:cNvGrpSpPr>
            <a:grpSpLocks/>
          </p:cNvGrpSpPr>
          <p:nvPr>
            <p:custDataLst>
              <p:tags r:id="rId46"/>
            </p:custDataLst>
          </p:nvPr>
        </p:nvGrpSpPr>
        <p:grpSpPr bwMode="auto">
          <a:xfrm>
            <a:off x="7186613" y="1373188"/>
            <a:ext cx="534987" cy="523875"/>
            <a:chOff x="618186" y="5589431"/>
            <a:chExt cx="463639" cy="553792"/>
          </a:xfrm>
        </p:grpSpPr>
        <p:sp>
          <p:nvSpPr>
            <p:cNvPr id="203" name="Freeform 202"/>
            <p:cNvSpPr/>
            <p:nvPr/>
          </p:nvSpPr>
          <p:spPr>
            <a:xfrm>
              <a:off x="618186" y="5666626"/>
              <a:ext cx="463639" cy="476597"/>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204" name="Freeform 203"/>
            <p:cNvSpPr/>
            <p:nvPr/>
          </p:nvSpPr>
          <p:spPr>
            <a:xfrm>
              <a:off x="618186" y="5589431"/>
              <a:ext cx="463639" cy="476597"/>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grpSp>
        <p:nvGrpSpPr>
          <p:cNvPr id="205" name="Group 123"/>
          <p:cNvGrpSpPr>
            <a:grpSpLocks/>
          </p:cNvGrpSpPr>
          <p:nvPr>
            <p:custDataLst>
              <p:tags r:id="rId47"/>
            </p:custDataLst>
          </p:nvPr>
        </p:nvGrpSpPr>
        <p:grpSpPr bwMode="auto">
          <a:xfrm>
            <a:off x="7729538" y="1041400"/>
            <a:ext cx="534987" cy="525463"/>
            <a:chOff x="618186" y="5589431"/>
            <a:chExt cx="463639" cy="553792"/>
          </a:xfrm>
        </p:grpSpPr>
        <p:sp>
          <p:nvSpPr>
            <p:cNvPr id="206" name="Freeform 205"/>
            <p:cNvSpPr/>
            <p:nvPr/>
          </p:nvSpPr>
          <p:spPr>
            <a:xfrm>
              <a:off x="618186" y="5666393"/>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sp>
          <p:nvSpPr>
            <p:cNvPr id="207" name="Freeform 206"/>
            <p:cNvSpPr/>
            <p:nvPr/>
          </p:nvSpPr>
          <p:spPr>
            <a:xfrm>
              <a:off x="618186" y="5589431"/>
              <a:ext cx="463639" cy="476830"/>
            </a:xfrm>
            <a:custGeom>
              <a:avLst/>
              <a:gdLst>
                <a:gd name="connsiteX0" fmla="*/ 0 w 463639"/>
                <a:gd name="connsiteY0" fmla="*/ 476519 h 476519"/>
                <a:gd name="connsiteX1" fmla="*/ 309093 w 463639"/>
                <a:gd name="connsiteY1" fmla="*/ 270457 h 476519"/>
                <a:gd name="connsiteX2" fmla="*/ 463639 w 463639"/>
                <a:gd name="connsiteY2" fmla="*/ 0 h 476519"/>
              </a:gdLst>
              <a:ahLst/>
              <a:cxnLst>
                <a:cxn ang="0">
                  <a:pos x="connsiteX0" y="connsiteY0"/>
                </a:cxn>
                <a:cxn ang="0">
                  <a:pos x="connsiteX1" y="connsiteY1"/>
                </a:cxn>
                <a:cxn ang="0">
                  <a:pos x="connsiteX2" y="connsiteY2"/>
                </a:cxn>
              </a:cxnLst>
              <a:rect l="l" t="t" r="r" b="b"/>
              <a:pathLst>
                <a:path w="463639" h="476519">
                  <a:moveTo>
                    <a:pt x="0" y="476519"/>
                  </a:moveTo>
                  <a:cubicBezTo>
                    <a:pt x="115910" y="413198"/>
                    <a:pt x="231820" y="349877"/>
                    <a:pt x="309093" y="270457"/>
                  </a:cubicBezTo>
                  <a:cubicBezTo>
                    <a:pt x="386366" y="191037"/>
                    <a:pt x="425002" y="95518"/>
                    <a:pt x="463639"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mj-lt"/>
              </a:endParaRPr>
            </a:p>
          </p:txBody>
        </p:sp>
      </p:grpSp>
      <p:sp>
        <p:nvSpPr>
          <p:cNvPr id="208" name="TextBox 207"/>
          <p:cNvSpPr txBox="1"/>
          <p:nvPr>
            <p:custDataLst>
              <p:tags r:id="rId48"/>
            </p:custDataLst>
          </p:nvPr>
        </p:nvSpPr>
        <p:spPr>
          <a:xfrm>
            <a:off x="922338" y="6278563"/>
            <a:ext cx="8220075" cy="261937"/>
          </a:xfrm>
          <a:prstGeom prst="rect">
            <a:avLst/>
          </a:prstGeom>
          <a:solidFill>
            <a:schemeClr val="accent1">
              <a:lumMod val="60000"/>
              <a:lumOff val="40000"/>
            </a:schemeClr>
          </a:solidFill>
        </p:spPr>
        <p:txBody>
          <a:bodyPr>
            <a:spAutoFit/>
          </a:bodyPr>
          <a:lstStyle/>
          <a:p>
            <a:pPr>
              <a:defRPr/>
            </a:pPr>
            <a:r>
              <a:rPr lang="en-US" sz="1100" dirty="0">
                <a:latin typeface="+mj-lt"/>
                <a:cs typeface="Arial" charset="0"/>
              </a:rPr>
              <a:t>Company established</a:t>
            </a:r>
          </a:p>
        </p:txBody>
      </p:sp>
      <p:sp>
        <p:nvSpPr>
          <p:cNvPr id="209" name="TextBox 208"/>
          <p:cNvSpPr txBox="1"/>
          <p:nvPr>
            <p:custDataLst>
              <p:tags r:id="rId49"/>
            </p:custDataLst>
          </p:nvPr>
        </p:nvSpPr>
        <p:spPr>
          <a:xfrm>
            <a:off x="1560513" y="5907088"/>
            <a:ext cx="7581900" cy="261937"/>
          </a:xfrm>
          <a:prstGeom prst="rect">
            <a:avLst/>
          </a:prstGeom>
          <a:solidFill>
            <a:schemeClr val="bg1">
              <a:lumMod val="95000"/>
            </a:schemeClr>
          </a:solidFill>
        </p:spPr>
        <p:txBody>
          <a:bodyPr>
            <a:spAutoFit/>
          </a:bodyPr>
          <a:lstStyle/>
          <a:p>
            <a:pPr>
              <a:defRPr/>
            </a:pPr>
            <a:r>
              <a:rPr lang="en-US" sz="1100" dirty="0">
                <a:latin typeface="+mj-lt"/>
                <a:cs typeface="Arial" charset="0"/>
              </a:rPr>
              <a:t>Conductor factory set up followed by an Extrusion &amp; Forging unit</a:t>
            </a:r>
          </a:p>
        </p:txBody>
      </p:sp>
      <p:sp>
        <p:nvSpPr>
          <p:cNvPr id="210" name="TextBox 209"/>
          <p:cNvSpPr txBox="1"/>
          <p:nvPr>
            <p:custDataLst>
              <p:tags r:id="rId50"/>
            </p:custDataLst>
          </p:nvPr>
        </p:nvSpPr>
        <p:spPr>
          <a:xfrm>
            <a:off x="2022475" y="5535613"/>
            <a:ext cx="7121525" cy="261937"/>
          </a:xfrm>
          <a:prstGeom prst="rect">
            <a:avLst/>
          </a:prstGeom>
          <a:solidFill>
            <a:schemeClr val="accent1">
              <a:lumMod val="60000"/>
              <a:lumOff val="40000"/>
            </a:schemeClr>
          </a:solidFill>
        </p:spPr>
        <p:txBody>
          <a:bodyPr>
            <a:spAutoFit/>
          </a:bodyPr>
          <a:lstStyle/>
          <a:p>
            <a:pPr>
              <a:defRPr/>
            </a:pPr>
            <a:r>
              <a:rPr lang="en-US" sz="1100" dirty="0">
                <a:latin typeface="+mj-lt"/>
                <a:cs typeface="Arial" charset="0"/>
              </a:rPr>
              <a:t>1</a:t>
            </a:r>
            <a:r>
              <a:rPr lang="en-US" sz="1100" baseline="30000" dirty="0">
                <a:latin typeface="+mj-lt"/>
                <a:cs typeface="Arial" charset="0"/>
              </a:rPr>
              <a:t>st</a:t>
            </a:r>
            <a:r>
              <a:rPr lang="en-US" sz="1100" dirty="0">
                <a:latin typeface="+mj-lt"/>
                <a:cs typeface="Arial" charset="0"/>
              </a:rPr>
              <a:t> Transmission Line tower factory was established </a:t>
            </a:r>
          </a:p>
        </p:txBody>
      </p:sp>
      <p:sp>
        <p:nvSpPr>
          <p:cNvPr id="211" name="TextBox 210"/>
          <p:cNvSpPr txBox="1"/>
          <p:nvPr>
            <p:custDataLst>
              <p:tags r:id="rId51"/>
            </p:custDataLst>
          </p:nvPr>
        </p:nvSpPr>
        <p:spPr>
          <a:xfrm>
            <a:off x="2616200" y="5164138"/>
            <a:ext cx="6526213" cy="261937"/>
          </a:xfrm>
          <a:prstGeom prst="rect">
            <a:avLst/>
          </a:prstGeom>
          <a:solidFill>
            <a:schemeClr val="bg1">
              <a:lumMod val="95000"/>
            </a:schemeClr>
          </a:solidFill>
        </p:spPr>
        <p:txBody>
          <a:bodyPr>
            <a:spAutoFit/>
          </a:bodyPr>
          <a:lstStyle/>
          <a:p>
            <a:pPr>
              <a:defRPr/>
            </a:pPr>
            <a:r>
              <a:rPr lang="en-US" sz="1100" dirty="0">
                <a:latin typeface="+mj-lt"/>
                <a:cs typeface="Arial" charset="0"/>
              </a:rPr>
              <a:t>1</a:t>
            </a:r>
            <a:r>
              <a:rPr lang="en-US" sz="1100" baseline="30000" dirty="0">
                <a:latin typeface="+mj-lt"/>
                <a:cs typeface="Arial" charset="0"/>
              </a:rPr>
              <a:t>st</a:t>
            </a:r>
            <a:r>
              <a:rPr lang="en-US" sz="1100" dirty="0">
                <a:latin typeface="+mj-lt"/>
                <a:cs typeface="Arial" charset="0"/>
              </a:rPr>
              <a:t> company in India to have in-house Design facility </a:t>
            </a:r>
          </a:p>
        </p:txBody>
      </p:sp>
      <p:sp>
        <p:nvSpPr>
          <p:cNvPr id="212" name="TextBox 211"/>
          <p:cNvSpPr txBox="1"/>
          <p:nvPr>
            <p:custDataLst>
              <p:tags r:id="rId52"/>
            </p:custDataLst>
          </p:nvPr>
        </p:nvSpPr>
        <p:spPr>
          <a:xfrm>
            <a:off x="3151188" y="4792663"/>
            <a:ext cx="5991225" cy="261937"/>
          </a:xfrm>
          <a:prstGeom prst="rect">
            <a:avLst/>
          </a:prstGeom>
          <a:solidFill>
            <a:schemeClr val="accent1">
              <a:lumMod val="60000"/>
              <a:lumOff val="40000"/>
            </a:schemeClr>
          </a:solidFill>
        </p:spPr>
        <p:txBody>
          <a:bodyPr>
            <a:spAutoFit/>
          </a:bodyPr>
          <a:lstStyle/>
          <a:p>
            <a:pPr>
              <a:defRPr/>
            </a:pPr>
            <a:r>
              <a:rPr lang="en-US" sz="1100" dirty="0">
                <a:latin typeface="+mj-lt"/>
                <a:cs typeface="Arial" charset="0"/>
              </a:rPr>
              <a:t>Tower Testing station in </a:t>
            </a:r>
            <a:r>
              <a:rPr lang="en-US" sz="1100" dirty="0" err="1">
                <a:latin typeface="+mj-lt"/>
                <a:cs typeface="Arial" charset="0"/>
              </a:rPr>
              <a:t>Naini</a:t>
            </a:r>
            <a:r>
              <a:rPr lang="en-US" sz="1100" dirty="0">
                <a:latin typeface="+mj-lt"/>
                <a:cs typeface="Arial" charset="0"/>
              </a:rPr>
              <a:t>, Allahabad established</a:t>
            </a:r>
          </a:p>
        </p:txBody>
      </p:sp>
      <p:sp>
        <p:nvSpPr>
          <p:cNvPr id="213" name="TextBox 212"/>
          <p:cNvSpPr txBox="1"/>
          <p:nvPr>
            <p:custDataLst>
              <p:tags r:id="rId53"/>
            </p:custDataLst>
          </p:nvPr>
        </p:nvSpPr>
        <p:spPr>
          <a:xfrm>
            <a:off x="4221163" y="4049713"/>
            <a:ext cx="4921250" cy="261937"/>
          </a:xfrm>
          <a:prstGeom prst="rect">
            <a:avLst/>
          </a:prstGeom>
          <a:solidFill>
            <a:schemeClr val="accent1">
              <a:lumMod val="60000"/>
              <a:lumOff val="40000"/>
            </a:schemeClr>
          </a:solidFill>
        </p:spPr>
        <p:txBody>
          <a:bodyPr>
            <a:spAutoFit/>
          </a:bodyPr>
          <a:lstStyle/>
          <a:p>
            <a:pPr>
              <a:defRPr/>
            </a:pPr>
            <a:r>
              <a:rPr lang="en-US" sz="1100" dirty="0">
                <a:latin typeface="+mj-lt"/>
                <a:cs typeface="Arial" charset="0"/>
              </a:rPr>
              <a:t>The 1st 132kV line in the Snow Zone above 9000 ft in Jammu &amp; Kashmir</a:t>
            </a:r>
          </a:p>
        </p:txBody>
      </p:sp>
      <p:sp>
        <p:nvSpPr>
          <p:cNvPr id="214" name="TextBox 213"/>
          <p:cNvSpPr txBox="1"/>
          <p:nvPr>
            <p:custDataLst>
              <p:tags r:id="rId54"/>
            </p:custDataLst>
          </p:nvPr>
        </p:nvSpPr>
        <p:spPr>
          <a:xfrm>
            <a:off x="3702050" y="4421188"/>
            <a:ext cx="5441950" cy="261937"/>
          </a:xfrm>
          <a:prstGeom prst="rect">
            <a:avLst/>
          </a:prstGeom>
          <a:solidFill>
            <a:schemeClr val="bg1">
              <a:lumMod val="95000"/>
            </a:schemeClr>
          </a:solidFill>
        </p:spPr>
        <p:txBody>
          <a:bodyPr>
            <a:spAutoFit/>
          </a:bodyPr>
          <a:lstStyle/>
          <a:p>
            <a:pPr>
              <a:defRPr/>
            </a:pPr>
            <a:r>
              <a:rPr lang="en-US" sz="1100" dirty="0">
                <a:latin typeface="+mj-lt"/>
                <a:cs typeface="Arial" charset="0"/>
              </a:rPr>
              <a:t>Exported first lot of towers to Kuwait</a:t>
            </a:r>
          </a:p>
        </p:txBody>
      </p:sp>
      <p:sp>
        <p:nvSpPr>
          <p:cNvPr id="215" name="TextBox 214"/>
          <p:cNvSpPr txBox="1"/>
          <p:nvPr>
            <p:custDataLst>
              <p:tags r:id="rId55"/>
            </p:custDataLst>
          </p:nvPr>
        </p:nvSpPr>
        <p:spPr>
          <a:xfrm>
            <a:off x="4741863" y="3678238"/>
            <a:ext cx="4400550" cy="261937"/>
          </a:xfrm>
          <a:prstGeom prst="rect">
            <a:avLst/>
          </a:prstGeom>
          <a:solidFill>
            <a:schemeClr val="bg1">
              <a:lumMod val="95000"/>
            </a:schemeClr>
          </a:solidFill>
        </p:spPr>
        <p:txBody>
          <a:bodyPr>
            <a:spAutoFit/>
          </a:bodyPr>
          <a:lstStyle/>
          <a:p>
            <a:pPr>
              <a:defRPr/>
            </a:pPr>
            <a:r>
              <a:rPr lang="en-US" sz="1100" dirty="0">
                <a:latin typeface="+mj-lt"/>
                <a:cs typeface="Arial" charset="0"/>
              </a:rPr>
              <a:t> Hardware Fittings &amp; Accessories division established</a:t>
            </a:r>
          </a:p>
        </p:txBody>
      </p:sp>
      <p:sp>
        <p:nvSpPr>
          <p:cNvPr id="216" name="TextBox 215"/>
          <p:cNvSpPr txBox="1"/>
          <p:nvPr>
            <p:custDataLst>
              <p:tags r:id="rId56"/>
            </p:custDataLst>
          </p:nvPr>
        </p:nvSpPr>
        <p:spPr>
          <a:xfrm>
            <a:off x="0" y="3138488"/>
            <a:ext cx="4816475" cy="261937"/>
          </a:xfrm>
          <a:prstGeom prst="rect">
            <a:avLst/>
          </a:prstGeom>
          <a:solidFill>
            <a:schemeClr val="accent1">
              <a:lumMod val="60000"/>
              <a:lumOff val="40000"/>
            </a:schemeClr>
          </a:solidFill>
        </p:spPr>
        <p:txBody>
          <a:bodyPr>
            <a:spAutoFit/>
          </a:bodyPr>
          <a:lstStyle/>
          <a:p>
            <a:pPr algn="r">
              <a:defRPr/>
            </a:pPr>
            <a:r>
              <a:rPr lang="en-US" sz="1100" dirty="0">
                <a:latin typeface="+mj-lt"/>
                <a:cs typeface="Arial" charset="0"/>
              </a:rPr>
              <a:t>1</a:t>
            </a:r>
            <a:r>
              <a:rPr lang="en-US" sz="1100" baseline="30000" dirty="0">
                <a:latin typeface="+mj-lt"/>
                <a:cs typeface="Arial" charset="0"/>
              </a:rPr>
              <a:t>st</a:t>
            </a:r>
            <a:r>
              <a:rPr lang="en-US" sz="1100" dirty="0">
                <a:latin typeface="+mj-lt"/>
                <a:cs typeface="Arial" charset="0"/>
              </a:rPr>
              <a:t> company in India to supply 400kV Hardware Fittings &amp; Accessories to NTPC</a:t>
            </a:r>
          </a:p>
        </p:txBody>
      </p:sp>
      <p:sp>
        <p:nvSpPr>
          <p:cNvPr id="217" name="TextBox 216"/>
          <p:cNvSpPr txBox="1"/>
          <p:nvPr>
            <p:custDataLst>
              <p:tags r:id="rId57"/>
            </p:custDataLst>
          </p:nvPr>
        </p:nvSpPr>
        <p:spPr>
          <a:xfrm>
            <a:off x="0" y="2773363"/>
            <a:ext cx="5440363" cy="261937"/>
          </a:xfrm>
          <a:prstGeom prst="rect">
            <a:avLst/>
          </a:prstGeom>
          <a:solidFill>
            <a:schemeClr val="bg1">
              <a:lumMod val="95000"/>
            </a:schemeClr>
          </a:solidFill>
        </p:spPr>
        <p:txBody>
          <a:bodyPr>
            <a:spAutoFit/>
          </a:bodyPr>
          <a:lstStyle/>
          <a:p>
            <a:pPr algn="r">
              <a:defRPr/>
            </a:pPr>
            <a:r>
              <a:rPr lang="en-US" sz="1100" dirty="0">
                <a:latin typeface="+mj-lt"/>
                <a:cs typeface="Arial" charset="0"/>
              </a:rPr>
              <a:t>Ventured into civil work for Coal &amp; Ash Handling, Boiler erection at Power Plants</a:t>
            </a:r>
          </a:p>
        </p:txBody>
      </p:sp>
      <p:sp>
        <p:nvSpPr>
          <p:cNvPr id="218" name="TextBox 217"/>
          <p:cNvSpPr txBox="1"/>
          <p:nvPr>
            <p:custDataLst>
              <p:tags r:id="rId58"/>
            </p:custDataLst>
          </p:nvPr>
        </p:nvSpPr>
        <p:spPr>
          <a:xfrm>
            <a:off x="0" y="2409825"/>
            <a:ext cx="5961063" cy="261938"/>
          </a:xfrm>
          <a:prstGeom prst="rect">
            <a:avLst/>
          </a:prstGeom>
          <a:solidFill>
            <a:schemeClr val="accent1">
              <a:lumMod val="60000"/>
              <a:lumOff val="40000"/>
            </a:schemeClr>
          </a:solidFill>
        </p:spPr>
        <p:txBody>
          <a:bodyPr>
            <a:spAutoFit/>
          </a:bodyPr>
          <a:lstStyle/>
          <a:p>
            <a:pPr algn="r">
              <a:defRPr/>
            </a:pPr>
            <a:r>
              <a:rPr lang="en-US" sz="1100" dirty="0">
                <a:latin typeface="+mj-lt"/>
                <a:cs typeface="Arial" charset="0"/>
              </a:rPr>
              <a:t>1</a:t>
            </a:r>
            <a:r>
              <a:rPr lang="en-US" sz="1100" baseline="30000" dirty="0">
                <a:latin typeface="+mj-lt"/>
                <a:cs typeface="Arial" charset="0"/>
              </a:rPr>
              <a:t>st</a:t>
            </a:r>
            <a:r>
              <a:rPr lang="en-US" sz="1100" dirty="0">
                <a:latin typeface="+mj-lt"/>
                <a:cs typeface="Arial" charset="0"/>
              </a:rPr>
              <a:t> company in India to obtain ISO certification for Transmission Lines</a:t>
            </a:r>
          </a:p>
        </p:txBody>
      </p:sp>
      <p:sp>
        <p:nvSpPr>
          <p:cNvPr id="219" name="TextBox 218"/>
          <p:cNvSpPr txBox="1"/>
          <p:nvPr>
            <p:custDataLst>
              <p:tags r:id="rId59"/>
            </p:custDataLst>
          </p:nvPr>
        </p:nvSpPr>
        <p:spPr>
          <a:xfrm>
            <a:off x="0" y="2044700"/>
            <a:ext cx="6451600" cy="261938"/>
          </a:xfrm>
          <a:prstGeom prst="rect">
            <a:avLst/>
          </a:prstGeom>
          <a:solidFill>
            <a:schemeClr val="bg1">
              <a:lumMod val="95000"/>
            </a:schemeClr>
          </a:solidFill>
        </p:spPr>
        <p:txBody>
          <a:bodyPr>
            <a:spAutoFit/>
          </a:bodyPr>
          <a:lstStyle/>
          <a:p>
            <a:pPr algn="r">
              <a:defRPr/>
            </a:pPr>
            <a:r>
              <a:rPr lang="en-US" sz="1100" dirty="0">
                <a:latin typeface="+mj-lt"/>
                <a:cs typeface="Arial" charset="0"/>
              </a:rPr>
              <a:t>1</a:t>
            </a:r>
            <a:r>
              <a:rPr lang="en-US" sz="1100" baseline="30000" dirty="0">
                <a:latin typeface="+mj-lt"/>
                <a:cs typeface="Arial" charset="0"/>
              </a:rPr>
              <a:t>st</a:t>
            </a:r>
            <a:r>
              <a:rPr lang="en-US" sz="1100" dirty="0">
                <a:latin typeface="+mj-lt"/>
                <a:cs typeface="Arial" charset="0"/>
              </a:rPr>
              <a:t> company in India to carry out stringing of OPGW in India</a:t>
            </a:r>
          </a:p>
        </p:txBody>
      </p:sp>
      <p:sp>
        <p:nvSpPr>
          <p:cNvPr id="220" name="TextBox 219"/>
          <p:cNvSpPr txBox="1"/>
          <p:nvPr>
            <p:custDataLst>
              <p:tags r:id="rId60"/>
            </p:custDataLst>
          </p:nvPr>
        </p:nvSpPr>
        <p:spPr>
          <a:xfrm>
            <a:off x="0" y="1681163"/>
            <a:ext cx="7016750" cy="261937"/>
          </a:xfrm>
          <a:prstGeom prst="rect">
            <a:avLst/>
          </a:prstGeom>
          <a:solidFill>
            <a:schemeClr val="accent1">
              <a:lumMod val="60000"/>
              <a:lumOff val="40000"/>
            </a:schemeClr>
          </a:solidFill>
        </p:spPr>
        <p:txBody>
          <a:bodyPr>
            <a:spAutoFit/>
          </a:bodyPr>
          <a:lstStyle/>
          <a:p>
            <a:pPr algn="r">
              <a:defRPr/>
            </a:pPr>
            <a:r>
              <a:rPr lang="en-US" sz="1100" dirty="0">
                <a:latin typeface="+mj-lt"/>
                <a:cs typeface="Arial" charset="0"/>
              </a:rPr>
              <a:t>Completed one of the first 765kV Single Circuit lines &amp; bagged one of the first 765kV Double Circuit Line order in India </a:t>
            </a:r>
          </a:p>
        </p:txBody>
      </p:sp>
      <p:sp>
        <p:nvSpPr>
          <p:cNvPr id="221" name="TextBox 220"/>
          <p:cNvSpPr txBox="1"/>
          <p:nvPr>
            <p:custDataLst>
              <p:tags r:id="rId61"/>
            </p:custDataLst>
          </p:nvPr>
        </p:nvSpPr>
        <p:spPr>
          <a:xfrm>
            <a:off x="0" y="1316038"/>
            <a:ext cx="7521575" cy="261937"/>
          </a:xfrm>
          <a:prstGeom prst="rect">
            <a:avLst/>
          </a:prstGeom>
          <a:solidFill>
            <a:schemeClr val="bg1">
              <a:lumMod val="95000"/>
            </a:schemeClr>
          </a:solidFill>
        </p:spPr>
        <p:txBody>
          <a:bodyPr>
            <a:spAutoFit/>
          </a:bodyPr>
          <a:lstStyle/>
          <a:p>
            <a:pPr algn="r">
              <a:defRPr/>
            </a:pPr>
            <a:r>
              <a:rPr lang="en-US" sz="1100" dirty="0">
                <a:latin typeface="+mj-lt"/>
                <a:cs typeface="Arial" charset="0"/>
              </a:rPr>
              <a:t>Completed 400kV sub-station at </a:t>
            </a:r>
            <a:r>
              <a:rPr lang="en-US" sz="1100" dirty="0" err="1">
                <a:latin typeface="+mj-lt"/>
                <a:cs typeface="Arial" charset="0"/>
              </a:rPr>
              <a:t>Pirana</a:t>
            </a:r>
            <a:r>
              <a:rPr lang="en-US" sz="1100" dirty="0">
                <a:latin typeface="+mj-lt"/>
                <a:cs typeface="Arial" charset="0"/>
              </a:rPr>
              <a:t> for PGCIL</a:t>
            </a:r>
          </a:p>
        </p:txBody>
      </p:sp>
      <p:graphicFrame>
        <p:nvGraphicFramePr>
          <p:cNvPr id="222" name="AutoShape 14"/>
          <p:cNvGraphicFramePr>
            <a:graphicFrameLocks/>
          </p:cNvGraphicFramePr>
          <p:nvPr/>
        </p:nvGraphicFramePr>
        <p:xfrm>
          <a:off x="0" y="0"/>
          <a:ext cx="158750" cy="158750"/>
        </p:xfrm>
        <a:graphic>
          <a:graphicData uri="http://schemas.openxmlformats.org/presentationml/2006/ole">
            <p:oleObj spid="_x0000_s4099" r:id="rId65" imgW="0" imgH="0" progId="">
              <p:embed/>
            </p:oleObj>
          </a:graphicData>
        </a:graphic>
      </p:graphicFrame>
      <p:sp>
        <p:nvSpPr>
          <p:cNvPr id="223" name="Slide Number Placeholder 141"/>
          <p:cNvSpPr>
            <a:spLocks noGrp="1"/>
          </p:cNvSpPr>
          <p:nvPr>
            <p:ph type="sldNum" sz="quarter" idx="11"/>
          </p:nvPr>
        </p:nvSpPr>
        <p:spPr>
          <a:xfrm>
            <a:off x="8582025" y="6632575"/>
            <a:ext cx="182563" cy="169863"/>
          </a:xfrm>
        </p:spPr>
        <p:txBody>
          <a:bodyPr/>
          <a:lstStyle/>
          <a:p>
            <a:pPr>
              <a:defRPr/>
            </a:pPr>
            <a:fld id="{6DDA4D85-4E88-4677-AF7D-B42F7E95336B}" type="slidenum">
              <a:rPr lang="en-IN"/>
              <a:pPr>
                <a:defRPr/>
              </a:pPr>
              <a:t>5</a:t>
            </a:fld>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Project Presence - India</a:t>
            </a:r>
            <a:endParaRPr lang="en-US" dirty="0"/>
          </a:p>
        </p:txBody>
      </p:sp>
      <p:sp>
        <p:nvSpPr>
          <p:cNvPr id="90" name="TextBox 168"/>
          <p:cNvSpPr txBox="1">
            <a:spLocks noChangeArrowheads="1"/>
          </p:cNvSpPr>
          <p:nvPr/>
        </p:nvSpPr>
        <p:spPr bwMode="auto">
          <a:xfrm>
            <a:off x="2786063" y="6372225"/>
            <a:ext cx="1098550" cy="261938"/>
          </a:xfrm>
          <a:prstGeom prst="rect">
            <a:avLst/>
          </a:prstGeom>
          <a:noFill/>
          <a:ln w="9525">
            <a:noFill/>
            <a:miter lim="800000"/>
            <a:headEnd/>
            <a:tailEnd/>
          </a:ln>
        </p:spPr>
        <p:txBody>
          <a:bodyPr wrap="none">
            <a:spAutoFit/>
          </a:bodyPr>
          <a:lstStyle/>
          <a:p>
            <a:pPr>
              <a:defRPr/>
            </a:pPr>
            <a:r>
              <a:rPr lang="en-US" sz="1100">
                <a:latin typeface="+mj-lt"/>
              </a:rPr>
              <a:t>Andhra Pradesh</a:t>
            </a:r>
            <a:endParaRPr lang="en-IN" sz="1100">
              <a:latin typeface="+mj-lt"/>
            </a:endParaRPr>
          </a:p>
        </p:txBody>
      </p:sp>
      <p:sp>
        <p:nvSpPr>
          <p:cNvPr id="114" name="Slide Number Placeholder 113"/>
          <p:cNvSpPr>
            <a:spLocks noGrp="1"/>
          </p:cNvSpPr>
          <p:nvPr>
            <p:ph type="sldNum" sz="quarter" idx="11"/>
          </p:nvPr>
        </p:nvSpPr>
        <p:spPr/>
        <p:txBody>
          <a:bodyPr/>
          <a:lstStyle/>
          <a:p>
            <a:pPr>
              <a:defRPr/>
            </a:pPr>
            <a:fld id="{F869F6AE-ED34-47CA-978C-EE0C02E20512}" type="slidenum">
              <a:rPr lang="en-IN"/>
              <a:pPr>
                <a:defRPr/>
              </a:pPr>
              <a:t>50</a:t>
            </a:fld>
            <a:endParaRPr lang="en-IN" dirty="0"/>
          </a:p>
        </p:txBody>
      </p:sp>
      <p:grpSp>
        <p:nvGrpSpPr>
          <p:cNvPr id="124" name="Group 123"/>
          <p:cNvGrpSpPr/>
          <p:nvPr/>
        </p:nvGrpSpPr>
        <p:grpSpPr>
          <a:xfrm>
            <a:off x="1864414" y="1080655"/>
            <a:ext cx="5795158" cy="5314867"/>
            <a:chOff x="0" y="1727200"/>
            <a:chExt cx="4678363" cy="4775200"/>
          </a:xfrm>
        </p:grpSpPr>
        <p:sp>
          <p:nvSpPr>
            <p:cNvPr id="6" name="Freeform 7"/>
            <p:cNvSpPr>
              <a:spLocks/>
            </p:cNvSpPr>
            <p:nvPr/>
          </p:nvSpPr>
          <p:spPr bwMode="auto">
            <a:xfrm>
              <a:off x="1303036" y="2255377"/>
              <a:ext cx="853165" cy="648077"/>
            </a:xfrm>
            <a:custGeom>
              <a:avLst/>
              <a:gdLst/>
              <a:ahLst/>
              <a:cxnLst>
                <a:cxn ang="0">
                  <a:pos x="274" y="67"/>
                </a:cxn>
                <a:cxn ang="0">
                  <a:pos x="315" y="83"/>
                </a:cxn>
                <a:cxn ang="0">
                  <a:pos x="341" y="134"/>
                </a:cxn>
                <a:cxn ang="0">
                  <a:pos x="377" y="139"/>
                </a:cxn>
                <a:cxn ang="0">
                  <a:pos x="387" y="144"/>
                </a:cxn>
                <a:cxn ang="0">
                  <a:pos x="408" y="170"/>
                </a:cxn>
                <a:cxn ang="0">
                  <a:pos x="439" y="165"/>
                </a:cxn>
                <a:cxn ang="0">
                  <a:pos x="491" y="144"/>
                </a:cxn>
                <a:cxn ang="0">
                  <a:pos x="522" y="134"/>
                </a:cxn>
                <a:cxn ang="0">
                  <a:pos x="553" y="134"/>
                </a:cxn>
                <a:cxn ang="0">
                  <a:pos x="594" y="134"/>
                </a:cxn>
                <a:cxn ang="0">
                  <a:pos x="620" y="191"/>
                </a:cxn>
                <a:cxn ang="0">
                  <a:pos x="573" y="258"/>
                </a:cxn>
                <a:cxn ang="0">
                  <a:pos x="568" y="299"/>
                </a:cxn>
                <a:cxn ang="0">
                  <a:pos x="532" y="319"/>
                </a:cxn>
                <a:cxn ang="0">
                  <a:pos x="511" y="309"/>
                </a:cxn>
                <a:cxn ang="0">
                  <a:pos x="511" y="335"/>
                </a:cxn>
                <a:cxn ang="0">
                  <a:pos x="506" y="366"/>
                </a:cxn>
                <a:cxn ang="0">
                  <a:pos x="506" y="381"/>
                </a:cxn>
                <a:cxn ang="0">
                  <a:pos x="532" y="391"/>
                </a:cxn>
                <a:cxn ang="0">
                  <a:pos x="542" y="412"/>
                </a:cxn>
                <a:cxn ang="0">
                  <a:pos x="553" y="427"/>
                </a:cxn>
                <a:cxn ang="0">
                  <a:pos x="553" y="453"/>
                </a:cxn>
                <a:cxn ang="0">
                  <a:pos x="522" y="463"/>
                </a:cxn>
                <a:cxn ang="0">
                  <a:pos x="501" y="453"/>
                </a:cxn>
                <a:cxn ang="0">
                  <a:pos x="491" y="448"/>
                </a:cxn>
                <a:cxn ang="0">
                  <a:pos x="454" y="432"/>
                </a:cxn>
                <a:cxn ang="0">
                  <a:pos x="434" y="448"/>
                </a:cxn>
                <a:cxn ang="0">
                  <a:pos x="424" y="417"/>
                </a:cxn>
                <a:cxn ang="0">
                  <a:pos x="403" y="417"/>
                </a:cxn>
                <a:cxn ang="0">
                  <a:pos x="367" y="417"/>
                </a:cxn>
                <a:cxn ang="0">
                  <a:pos x="315" y="396"/>
                </a:cxn>
                <a:cxn ang="0">
                  <a:pos x="284" y="396"/>
                </a:cxn>
                <a:cxn ang="0">
                  <a:pos x="269" y="417"/>
                </a:cxn>
                <a:cxn ang="0">
                  <a:pos x="253" y="438"/>
                </a:cxn>
                <a:cxn ang="0">
                  <a:pos x="253" y="458"/>
                </a:cxn>
                <a:cxn ang="0">
                  <a:pos x="217" y="473"/>
                </a:cxn>
                <a:cxn ang="0">
                  <a:pos x="160" y="443"/>
                </a:cxn>
                <a:cxn ang="0">
                  <a:pos x="155" y="422"/>
                </a:cxn>
                <a:cxn ang="0">
                  <a:pos x="129" y="422"/>
                </a:cxn>
                <a:cxn ang="0">
                  <a:pos x="88" y="396"/>
                </a:cxn>
                <a:cxn ang="0">
                  <a:pos x="73" y="314"/>
                </a:cxn>
                <a:cxn ang="0">
                  <a:pos x="93" y="242"/>
                </a:cxn>
                <a:cxn ang="0">
                  <a:pos x="104" y="222"/>
                </a:cxn>
                <a:cxn ang="0">
                  <a:pos x="119" y="191"/>
                </a:cxn>
                <a:cxn ang="0">
                  <a:pos x="93" y="175"/>
                </a:cxn>
                <a:cxn ang="0">
                  <a:pos x="104" y="150"/>
                </a:cxn>
                <a:cxn ang="0">
                  <a:pos x="83" y="150"/>
                </a:cxn>
                <a:cxn ang="0">
                  <a:pos x="62" y="134"/>
                </a:cxn>
                <a:cxn ang="0">
                  <a:pos x="42" y="129"/>
                </a:cxn>
                <a:cxn ang="0">
                  <a:pos x="31" y="103"/>
                </a:cxn>
                <a:cxn ang="0">
                  <a:pos x="6" y="114"/>
                </a:cxn>
                <a:cxn ang="0">
                  <a:pos x="6" y="83"/>
                </a:cxn>
                <a:cxn ang="0">
                  <a:pos x="21" y="67"/>
                </a:cxn>
                <a:cxn ang="0">
                  <a:pos x="52" y="47"/>
                </a:cxn>
                <a:cxn ang="0">
                  <a:pos x="62" y="26"/>
                </a:cxn>
                <a:cxn ang="0">
                  <a:pos x="88" y="42"/>
                </a:cxn>
                <a:cxn ang="0">
                  <a:pos x="98" y="26"/>
                </a:cxn>
                <a:cxn ang="0">
                  <a:pos x="124" y="31"/>
                </a:cxn>
                <a:cxn ang="0">
                  <a:pos x="155" y="0"/>
                </a:cxn>
                <a:cxn ang="0">
                  <a:pos x="207" y="6"/>
                </a:cxn>
                <a:cxn ang="0">
                  <a:pos x="217" y="6"/>
                </a:cxn>
              </a:cxnLst>
              <a:rect l="0" t="0" r="r" b="b"/>
              <a:pathLst>
                <a:path w="620" h="473">
                  <a:moveTo>
                    <a:pt x="217" y="6"/>
                  </a:moveTo>
                  <a:lnTo>
                    <a:pt x="217" y="6"/>
                  </a:lnTo>
                  <a:lnTo>
                    <a:pt x="253" y="47"/>
                  </a:lnTo>
                  <a:lnTo>
                    <a:pt x="274" y="67"/>
                  </a:lnTo>
                  <a:lnTo>
                    <a:pt x="289" y="67"/>
                  </a:lnTo>
                  <a:lnTo>
                    <a:pt x="305" y="72"/>
                  </a:lnTo>
                  <a:lnTo>
                    <a:pt x="305" y="72"/>
                  </a:lnTo>
                  <a:lnTo>
                    <a:pt x="315" y="83"/>
                  </a:lnTo>
                  <a:lnTo>
                    <a:pt x="336" y="98"/>
                  </a:lnTo>
                  <a:lnTo>
                    <a:pt x="346" y="114"/>
                  </a:lnTo>
                  <a:lnTo>
                    <a:pt x="346" y="124"/>
                  </a:lnTo>
                  <a:lnTo>
                    <a:pt x="341" y="134"/>
                  </a:lnTo>
                  <a:lnTo>
                    <a:pt x="341" y="134"/>
                  </a:lnTo>
                  <a:lnTo>
                    <a:pt x="346" y="139"/>
                  </a:lnTo>
                  <a:lnTo>
                    <a:pt x="356" y="144"/>
                  </a:lnTo>
                  <a:lnTo>
                    <a:pt x="377" y="139"/>
                  </a:lnTo>
                  <a:lnTo>
                    <a:pt x="377" y="139"/>
                  </a:lnTo>
                  <a:lnTo>
                    <a:pt x="382" y="139"/>
                  </a:lnTo>
                  <a:lnTo>
                    <a:pt x="387" y="144"/>
                  </a:lnTo>
                  <a:lnTo>
                    <a:pt x="387" y="144"/>
                  </a:lnTo>
                  <a:lnTo>
                    <a:pt x="387" y="150"/>
                  </a:lnTo>
                  <a:lnTo>
                    <a:pt x="393" y="160"/>
                  </a:lnTo>
                  <a:lnTo>
                    <a:pt x="408" y="170"/>
                  </a:lnTo>
                  <a:lnTo>
                    <a:pt x="408" y="170"/>
                  </a:lnTo>
                  <a:lnTo>
                    <a:pt x="418" y="170"/>
                  </a:lnTo>
                  <a:lnTo>
                    <a:pt x="424" y="170"/>
                  </a:lnTo>
                  <a:lnTo>
                    <a:pt x="439" y="165"/>
                  </a:lnTo>
                  <a:lnTo>
                    <a:pt x="439" y="165"/>
                  </a:lnTo>
                  <a:lnTo>
                    <a:pt x="449" y="155"/>
                  </a:lnTo>
                  <a:lnTo>
                    <a:pt x="454" y="150"/>
                  </a:lnTo>
                  <a:lnTo>
                    <a:pt x="475" y="150"/>
                  </a:lnTo>
                  <a:lnTo>
                    <a:pt x="491" y="144"/>
                  </a:lnTo>
                  <a:lnTo>
                    <a:pt x="501" y="139"/>
                  </a:lnTo>
                  <a:lnTo>
                    <a:pt x="506" y="134"/>
                  </a:lnTo>
                  <a:lnTo>
                    <a:pt x="506" y="134"/>
                  </a:lnTo>
                  <a:lnTo>
                    <a:pt x="522" y="134"/>
                  </a:lnTo>
                  <a:lnTo>
                    <a:pt x="532" y="129"/>
                  </a:lnTo>
                  <a:lnTo>
                    <a:pt x="542" y="129"/>
                  </a:lnTo>
                  <a:lnTo>
                    <a:pt x="553" y="134"/>
                  </a:lnTo>
                  <a:lnTo>
                    <a:pt x="553" y="134"/>
                  </a:lnTo>
                  <a:lnTo>
                    <a:pt x="573" y="134"/>
                  </a:lnTo>
                  <a:lnTo>
                    <a:pt x="584" y="129"/>
                  </a:lnTo>
                  <a:lnTo>
                    <a:pt x="594" y="134"/>
                  </a:lnTo>
                  <a:lnTo>
                    <a:pt x="594" y="134"/>
                  </a:lnTo>
                  <a:lnTo>
                    <a:pt x="609" y="150"/>
                  </a:lnTo>
                  <a:lnTo>
                    <a:pt x="620" y="165"/>
                  </a:lnTo>
                  <a:lnTo>
                    <a:pt x="620" y="165"/>
                  </a:lnTo>
                  <a:lnTo>
                    <a:pt x="620" y="191"/>
                  </a:lnTo>
                  <a:lnTo>
                    <a:pt x="609" y="216"/>
                  </a:lnTo>
                  <a:lnTo>
                    <a:pt x="589" y="258"/>
                  </a:lnTo>
                  <a:lnTo>
                    <a:pt x="589" y="258"/>
                  </a:lnTo>
                  <a:lnTo>
                    <a:pt x="573" y="258"/>
                  </a:lnTo>
                  <a:lnTo>
                    <a:pt x="568" y="258"/>
                  </a:lnTo>
                  <a:lnTo>
                    <a:pt x="563" y="263"/>
                  </a:lnTo>
                  <a:lnTo>
                    <a:pt x="568" y="299"/>
                  </a:lnTo>
                  <a:lnTo>
                    <a:pt x="568" y="299"/>
                  </a:lnTo>
                  <a:lnTo>
                    <a:pt x="558" y="304"/>
                  </a:lnTo>
                  <a:lnTo>
                    <a:pt x="547" y="304"/>
                  </a:lnTo>
                  <a:lnTo>
                    <a:pt x="542" y="309"/>
                  </a:lnTo>
                  <a:lnTo>
                    <a:pt x="532" y="319"/>
                  </a:lnTo>
                  <a:lnTo>
                    <a:pt x="532" y="319"/>
                  </a:lnTo>
                  <a:lnTo>
                    <a:pt x="527" y="309"/>
                  </a:lnTo>
                  <a:lnTo>
                    <a:pt x="522" y="309"/>
                  </a:lnTo>
                  <a:lnTo>
                    <a:pt x="511" y="309"/>
                  </a:lnTo>
                  <a:lnTo>
                    <a:pt x="511" y="309"/>
                  </a:lnTo>
                  <a:lnTo>
                    <a:pt x="506" y="314"/>
                  </a:lnTo>
                  <a:lnTo>
                    <a:pt x="506" y="319"/>
                  </a:lnTo>
                  <a:lnTo>
                    <a:pt x="511" y="335"/>
                  </a:lnTo>
                  <a:lnTo>
                    <a:pt x="522" y="350"/>
                  </a:lnTo>
                  <a:lnTo>
                    <a:pt x="522" y="350"/>
                  </a:lnTo>
                  <a:lnTo>
                    <a:pt x="511" y="355"/>
                  </a:lnTo>
                  <a:lnTo>
                    <a:pt x="506" y="366"/>
                  </a:lnTo>
                  <a:lnTo>
                    <a:pt x="501" y="371"/>
                  </a:lnTo>
                  <a:lnTo>
                    <a:pt x="501" y="371"/>
                  </a:lnTo>
                  <a:lnTo>
                    <a:pt x="501" y="376"/>
                  </a:lnTo>
                  <a:lnTo>
                    <a:pt x="506" y="381"/>
                  </a:lnTo>
                  <a:lnTo>
                    <a:pt x="511" y="391"/>
                  </a:lnTo>
                  <a:lnTo>
                    <a:pt x="511" y="391"/>
                  </a:lnTo>
                  <a:lnTo>
                    <a:pt x="522" y="391"/>
                  </a:lnTo>
                  <a:lnTo>
                    <a:pt x="532" y="391"/>
                  </a:lnTo>
                  <a:lnTo>
                    <a:pt x="537" y="386"/>
                  </a:lnTo>
                  <a:lnTo>
                    <a:pt x="542" y="396"/>
                  </a:lnTo>
                  <a:lnTo>
                    <a:pt x="542" y="396"/>
                  </a:lnTo>
                  <a:lnTo>
                    <a:pt x="542" y="412"/>
                  </a:lnTo>
                  <a:lnTo>
                    <a:pt x="542" y="417"/>
                  </a:lnTo>
                  <a:lnTo>
                    <a:pt x="542" y="417"/>
                  </a:lnTo>
                  <a:lnTo>
                    <a:pt x="547" y="422"/>
                  </a:lnTo>
                  <a:lnTo>
                    <a:pt x="553" y="427"/>
                  </a:lnTo>
                  <a:lnTo>
                    <a:pt x="558" y="432"/>
                  </a:lnTo>
                  <a:lnTo>
                    <a:pt x="558" y="438"/>
                  </a:lnTo>
                  <a:lnTo>
                    <a:pt x="558" y="438"/>
                  </a:lnTo>
                  <a:lnTo>
                    <a:pt x="553" y="453"/>
                  </a:lnTo>
                  <a:lnTo>
                    <a:pt x="547" y="458"/>
                  </a:lnTo>
                  <a:lnTo>
                    <a:pt x="542" y="463"/>
                  </a:lnTo>
                  <a:lnTo>
                    <a:pt x="542" y="463"/>
                  </a:lnTo>
                  <a:lnTo>
                    <a:pt x="522" y="463"/>
                  </a:lnTo>
                  <a:lnTo>
                    <a:pt x="506" y="463"/>
                  </a:lnTo>
                  <a:lnTo>
                    <a:pt x="506" y="463"/>
                  </a:lnTo>
                  <a:lnTo>
                    <a:pt x="501" y="458"/>
                  </a:lnTo>
                  <a:lnTo>
                    <a:pt x="501" y="453"/>
                  </a:lnTo>
                  <a:lnTo>
                    <a:pt x="501" y="448"/>
                  </a:lnTo>
                  <a:lnTo>
                    <a:pt x="501" y="443"/>
                  </a:lnTo>
                  <a:lnTo>
                    <a:pt x="501" y="443"/>
                  </a:lnTo>
                  <a:lnTo>
                    <a:pt x="491" y="448"/>
                  </a:lnTo>
                  <a:lnTo>
                    <a:pt x="485" y="448"/>
                  </a:lnTo>
                  <a:lnTo>
                    <a:pt x="470" y="438"/>
                  </a:lnTo>
                  <a:lnTo>
                    <a:pt x="460" y="432"/>
                  </a:lnTo>
                  <a:lnTo>
                    <a:pt x="454" y="432"/>
                  </a:lnTo>
                  <a:lnTo>
                    <a:pt x="444" y="438"/>
                  </a:lnTo>
                  <a:lnTo>
                    <a:pt x="444" y="438"/>
                  </a:lnTo>
                  <a:lnTo>
                    <a:pt x="439" y="443"/>
                  </a:lnTo>
                  <a:lnTo>
                    <a:pt x="434" y="448"/>
                  </a:lnTo>
                  <a:lnTo>
                    <a:pt x="429" y="448"/>
                  </a:lnTo>
                  <a:lnTo>
                    <a:pt x="429" y="448"/>
                  </a:lnTo>
                  <a:lnTo>
                    <a:pt x="429" y="427"/>
                  </a:lnTo>
                  <a:lnTo>
                    <a:pt x="424" y="417"/>
                  </a:lnTo>
                  <a:lnTo>
                    <a:pt x="413" y="412"/>
                  </a:lnTo>
                  <a:lnTo>
                    <a:pt x="413" y="412"/>
                  </a:lnTo>
                  <a:lnTo>
                    <a:pt x="408" y="412"/>
                  </a:lnTo>
                  <a:lnTo>
                    <a:pt x="403" y="417"/>
                  </a:lnTo>
                  <a:lnTo>
                    <a:pt x="393" y="427"/>
                  </a:lnTo>
                  <a:lnTo>
                    <a:pt x="393" y="427"/>
                  </a:lnTo>
                  <a:lnTo>
                    <a:pt x="377" y="422"/>
                  </a:lnTo>
                  <a:lnTo>
                    <a:pt x="367" y="417"/>
                  </a:lnTo>
                  <a:lnTo>
                    <a:pt x="346" y="396"/>
                  </a:lnTo>
                  <a:lnTo>
                    <a:pt x="346" y="396"/>
                  </a:lnTo>
                  <a:lnTo>
                    <a:pt x="325" y="396"/>
                  </a:lnTo>
                  <a:lnTo>
                    <a:pt x="315" y="396"/>
                  </a:lnTo>
                  <a:lnTo>
                    <a:pt x="305" y="386"/>
                  </a:lnTo>
                  <a:lnTo>
                    <a:pt x="305" y="386"/>
                  </a:lnTo>
                  <a:lnTo>
                    <a:pt x="295" y="391"/>
                  </a:lnTo>
                  <a:lnTo>
                    <a:pt x="284" y="396"/>
                  </a:lnTo>
                  <a:lnTo>
                    <a:pt x="284" y="396"/>
                  </a:lnTo>
                  <a:lnTo>
                    <a:pt x="284" y="407"/>
                  </a:lnTo>
                  <a:lnTo>
                    <a:pt x="279" y="412"/>
                  </a:lnTo>
                  <a:lnTo>
                    <a:pt x="269" y="417"/>
                  </a:lnTo>
                  <a:lnTo>
                    <a:pt x="253" y="422"/>
                  </a:lnTo>
                  <a:lnTo>
                    <a:pt x="253" y="427"/>
                  </a:lnTo>
                  <a:lnTo>
                    <a:pt x="253" y="438"/>
                  </a:lnTo>
                  <a:lnTo>
                    <a:pt x="253" y="438"/>
                  </a:lnTo>
                  <a:lnTo>
                    <a:pt x="253" y="448"/>
                  </a:lnTo>
                  <a:lnTo>
                    <a:pt x="258" y="453"/>
                  </a:lnTo>
                  <a:lnTo>
                    <a:pt x="253" y="458"/>
                  </a:lnTo>
                  <a:lnTo>
                    <a:pt x="253" y="458"/>
                  </a:lnTo>
                  <a:lnTo>
                    <a:pt x="238" y="473"/>
                  </a:lnTo>
                  <a:lnTo>
                    <a:pt x="227" y="473"/>
                  </a:lnTo>
                  <a:lnTo>
                    <a:pt x="217" y="473"/>
                  </a:lnTo>
                  <a:lnTo>
                    <a:pt x="217" y="473"/>
                  </a:lnTo>
                  <a:lnTo>
                    <a:pt x="207" y="463"/>
                  </a:lnTo>
                  <a:lnTo>
                    <a:pt x="191" y="458"/>
                  </a:lnTo>
                  <a:lnTo>
                    <a:pt x="160" y="443"/>
                  </a:lnTo>
                  <a:lnTo>
                    <a:pt x="160" y="443"/>
                  </a:lnTo>
                  <a:lnTo>
                    <a:pt x="166" y="438"/>
                  </a:lnTo>
                  <a:lnTo>
                    <a:pt x="166" y="427"/>
                  </a:lnTo>
                  <a:lnTo>
                    <a:pt x="166" y="427"/>
                  </a:lnTo>
                  <a:lnTo>
                    <a:pt x="155" y="422"/>
                  </a:lnTo>
                  <a:lnTo>
                    <a:pt x="150" y="422"/>
                  </a:lnTo>
                  <a:lnTo>
                    <a:pt x="140" y="422"/>
                  </a:lnTo>
                  <a:lnTo>
                    <a:pt x="129" y="422"/>
                  </a:lnTo>
                  <a:lnTo>
                    <a:pt x="129" y="422"/>
                  </a:lnTo>
                  <a:lnTo>
                    <a:pt x="124" y="417"/>
                  </a:lnTo>
                  <a:lnTo>
                    <a:pt x="119" y="412"/>
                  </a:lnTo>
                  <a:lnTo>
                    <a:pt x="104" y="407"/>
                  </a:lnTo>
                  <a:lnTo>
                    <a:pt x="88" y="396"/>
                  </a:lnTo>
                  <a:lnTo>
                    <a:pt x="83" y="391"/>
                  </a:lnTo>
                  <a:lnTo>
                    <a:pt x="78" y="386"/>
                  </a:lnTo>
                  <a:lnTo>
                    <a:pt x="78" y="386"/>
                  </a:lnTo>
                  <a:lnTo>
                    <a:pt x="73" y="314"/>
                  </a:lnTo>
                  <a:lnTo>
                    <a:pt x="67" y="247"/>
                  </a:lnTo>
                  <a:lnTo>
                    <a:pt x="67" y="247"/>
                  </a:lnTo>
                  <a:lnTo>
                    <a:pt x="83" y="242"/>
                  </a:lnTo>
                  <a:lnTo>
                    <a:pt x="93" y="242"/>
                  </a:lnTo>
                  <a:lnTo>
                    <a:pt x="104" y="237"/>
                  </a:lnTo>
                  <a:lnTo>
                    <a:pt x="104" y="232"/>
                  </a:lnTo>
                  <a:lnTo>
                    <a:pt x="104" y="222"/>
                  </a:lnTo>
                  <a:lnTo>
                    <a:pt x="104" y="222"/>
                  </a:lnTo>
                  <a:lnTo>
                    <a:pt x="119" y="216"/>
                  </a:lnTo>
                  <a:lnTo>
                    <a:pt x="124" y="201"/>
                  </a:lnTo>
                  <a:lnTo>
                    <a:pt x="124" y="201"/>
                  </a:lnTo>
                  <a:lnTo>
                    <a:pt x="119" y="191"/>
                  </a:lnTo>
                  <a:lnTo>
                    <a:pt x="109" y="180"/>
                  </a:lnTo>
                  <a:lnTo>
                    <a:pt x="109" y="180"/>
                  </a:lnTo>
                  <a:lnTo>
                    <a:pt x="104" y="180"/>
                  </a:lnTo>
                  <a:lnTo>
                    <a:pt x="93" y="175"/>
                  </a:lnTo>
                  <a:lnTo>
                    <a:pt x="93" y="175"/>
                  </a:lnTo>
                  <a:lnTo>
                    <a:pt x="104" y="165"/>
                  </a:lnTo>
                  <a:lnTo>
                    <a:pt x="104" y="150"/>
                  </a:lnTo>
                  <a:lnTo>
                    <a:pt x="104" y="150"/>
                  </a:lnTo>
                  <a:lnTo>
                    <a:pt x="98" y="144"/>
                  </a:lnTo>
                  <a:lnTo>
                    <a:pt x="93" y="144"/>
                  </a:lnTo>
                  <a:lnTo>
                    <a:pt x="93" y="144"/>
                  </a:lnTo>
                  <a:lnTo>
                    <a:pt x="83" y="150"/>
                  </a:lnTo>
                  <a:lnTo>
                    <a:pt x="78" y="155"/>
                  </a:lnTo>
                  <a:lnTo>
                    <a:pt x="78" y="155"/>
                  </a:lnTo>
                  <a:lnTo>
                    <a:pt x="73" y="144"/>
                  </a:lnTo>
                  <a:lnTo>
                    <a:pt x="62" y="134"/>
                  </a:lnTo>
                  <a:lnTo>
                    <a:pt x="62" y="134"/>
                  </a:lnTo>
                  <a:lnTo>
                    <a:pt x="57" y="139"/>
                  </a:lnTo>
                  <a:lnTo>
                    <a:pt x="52" y="134"/>
                  </a:lnTo>
                  <a:lnTo>
                    <a:pt x="42" y="129"/>
                  </a:lnTo>
                  <a:lnTo>
                    <a:pt x="42" y="129"/>
                  </a:lnTo>
                  <a:lnTo>
                    <a:pt x="42" y="114"/>
                  </a:lnTo>
                  <a:lnTo>
                    <a:pt x="42" y="108"/>
                  </a:lnTo>
                  <a:lnTo>
                    <a:pt x="31" y="103"/>
                  </a:lnTo>
                  <a:lnTo>
                    <a:pt x="31" y="103"/>
                  </a:lnTo>
                  <a:lnTo>
                    <a:pt x="21" y="103"/>
                  </a:lnTo>
                  <a:lnTo>
                    <a:pt x="16" y="108"/>
                  </a:lnTo>
                  <a:lnTo>
                    <a:pt x="6" y="114"/>
                  </a:lnTo>
                  <a:lnTo>
                    <a:pt x="6" y="103"/>
                  </a:lnTo>
                  <a:lnTo>
                    <a:pt x="6" y="103"/>
                  </a:lnTo>
                  <a:lnTo>
                    <a:pt x="0" y="93"/>
                  </a:lnTo>
                  <a:lnTo>
                    <a:pt x="6" y="83"/>
                  </a:lnTo>
                  <a:lnTo>
                    <a:pt x="6" y="83"/>
                  </a:lnTo>
                  <a:lnTo>
                    <a:pt x="16" y="78"/>
                  </a:lnTo>
                  <a:lnTo>
                    <a:pt x="21" y="78"/>
                  </a:lnTo>
                  <a:lnTo>
                    <a:pt x="21" y="67"/>
                  </a:lnTo>
                  <a:lnTo>
                    <a:pt x="21" y="67"/>
                  </a:lnTo>
                  <a:lnTo>
                    <a:pt x="36" y="62"/>
                  </a:lnTo>
                  <a:lnTo>
                    <a:pt x="42" y="57"/>
                  </a:lnTo>
                  <a:lnTo>
                    <a:pt x="52" y="47"/>
                  </a:lnTo>
                  <a:lnTo>
                    <a:pt x="52" y="47"/>
                  </a:lnTo>
                  <a:lnTo>
                    <a:pt x="52" y="36"/>
                  </a:lnTo>
                  <a:lnTo>
                    <a:pt x="62" y="26"/>
                  </a:lnTo>
                  <a:lnTo>
                    <a:pt x="62" y="26"/>
                  </a:lnTo>
                  <a:lnTo>
                    <a:pt x="67" y="26"/>
                  </a:lnTo>
                  <a:lnTo>
                    <a:pt x="73" y="26"/>
                  </a:lnTo>
                  <a:lnTo>
                    <a:pt x="83" y="36"/>
                  </a:lnTo>
                  <a:lnTo>
                    <a:pt x="88" y="42"/>
                  </a:lnTo>
                  <a:lnTo>
                    <a:pt x="93" y="42"/>
                  </a:lnTo>
                  <a:lnTo>
                    <a:pt x="98" y="36"/>
                  </a:lnTo>
                  <a:lnTo>
                    <a:pt x="98" y="36"/>
                  </a:lnTo>
                  <a:lnTo>
                    <a:pt x="98" y="26"/>
                  </a:lnTo>
                  <a:lnTo>
                    <a:pt x="109" y="21"/>
                  </a:lnTo>
                  <a:lnTo>
                    <a:pt x="109" y="21"/>
                  </a:lnTo>
                  <a:lnTo>
                    <a:pt x="119" y="31"/>
                  </a:lnTo>
                  <a:lnTo>
                    <a:pt x="124" y="31"/>
                  </a:lnTo>
                  <a:lnTo>
                    <a:pt x="129" y="26"/>
                  </a:lnTo>
                  <a:lnTo>
                    <a:pt x="129" y="26"/>
                  </a:lnTo>
                  <a:lnTo>
                    <a:pt x="145" y="11"/>
                  </a:lnTo>
                  <a:lnTo>
                    <a:pt x="155" y="0"/>
                  </a:lnTo>
                  <a:lnTo>
                    <a:pt x="166" y="0"/>
                  </a:lnTo>
                  <a:lnTo>
                    <a:pt x="166" y="0"/>
                  </a:lnTo>
                  <a:lnTo>
                    <a:pt x="186" y="11"/>
                  </a:lnTo>
                  <a:lnTo>
                    <a:pt x="207" y="6"/>
                  </a:lnTo>
                  <a:lnTo>
                    <a:pt x="207" y="6"/>
                  </a:lnTo>
                  <a:lnTo>
                    <a:pt x="212" y="6"/>
                  </a:lnTo>
                  <a:lnTo>
                    <a:pt x="217" y="6"/>
                  </a:lnTo>
                  <a:lnTo>
                    <a:pt x="217" y="6"/>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7" name="Freeform 8"/>
            <p:cNvSpPr>
              <a:spLocks/>
            </p:cNvSpPr>
            <p:nvPr/>
          </p:nvSpPr>
          <p:spPr bwMode="auto">
            <a:xfrm>
              <a:off x="1623662" y="2797952"/>
              <a:ext cx="375669" cy="374049"/>
            </a:xfrm>
            <a:custGeom>
              <a:avLst/>
              <a:gdLst/>
              <a:ahLst/>
              <a:cxnLst>
                <a:cxn ang="0">
                  <a:pos x="82" y="11"/>
                </a:cxn>
                <a:cxn ang="0">
                  <a:pos x="103" y="11"/>
                </a:cxn>
                <a:cxn ang="0">
                  <a:pos x="123" y="31"/>
                </a:cxn>
                <a:cxn ang="0">
                  <a:pos x="139" y="36"/>
                </a:cxn>
                <a:cxn ang="0">
                  <a:pos x="154" y="42"/>
                </a:cxn>
                <a:cxn ang="0">
                  <a:pos x="170" y="36"/>
                </a:cxn>
                <a:cxn ang="0">
                  <a:pos x="180" y="26"/>
                </a:cxn>
                <a:cxn ang="0">
                  <a:pos x="180" y="36"/>
                </a:cxn>
                <a:cxn ang="0">
                  <a:pos x="185" y="52"/>
                </a:cxn>
                <a:cxn ang="0">
                  <a:pos x="191" y="62"/>
                </a:cxn>
                <a:cxn ang="0">
                  <a:pos x="216" y="52"/>
                </a:cxn>
                <a:cxn ang="0">
                  <a:pos x="232" y="52"/>
                </a:cxn>
                <a:cxn ang="0">
                  <a:pos x="237" y="57"/>
                </a:cxn>
                <a:cxn ang="0">
                  <a:pos x="242" y="93"/>
                </a:cxn>
                <a:cxn ang="0">
                  <a:pos x="258" y="129"/>
                </a:cxn>
                <a:cxn ang="0">
                  <a:pos x="273" y="139"/>
                </a:cxn>
                <a:cxn ang="0">
                  <a:pos x="258" y="180"/>
                </a:cxn>
                <a:cxn ang="0">
                  <a:pos x="242" y="185"/>
                </a:cxn>
                <a:cxn ang="0">
                  <a:pos x="211" y="185"/>
                </a:cxn>
                <a:cxn ang="0">
                  <a:pos x="191" y="201"/>
                </a:cxn>
                <a:cxn ang="0">
                  <a:pos x="185" y="216"/>
                </a:cxn>
                <a:cxn ang="0">
                  <a:pos x="180" y="242"/>
                </a:cxn>
                <a:cxn ang="0">
                  <a:pos x="170" y="273"/>
                </a:cxn>
                <a:cxn ang="0">
                  <a:pos x="149" y="273"/>
                </a:cxn>
                <a:cxn ang="0">
                  <a:pos x="129" y="263"/>
                </a:cxn>
                <a:cxn ang="0">
                  <a:pos x="134" y="252"/>
                </a:cxn>
                <a:cxn ang="0">
                  <a:pos x="113" y="237"/>
                </a:cxn>
                <a:cxn ang="0">
                  <a:pos x="98" y="242"/>
                </a:cxn>
                <a:cxn ang="0">
                  <a:pos x="98" y="227"/>
                </a:cxn>
                <a:cxn ang="0">
                  <a:pos x="87" y="221"/>
                </a:cxn>
                <a:cxn ang="0">
                  <a:pos x="82" y="206"/>
                </a:cxn>
                <a:cxn ang="0">
                  <a:pos x="77" y="191"/>
                </a:cxn>
                <a:cxn ang="0">
                  <a:pos x="72" y="185"/>
                </a:cxn>
                <a:cxn ang="0">
                  <a:pos x="62" y="196"/>
                </a:cxn>
                <a:cxn ang="0">
                  <a:pos x="51" y="191"/>
                </a:cxn>
                <a:cxn ang="0">
                  <a:pos x="41" y="149"/>
                </a:cxn>
                <a:cxn ang="0">
                  <a:pos x="31" y="129"/>
                </a:cxn>
                <a:cxn ang="0">
                  <a:pos x="5" y="119"/>
                </a:cxn>
                <a:cxn ang="0">
                  <a:pos x="0" y="113"/>
                </a:cxn>
                <a:cxn ang="0">
                  <a:pos x="15" y="98"/>
                </a:cxn>
                <a:cxn ang="0">
                  <a:pos x="31" y="67"/>
                </a:cxn>
                <a:cxn ang="0">
                  <a:pos x="31" y="31"/>
                </a:cxn>
                <a:cxn ang="0">
                  <a:pos x="36" y="26"/>
                </a:cxn>
                <a:cxn ang="0">
                  <a:pos x="51" y="26"/>
                </a:cxn>
                <a:cxn ang="0">
                  <a:pos x="56" y="16"/>
                </a:cxn>
                <a:cxn ang="0">
                  <a:pos x="62" y="0"/>
                </a:cxn>
                <a:cxn ang="0">
                  <a:pos x="77" y="6"/>
                </a:cxn>
                <a:cxn ang="0">
                  <a:pos x="82" y="11"/>
                </a:cxn>
              </a:cxnLst>
              <a:rect l="0" t="0" r="r" b="b"/>
              <a:pathLst>
                <a:path w="273" h="273">
                  <a:moveTo>
                    <a:pt x="82" y="11"/>
                  </a:moveTo>
                  <a:lnTo>
                    <a:pt x="82" y="11"/>
                  </a:lnTo>
                  <a:lnTo>
                    <a:pt x="98" y="11"/>
                  </a:lnTo>
                  <a:lnTo>
                    <a:pt x="103" y="11"/>
                  </a:lnTo>
                  <a:lnTo>
                    <a:pt x="113" y="21"/>
                  </a:lnTo>
                  <a:lnTo>
                    <a:pt x="123" y="31"/>
                  </a:lnTo>
                  <a:lnTo>
                    <a:pt x="129" y="36"/>
                  </a:lnTo>
                  <a:lnTo>
                    <a:pt x="139" y="36"/>
                  </a:lnTo>
                  <a:lnTo>
                    <a:pt x="139" y="36"/>
                  </a:lnTo>
                  <a:lnTo>
                    <a:pt x="154" y="42"/>
                  </a:lnTo>
                  <a:lnTo>
                    <a:pt x="170" y="36"/>
                  </a:lnTo>
                  <a:lnTo>
                    <a:pt x="170" y="36"/>
                  </a:lnTo>
                  <a:lnTo>
                    <a:pt x="175" y="31"/>
                  </a:lnTo>
                  <a:lnTo>
                    <a:pt x="180" y="26"/>
                  </a:lnTo>
                  <a:lnTo>
                    <a:pt x="180" y="26"/>
                  </a:lnTo>
                  <a:lnTo>
                    <a:pt x="180" y="36"/>
                  </a:lnTo>
                  <a:lnTo>
                    <a:pt x="180" y="47"/>
                  </a:lnTo>
                  <a:lnTo>
                    <a:pt x="185" y="52"/>
                  </a:lnTo>
                  <a:lnTo>
                    <a:pt x="191" y="62"/>
                  </a:lnTo>
                  <a:lnTo>
                    <a:pt x="191" y="62"/>
                  </a:lnTo>
                  <a:lnTo>
                    <a:pt x="201" y="57"/>
                  </a:lnTo>
                  <a:lnTo>
                    <a:pt x="216" y="52"/>
                  </a:lnTo>
                  <a:lnTo>
                    <a:pt x="227" y="47"/>
                  </a:lnTo>
                  <a:lnTo>
                    <a:pt x="232" y="52"/>
                  </a:lnTo>
                  <a:lnTo>
                    <a:pt x="237" y="57"/>
                  </a:lnTo>
                  <a:lnTo>
                    <a:pt x="237" y="57"/>
                  </a:lnTo>
                  <a:lnTo>
                    <a:pt x="237" y="77"/>
                  </a:lnTo>
                  <a:lnTo>
                    <a:pt x="242" y="93"/>
                  </a:lnTo>
                  <a:lnTo>
                    <a:pt x="258" y="129"/>
                  </a:lnTo>
                  <a:lnTo>
                    <a:pt x="258" y="129"/>
                  </a:lnTo>
                  <a:lnTo>
                    <a:pt x="273" y="139"/>
                  </a:lnTo>
                  <a:lnTo>
                    <a:pt x="273" y="139"/>
                  </a:lnTo>
                  <a:lnTo>
                    <a:pt x="263" y="170"/>
                  </a:lnTo>
                  <a:lnTo>
                    <a:pt x="258" y="180"/>
                  </a:lnTo>
                  <a:lnTo>
                    <a:pt x="252" y="185"/>
                  </a:lnTo>
                  <a:lnTo>
                    <a:pt x="242" y="185"/>
                  </a:lnTo>
                  <a:lnTo>
                    <a:pt x="242" y="185"/>
                  </a:lnTo>
                  <a:lnTo>
                    <a:pt x="211" y="185"/>
                  </a:lnTo>
                  <a:lnTo>
                    <a:pt x="201" y="191"/>
                  </a:lnTo>
                  <a:lnTo>
                    <a:pt x="191" y="201"/>
                  </a:lnTo>
                  <a:lnTo>
                    <a:pt x="191" y="201"/>
                  </a:lnTo>
                  <a:lnTo>
                    <a:pt x="185" y="216"/>
                  </a:lnTo>
                  <a:lnTo>
                    <a:pt x="180" y="227"/>
                  </a:lnTo>
                  <a:lnTo>
                    <a:pt x="180" y="242"/>
                  </a:lnTo>
                  <a:lnTo>
                    <a:pt x="170" y="257"/>
                  </a:lnTo>
                  <a:lnTo>
                    <a:pt x="170" y="273"/>
                  </a:lnTo>
                  <a:lnTo>
                    <a:pt x="170" y="273"/>
                  </a:lnTo>
                  <a:lnTo>
                    <a:pt x="149" y="273"/>
                  </a:lnTo>
                  <a:lnTo>
                    <a:pt x="139" y="268"/>
                  </a:lnTo>
                  <a:lnTo>
                    <a:pt x="129" y="263"/>
                  </a:lnTo>
                  <a:lnTo>
                    <a:pt x="129" y="263"/>
                  </a:lnTo>
                  <a:lnTo>
                    <a:pt x="134" y="252"/>
                  </a:lnTo>
                  <a:lnTo>
                    <a:pt x="129" y="247"/>
                  </a:lnTo>
                  <a:lnTo>
                    <a:pt x="113" y="237"/>
                  </a:lnTo>
                  <a:lnTo>
                    <a:pt x="98" y="242"/>
                  </a:lnTo>
                  <a:lnTo>
                    <a:pt x="98" y="242"/>
                  </a:lnTo>
                  <a:lnTo>
                    <a:pt x="98" y="237"/>
                  </a:lnTo>
                  <a:lnTo>
                    <a:pt x="98" y="227"/>
                  </a:lnTo>
                  <a:lnTo>
                    <a:pt x="98" y="227"/>
                  </a:lnTo>
                  <a:lnTo>
                    <a:pt x="87" y="221"/>
                  </a:lnTo>
                  <a:lnTo>
                    <a:pt x="82" y="221"/>
                  </a:lnTo>
                  <a:lnTo>
                    <a:pt x="82" y="206"/>
                  </a:lnTo>
                  <a:lnTo>
                    <a:pt x="82" y="196"/>
                  </a:lnTo>
                  <a:lnTo>
                    <a:pt x="77" y="191"/>
                  </a:lnTo>
                  <a:lnTo>
                    <a:pt x="72" y="185"/>
                  </a:lnTo>
                  <a:lnTo>
                    <a:pt x="72" y="185"/>
                  </a:lnTo>
                  <a:lnTo>
                    <a:pt x="67" y="191"/>
                  </a:lnTo>
                  <a:lnTo>
                    <a:pt x="62" y="196"/>
                  </a:lnTo>
                  <a:lnTo>
                    <a:pt x="62" y="196"/>
                  </a:lnTo>
                  <a:lnTo>
                    <a:pt x="51" y="191"/>
                  </a:lnTo>
                  <a:lnTo>
                    <a:pt x="46" y="175"/>
                  </a:lnTo>
                  <a:lnTo>
                    <a:pt x="41" y="149"/>
                  </a:lnTo>
                  <a:lnTo>
                    <a:pt x="36" y="139"/>
                  </a:lnTo>
                  <a:lnTo>
                    <a:pt x="31" y="129"/>
                  </a:lnTo>
                  <a:lnTo>
                    <a:pt x="20" y="124"/>
                  </a:lnTo>
                  <a:lnTo>
                    <a:pt x="5" y="119"/>
                  </a:lnTo>
                  <a:lnTo>
                    <a:pt x="5" y="119"/>
                  </a:lnTo>
                  <a:lnTo>
                    <a:pt x="0" y="113"/>
                  </a:lnTo>
                  <a:lnTo>
                    <a:pt x="5" y="108"/>
                  </a:lnTo>
                  <a:lnTo>
                    <a:pt x="15" y="98"/>
                  </a:lnTo>
                  <a:lnTo>
                    <a:pt x="15" y="98"/>
                  </a:lnTo>
                  <a:lnTo>
                    <a:pt x="31" y="67"/>
                  </a:lnTo>
                  <a:lnTo>
                    <a:pt x="31" y="52"/>
                  </a:lnTo>
                  <a:lnTo>
                    <a:pt x="31" y="31"/>
                  </a:lnTo>
                  <a:lnTo>
                    <a:pt x="31" y="31"/>
                  </a:lnTo>
                  <a:lnTo>
                    <a:pt x="36" y="26"/>
                  </a:lnTo>
                  <a:lnTo>
                    <a:pt x="46" y="26"/>
                  </a:lnTo>
                  <a:lnTo>
                    <a:pt x="51" y="26"/>
                  </a:lnTo>
                  <a:lnTo>
                    <a:pt x="56" y="16"/>
                  </a:lnTo>
                  <a:lnTo>
                    <a:pt x="56" y="16"/>
                  </a:lnTo>
                  <a:lnTo>
                    <a:pt x="62" y="11"/>
                  </a:lnTo>
                  <a:lnTo>
                    <a:pt x="62" y="0"/>
                  </a:lnTo>
                  <a:lnTo>
                    <a:pt x="62" y="0"/>
                  </a:lnTo>
                  <a:lnTo>
                    <a:pt x="77" y="6"/>
                  </a:lnTo>
                  <a:lnTo>
                    <a:pt x="82" y="11"/>
                  </a:lnTo>
                  <a:lnTo>
                    <a:pt x="82" y="11"/>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8" name="Freeform 9"/>
            <p:cNvSpPr>
              <a:spLocks/>
            </p:cNvSpPr>
            <p:nvPr/>
          </p:nvSpPr>
          <p:spPr bwMode="auto">
            <a:xfrm>
              <a:off x="1403490" y="2918525"/>
              <a:ext cx="368788" cy="358977"/>
            </a:xfrm>
            <a:custGeom>
              <a:avLst/>
              <a:gdLst/>
              <a:ahLst/>
              <a:cxnLst>
                <a:cxn ang="0">
                  <a:pos x="149" y="36"/>
                </a:cxn>
                <a:cxn ang="0">
                  <a:pos x="170" y="46"/>
                </a:cxn>
                <a:cxn ang="0">
                  <a:pos x="191" y="61"/>
                </a:cxn>
                <a:cxn ang="0">
                  <a:pos x="196" y="97"/>
                </a:cxn>
                <a:cxn ang="0">
                  <a:pos x="222" y="123"/>
                </a:cxn>
                <a:cxn ang="0">
                  <a:pos x="232" y="113"/>
                </a:cxn>
                <a:cxn ang="0">
                  <a:pos x="242" y="144"/>
                </a:cxn>
                <a:cxn ang="0">
                  <a:pos x="252" y="149"/>
                </a:cxn>
                <a:cxn ang="0">
                  <a:pos x="247" y="164"/>
                </a:cxn>
                <a:cxn ang="0">
                  <a:pos x="252" y="169"/>
                </a:cxn>
                <a:cxn ang="0">
                  <a:pos x="268" y="159"/>
                </a:cxn>
                <a:cxn ang="0">
                  <a:pos x="263" y="180"/>
                </a:cxn>
                <a:cxn ang="0">
                  <a:pos x="227" y="216"/>
                </a:cxn>
                <a:cxn ang="0">
                  <a:pos x="216" y="216"/>
                </a:cxn>
                <a:cxn ang="0">
                  <a:pos x="196" y="231"/>
                </a:cxn>
                <a:cxn ang="0">
                  <a:pos x="180" y="241"/>
                </a:cxn>
                <a:cxn ang="0">
                  <a:pos x="170" y="241"/>
                </a:cxn>
                <a:cxn ang="0">
                  <a:pos x="129" y="262"/>
                </a:cxn>
                <a:cxn ang="0">
                  <a:pos x="129" y="257"/>
                </a:cxn>
                <a:cxn ang="0">
                  <a:pos x="129" y="236"/>
                </a:cxn>
                <a:cxn ang="0">
                  <a:pos x="123" y="231"/>
                </a:cxn>
                <a:cxn ang="0">
                  <a:pos x="98" y="226"/>
                </a:cxn>
                <a:cxn ang="0">
                  <a:pos x="56" y="226"/>
                </a:cxn>
                <a:cxn ang="0">
                  <a:pos x="36" y="216"/>
                </a:cxn>
                <a:cxn ang="0">
                  <a:pos x="25" y="216"/>
                </a:cxn>
                <a:cxn ang="0">
                  <a:pos x="10" y="226"/>
                </a:cxn>
                <a:cxn ang="0">
                  <a:pos x="0" y="221"/>
                </a:cxn>
                <a:cxn ang="0">
                  <a:pos x="10" y="205"/>
                </a:cxn>
                <a:cxn ang="0">
                  <a:pos x="20" y="169"/>
                </a:cxn>
                <a:cxn ang="0">
                  <a:pos x="36" y="154"/>
                </a:cxn>
                <a:cxn ang="0">
                  <a:pos x="41" y="144"/>
                </a:cxn>
                <a:cxn ang="0">
                  <a:pos x="67" y="128"/>
                </a:cxn>
                <a:cxn ang="0">
                  <a:pos x="77" y="118"/>
                </a:cxn>
                <a:cxn ang="0">
                  <a:pos x="67" y="97"/>
                </a:cxn>
                <a:cxn ang="0">
                  <a:pos x="67" y="87"/>
                </a:cxn>
                <a:cxn ang="0">
                  <a:pos x="82" y="77"/>
                </a:cxn>
                <a:cxn ang="0">
                  <a:pos x="82" y="67"/>
                </a:cxn>
                <a:cxn ang="0">
                  <a:pos x="72" y="51"/>
                </a:cxn>
                <a:cxn ang="0">
                  <a:pos x="77" y="46"/>
                </a:cxn>
                <a:cxn ang="0">
                  <a:pos x="93" y="31"/>
                </a:cxn>
                <a:cxn ang="0">
                  <a:pos x="134" y="20"/>
                </a:cxn>
                <a:cxn ang="0">
                  <a:pos x="144" y="5"/>
                </a:cxn>
                <a:cxn ang="0">
                  <a:pos x="165" y="0"/>
                </a:cxn>
                <a:cxn ang="0">
                  <a:pos x="160" y="10"/>
                </a:cxn>
                <a:cxn ang="0">
                  <a:pos x="149" y="25"/>
                </a:cxn>
                <a:cxn ang="0">
                  <a:pos x="149" y="36"/>
                </a:cxn>
              </a:cxnLst>
              <a:rect l="0" t="0" r="r" b="b"/>
              <a:pathLst>
                <a:path w="268" h="262">
                  <a:moveTo>
                    <a:pt x="149" y="36"/>
                  </a:moveTo>
                  <a:lnTo>
                    <a:pt x="149" y="36"/>
                  </a:lnTo>
                  <a:lnTo>
                    <a:pt x="160" y="46"/>
                  </a:lnTo>
                  <a:lnTo>
                    <a:pt x="170" y="46"/>
                  </a:lnTo>
                  <a:lnTo>
                    <a:pt x="180" y="51"/>
                  </a:lnTo>
                  <a:lnTo>
                    <a:pt x="191" y="61"/>
                  </a:lnTo>
                  <a:lnTo>
                    <a:pt x="191" y="61"/>
                  </a:lnTo>
                  <a:lnTo>
                    <a:pt x="196" y="97"/>
                  </a:lnTo>
                  <a:lnTo>
                    <a:pt x="206" y="113"/>
                  </a:lnTo>
                  <a:lnTo>
                    <a:pt x="222" y="123"/>
                  </a:lnTo>
                  <a:lnTo>
                    <a:pt x="232" y="113"/>
                  </a:lnTo>
                  <a:lnTo>
                    <a:pt x="232" y="113"/>
                  </a:lnTo>
                  <a:lnTo>
                    <a:pt x="237" y="133"/>
                  </a:lnTo>
                  <a:lnTo>
                    <a:pt x="242" y="144"/>
                  </a:lnTo>
                  <a:lnTo>
                    <a:pt x="252" y="149"/>
                  </a:lnTo>
                  <a:lnTo>
                    <a:pt x="252" y="149"/>
                  </a:lnTo>
                  <a:lnTo>
                    <a:pt x="247" y="159"/>
                  </a:lnTo>
                  <a:lnTo>
                    <a:pt x="247" y="164"/>
                  </a:lnTo>
                  <a:lnTo>
                    <a:pt x="252" y="169"/>
                  </a:lnTo>
                  <a:lnTo>
                    <a:pt x="252" y="169"/>
                  </a:lnTo>
                  <a:lnTo>
                    <a:pt x="263" y="164"/>
                  </a:lnTo>
                  <a:lnTo>
                    <a:pt x="268" y="159"/>
                  </a:lnTo>
                  <a:lnTo>
                    <a:pt x="268" y="159"/>
                  </a:lnTo>
                  <a:lnTo>
                    <a:pt x="263" y="180"/>
                  </a:lnTo>
                  <a:lnTo>
                    <a:pt x="252" y="195"/>
                  </a:lnTo>
                  <a:lnTo>
                    <a:pt x="227" y="216"/>
                  </a:lnTo>
                  <a:lnTo>
                    <a:pt x="227" y="216"/>
                  </a:lnTo>
                  <a:lnTo>
                    <a:pt x="216" y="216"/>
                  </a:lnTo>
                  <a:lnTo>
                    <a:pt x="211" y="216"/>
                  </a:lnTo>
                  <a:lnTo>
                    <a:pt x="196" y="231"/>
                  </a:lnTo>
                  <a:lnTo>
                    <a:pt x="185" y="241"/>
                  </a:lnTo>
                  <a:lnTo>
                    <a:pt x="180" y="241"/>
                  </a:lnTo>
                  <a:lnTo>
                    <a:pt x="170" y="241"/>
                  </a:lnTo>
                  <a:lnTo>
                    <a:pt x="170" y="241"/>
                  </a:lnTo>
                  <a:lnTo>
                    <a:pt x="149" y="247"/>
                  </a:lnTo>
                  <a:lnTo>
                    <a:pt x="129" y="262"/>
                  </a:lnTo>
                  <a:lnTo>
                    <a:pt x="129" y="262"/>
                  </a:lnTo>
                  <a:lnTo>
                    <a:pt x="129" y="257"/>
                  </a:lnTo>
                  <a:lnTo>
                    <a:pt x="129" y="247"/>
                  </a:lnTo>
                  <a:lnTo>
                    <a:pt x="129" y="236"/>
                  </a:lnTo>
                  <a:lnTo>
                    <a:pt x="123" y="231"/>
                  </a:lnTo>
                  <a:lnTo>
                    <a:pt x="123" y="231"/>
                  </a:lnTo>
                  <a:lnTo>
                    <a:pt x="113" y="226"/>
                  </a:lnTo>
                  <a:lnTo>
                    <a:pt x="98" y="226"/>
                  </a:lnTo>
                  <a:lnTo>
                    <a:pt x="77" y="226"/>
                  </a:lnTo>
                  <a:lnTo>
                    <a:pt x="56" y="226"/>
                  </a:lnTo>
                  <a:lnTo>
                    <a:pt x="46" y="226"/>
                  </a:lnTo>
                  <a:lnTo>
                    <a:pt x="36" y="216"/>
                  </a:lnTo>
                  <a:lnTo>
                    <a:pt x="36" y="216"/>
                  </a:lnTo>
                  <a:lnTo>
                    <a:pt x="25" y="216"/>
                  </a:lnTo>
                  <a:lnTo>
                    <a:pt x="15" y="221"/>
                  </a:lnTo>
                  <a:lnTo>
                    <a:pt x="10" y="226"/>
                  </a:lnTo>
                  <a:lnTo>
                    <a:pt x="0" y="221"/>
                  </a:lnTo>
                  <a:lnTo>
                    <a:pt x="0" y="221"/>
                  </a:lnTo>
                  <a:lnTo>
                    <a:pt x="5" y="216"/>
                  </a:lnTo>
                  <a:lnTo>
                    <a:pt x="10" y="205"/>
                  </a:lnTo>
                  <a:lnTo>
                    <a:pt x="15" y="190"/>
                  </a:lnTo>
                  <a:lnTo>
                    <a:pt x="20" y="169"/>
                  </a:lnTo>
                  <a:lnTo>
                    <a:pt x="31" y="159"/>
                  </a:lnTo>
                  <a:lnTo>
                    <a:pt x="36" y="154"/>
                  </a:lnTo>
                  <a:lnTo>
                    <a:pt x="36" y="154"/>
                  </a:lnTo>
                  <a:lnTo>
                    <a:pt x="41" y="144"/>
                  </a:lnTo>
                  <a:lnTo>
                    <a:pt x="46" y="139"/>
                  </a:lnTo>
                  <a:lnTo>
                    <a:pt x="67" y="128"/>
                  </a:lnTo>
                  <a:lnTo>
                    <a:pt x="72" y="123"/>
                  </a:lnTo>
                  <a:lnTo>
                    <a:pt x="77" y="118"/>
                  </a:lnTo>
                  <a:lnTo>
                    <a:pt x="72" y="108"/>
                  </a:lnTo>
                  <a:lnTo>
                    <a:pt x="67" y="97"/>
                  </a:lnTo>
                  <a:lnTo>
                    <a:pt x="67" y="97"/>
                  </a:lnTo>
                  <a:lnTo>
                    <a:pt x="67" y="87"/>
                  </a:lnTo>
                  <a:lnTo>
                    <a:pt x="77" y="82"/>
                  </a:lnTo>
                  <a:lnTo>
                    <a:pt x="82" y="77"/>
                  </a:lnTo>
                  <a:lnTo>
                    <a:pt x="82" y="67"/>
                  </a:lnTo>
                  <a:lnTo>
                    <a:pt x="82" y="67"/>
                  </a:lnTo>
                  <a:lnTo>
                    <a:pt x="72" y="56"/>
                  </a:lnTo>
                  <a:lnTo>
                    <a:pt x="72" y="51"/>
                  </a:lnTo>
                  <a:lnTo>
                    <a:pt x="77" y="46"/>
                  </a:lnTo>
                  <a:lnTo>
                    <a:pt x="77" y="46"/>
                  </a:lnTo>
                  <a:lnTo>
                    <a:pt x="82" y="36"/>
                  </a:lnTo>
                  <a:lnTo>
                    <a:pt x="93" y="31"/>
                  </a:lnTo>
                  <a:lnTo>
                    <a:pt x="113" y="25"/>
                  </a:lnTo>
                  <a:lnTo>
                    <a:pt x="134" y="20"/>
                  </a:lnTo>
                  <a:lnTo>
                    <a:pt x="139" y="15"/>
                  </a:lnTo>
                  <a:lnTo>
                    <a:pt x="144" y="5"/>
                  </a:lnTo>
                  <a:lnTo>
                    <a:pt x="144" y="5"/>
                  </a:lnTo>
                  <a:lnTo>
                    <a:pt x="165" y="0"/>
                  </a:lnTo>
                  <a:lnTo>
                    <a:pt x="165" y="0"/>
                  </a:lnTo>
                  <a:lnTo>
                    <a:pt x="160" y="10"/>
                  </a:lnTo>
                  <a:lnTo>
                    <a:pt x="154" y="15"/>
                  </a:lnTo>
                  <a:lnTo>
                    <a:pt x="149" y="25"/>
                  </a:lnTo>
                  <a:lnTo>
                    <a:pt x="149" y="36"/>
                  </a:lnTo>
                  <a:lnTo>
                    <a:pt x="149" y="36"/>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9" name="Freeform 10"/>
            <p:cNvSpPr>
              <a:spLocks/>
            </p:cNvSpPr>
            <p:nvPr/>
          </p:nvSpPr>
          <p:spPr bwMode="auto">
            <a:xfrm>
              <a:off x="1871356" y="3037726"/>
              <a:ext cx="370164" cy="345275"/>
            </a:xfrm>
            <a:custGeom>
              <a:avLst/>
              <a:gdLst/>
              <a:ahLst/>
              <a:cxnLst>
                <a:cxn ang="0">
                  <a:pos x="150" y="52"/>
                </a:cxn>
                <a:cxn ang="0">
                  <a:pos x="165" y="52"/>
                </a:cxn>
                <a:cxn ang="0">
                  <a:pos x="181" y="46"/>
                </a:cxn>
                <a:cxn ang="0">
                  <a:pos x="196" y="72"/>
                </a:cxn>
                <a:cxn ang="0">
                  <a:pos x="207" y="67"/>
                </a:cxn>
                <a:cxn ang="0">
                  <a:pos x="212" y="72"/>
                </a:cxn>
                <a:cxn ang="0">
                  <a:pos x="212" y="88"/>
                </a:cxn>
                <a:cxn ang="0">
                  <a:pos x="212" y="98"/>
                </a:cxn>
                <a:cxn ang="0">
                  <a:pos x="227" y="103"/>
                </a:cxn>
                <a:cxn ang="0">
                  <a:pos x="253" y="98"/>
                </a:cxn>
                <a:cxn ang="0">
                  <a:pos x="263" y="98"/>
                </a:cxn>
                <a:cxn ang="0">
                  <a:pos x="269" y="124"/>
                </a:cxn>
                <a:cxn ang="0">
                  <a:pos x="253" y="129"/>
                </a:cxn>
                <a:cxn ang="0">
                  <a:pos x="227" y="149"/>
                </a:cxn>
                <a:cxn ang="0">
                  <a:pos x="201" y="221"/>
                </a:cxn>
                <a:cxn ang="0">
                  <a:pos x="191" y="232"/>
                </a:cxn>
                <a:cxn ang="0">
                  <a:pos x="181" y="247"/>
                </a:cxn>
                <a:cxn ang="0">
                  <a:pos x="155" y="247"/>
                </a:cxn>
                <a:cxn ang="0">
                  <a:pos x="129" y="237"/>
                </a:cxn>
                <a:cxn ang="0">
                  <a:pos x="119" y="216"/>
                </a:cxn>
                <a:cxn ang="0">
                  <a:pos x="83" y="201"/>
                </a:cxn>
                <a:cxn ang="0">
                  <a:pos x="72" y="185"/>
                </a:cxn>
                <a:cxn ang="0">
                  <a:pos x="52" y="185"/>
                </a:cxn>
                <a:cxn ang="0">
                  <a:pos x="26" y="196"/>
                </a:cxn>
                <a:cxn ang="0">
                  <a:pos x="11" y="185"/>
                </a:cxn>
                <a:cxn ang="0">
                  <a:pos x="11" y="170"/>
                </a:cxn>
                <a:cxn ang="0">
                  <a:pos x="21" y="139"/>
                </a:cxn>
                <a:cxn ang="0">
                  <a:pos x="21" y="118"/>
                </a:cxn>
                <a:cxn ang="0">
                  <a:pos x="0" y="108"/>
                </a:cxn>
                <a:cxn ang="0">
                  <a:pos x="0" y="98"/>
                </a:cxn>
                <a:cxn ang="0">
                  <a:pos x="0" y="77"/>
                </a:cxn>
                <a:cxn ang="0">
                  <a:pos x="11" y="72"/>
                </a:cxn>
                <a:cxn ang="0">
                  <a:pos x="16" y="36"/>
                </a:cxn>
                <a:cxn ang="0">
                  <a:pos x="21" y="26"/>
                </a:cxn>
                <a:cxn ang="0">
                  <a:pos x="57" y="21"/>
                </a:cxn>
                <a:cxn ang="0">
                  <a:pos x="93" y="21"/>
                </a:cxn>
                <a:cxn ang="0">
                  <a:pos x="114" y="0"/>
                </a:cxn>
                <a:cxn ang="0">
                  <a:pos x="119" y="5"/>
                </a:cxn>
                <a:cxn ang="0">
                  <a:pos x="129" y="31"/>
                </a:cxn>
                <a:cxn ang="0">
                  <a:pos x="140" y="52"/>
                </a:cxn>
                <a:cxn ang="0">
                  <a:pos x="150" y="52"/>
                </a:cxn>
              </a:cxnLst>
              <a:rect l="0" t="0" r="r" b="b"/>
              <a:pathLst>
                <a:path w="269" h="252">
                  <a:moveTo>
                    <a:pt x="150" y="52"/>
                  </a:moveTo>
                  <a:lnTo>
                    <a:pt x="150" y="52"/>
                  </a:lnTo>
                  <a:lnTo>
                    <a:pt x="160" y="52"/>
                  </a:lnTo>
                  <a:lnTo>
                    <a:pt x="165" y="52"/>
                  </a:lnTo>
                  <a:lnTo>
                    <a:pt x="181" y="46"/>
                  </a:lnTo>
                  <a:lnTo>
                    <a:pt x="181" y="46"/>
                  </a:lnTo>
                  <a:lnTo>
                    <a:pt x="191" y="62"/>
                  </a:lnTo>
                  <a:lnTo>
                    <a:pt x="196" y="72"/>
                  </a:lnTo>
                  <a:lnTo>
                    <a:pt x="207" y="67"/>
                  </a:lnTo>
                  <a:lnTo>
                    <a:pt x="207" y="67"/>
                  </a:lnTo>
                  <a:lnTo>
                    <a:pt x="212" y="67"/>
                  </a:lnTo>
                  <a:lnTo>
                    <a:pt x="212" y="72"/>
                  </a:lnTo>
                  <a:lnTo>
                    <a:pt x="212" y="72"/>
                  </a:lnTo>
                  <a:lnTo>
                    <a:pt x="212" y="88"/>
                  </a:lnTo>
                  <a:lnTo>
                    <a:pt x="212" y="93"/>
                  </a:lnTo>
                  <a:lnTo>
                    <a:pt x="212" y="98"/>
                  </a:lnTo>
                  <a:lnTo>
                    <a:pt x="212" y="98"/>
                  </a:lnTo>
                  <a:lnTo>
                    <a:pt x="227" y="103"/>
                  </a:lnTo>
                  <a:lnTo>
                    <a:pt x="238" y="98"/>
                  </a:lnTo>
                  <a:lnTo>
                    <a:pt x="253" y="98"/>
                  </a:lnTo>
                  <a:lnTo>
                    <a:pt x="263" y="98"/>
                  </a:lnTo>
                  <a:lnTo>
                    <a:pt x="263" y="98"/>
                  </a:lnTo>
                  <a:lnTo>
                    <a:pt x="269" y="108"/>
                  </a:lnTo>
                  <a:lnTo>
                    <a:pt x="269" y="124"/>
                  </a:lnTo>
                  <a:lnTo>
                    <a:pt x="269" y="124"/>
                  </a:lnTo>
                  <a:lnTo>
                    <a:pt x="253" y="129"/>
                  </a:lnTo>
                  <a:lnTo>
                    <a:pt x="243" y="134"/>
                  </a:lnTo>
                  <a:lnTo>
                    <a:pt x="227" y="149"/>
                  </a:lnTo>
                  <a:lnTo>
                    <a:pt x="207" y="190"/>
                  </a:lnTo>
                  <a:lnTo>
                    <a:pt x="201" y="221"/>
                  </a:lnTo>
                  <a:lnTo>
                    <a:pt x="201" y="221"/>
                  </a:lnTo>
                  <a:lnTo>
                    <a:pt x="191" y="232"/>
                  </a:lnTo>
                  <a:lnTo>
                    <a:pt x="181" y="247"/>
                  </a:lnTo>
                  <a:lnTo>
                    <a:pt x="181" y="247"/>
                  </a:lnTo>
                  <a:lnTo>
                    <a:pt x="171" y="252"/>
                  </a:lnTo>
                  <a:lnTo>
                    <a:pt x="155" y="247"/>
                  </a:lnTo>
                  <a:lnTo>
                    <a:pt x="129" y="237"/>
                  </a:lnTo>
                  <a:lnTo>
                    <a:pt x="129" y="237"/>
                  </a:lnTo>
                  <a:lnTo>
                    <a:pt x="124" y="226"/>
                  </a:lnTo>
                  <a:lnTo>
                    <a:pt x="119" y="216"/>
                  </a:lnTo>
                  <a:lnTo>
                    <a:pt x="103" y="211"/>
                  </a:lnTo>
                  <a:lnTo>
                    <a:pt x="83" y="201"/>
                  </a:lnTo>
                  <a:lnTo>
                    <a:pt x="78" y="196"/>
                  </a:lnTo>
                  <a:lnTo>
                    <a:pt x="72" y="185"/>
                  </a:lnTo>
                  <a:lnTo>
                    <a:pt x="72" y="185"/>
                  </a:lnTo>
                  <a:lnTo>
                    <a:pt x="52" y="185"/>
                  </a:lnTo>
                  <a:lnTo>
                    <a:pt x="36" y="190"/>
                  </a:lnTo>
                  <a:lnTo>
                    <a:pt x="26" y="196"/>
                  </a:lnTo>
                  <a:lnTo>
                    <a:pt x="16" y="190"/>
                  </a:lnTo>
                  <a:lnTo>
                    <a:pt x="11" y="185"/>
                  </a:lnTo>
                  <a:lnTo>
                    <a:pt x="11" y="185"/>
                  </a:lnTo>
                  <a:lnTo>
                    <a:pt x="11" y="170"/>
                  </a:lnTo>
                  <a:lnTo>
                    <a:pt x="11" y="160"/>
                  </a:lnTo>
                  <a:lnTo>
                    <a:pt x="21" y="139"/>
                  </a:lnTo>
                  <a:lnTo>
                    <a:pt x="21" y="129"/>
                  </a:lnTo>
                  <a:lnTo>
                    <a:pt x="21" y="118"/>
                  </a:lnTo>
                  <a:lnTo>
                    <a:pt x="16" y="113"/>
                  </a:lnTo>
                  <a:lnTo>
                    <a:pt x="0" y="108"/>
                  </a:lnTo>
                  <a:lnTo>
                    <a:pt x="0" y="108"/>
                  </a:lnTo>
                  <a:lnTo>
                    <a:pt x="0" y="98"/>
                  </a:lnTo>
                  <a:lnTo>
                    <a:pt x="0" y="88"/>
                  </a:lnTo>
                  <a:lnTo>
                    <a:pt x="0" y="77"/>
                  </a:lnTo>
                  <a:lnTo>
                    <a:pt x="11" y="72"/>
                  </a:lnTo>
                  <a:lnTo>
                    <a:pt x="11" y="72"/>
                  </a:lnTo>
                  <a:lnTo>
                    <a:pt x="11" y="46"/>
                  </a:lnTo>
                  <a:lnTo>
                    <a:pt x="16" y="36"/>
                  </a:lnTo>
                  <a:lnTo>
                    <a:pt x="21" y="26"/>
                  </a:lnTo>
                  <a:lnTo>
                    <a:pt x="21" y="26"/>
                  </a:lnTo>
                  <a:lnTo>
                    <a:pt x="36" y="21"/>
                  </a:lnTo>
                  <a:lnTo>
                    <a:pt x="57" y="21"/>
                  </a:lnTo>
                  <a:lnTo>
                    <a:pt x="93" y="21"/>
                  </a:lnTo>
                  <a:lnTo>
                    <a:pt x="93" y="21"/>
                  </a:lnTo>
                  <a:lnTo>
                    <a:pt x="103" y="10"/>
                  </a:lnTo>
                  <a:lnTo>
                    <a:pt x="114" y="0"/>
                  </a:lnTo>
                  <a:lnTo>
                    <a:pt x="114" y="0"/>
                  </a:lnTo>
                  <a:lnTo>
                    <a:pt x="119" y="5"/>
                  </a:lnTo>
                  <a:lnTo>
                    <a:pt x="124" y="16"/>
                  </a:lnTo>
                  <a:lnTo>
                    <a:pt x="129" y="31"/>
                  </a:lnTo>
                  <a:lnTo>
                    <a:pt x="134" y="46"/>
                  </a:lnTo>
                  <a:lnTo>
                    <a:pt x="140" y="52"/>
                  </a:lnTo>
                  <a:lnTo>
                    <a:pt x="150" y="52"/>
                  </a:lnTo>
                  <a:lnTo>
                    <a:pt x="150" y="52"/>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10" name="Freeform 11"/>
            <p:cNvSpPr>
              <a:spLocks/>
            </p:cNvSpPr>
            <p:nvPr/>
          </p:nvSpPr>
          <p:spPr bwMode="auto">
            <a:xfrm>
              <a:off x="1587883" y="3158298"/>
              <a:ext cx="262831" cy="372678"/>
            </a:xfrm>
            <a:custGeom>
              <a:avLst/>
              <a:gdLst/>
              <a:ahLst/>
              <a:cxnLst>
                <a:cxn ang="0">
                  <a:pos x="191" y="25"/>
                </a:cxn>
                <a:cxn ang="0">
                  <a:pos x="149" y="61"/>
                </a:cxn>
                <a:cxn ang="0">
                  <a:pos x="139" y="113"/>
                </a:cxn>
                <a:cxn ang="0">
                  <a:pos x="144" y="144"/>
                </a:cxn>
                <a:cxn ang="0">
                  <a:pos x="144" y="174"/>
                </a:cxn>
                <a:cxn ang="0">
                  <a:pos x="149" y="180"/>
                </a:cxn>
                <a:cxn ang="0">
                  <a:pos x="170" y="190"/>
                </a:cxn>
                <a:cxn ang="0">
                  <a:pos x="175" y="210"/>
                </a:cxn>
                <a:cxn ang="0">
                  <a:pos x="175" y="252"/>
                </a:cxn>
                <a:cxn ang="0">
                  <a:pos x="165" y="267"/>
                </a:cxn>
                <a:cxn ang="0">
                  <a:pos x="155" y="272"/>
                </a:cxn>
                <a:cxn ang="0">
                  <a:pos x="144" y="267"/>
                </a:cxn>
                <a:cxn ang="0">
                  <a:pos x="139" y="236"/>
                </a:cxn>
                <a:cxn ang="0">
                  <a:pos x="129" y="231"/>
                </a:cxn>
                <a:cxn ang="0">
                  <a:pos x="118" y="231"/>
                </a:cxn>
                <a:cxn ang="0">
                  <a:pos x="98" y="241"/>
                </a:cxn>
                <a:cxn ang="0">
                  <a:pos x="88" y="231"/>
                </a:cxn>
                <a:cxn ang="0">
                  <a:pos x="77" y="231"/>
                </a:cxn>
                <a:cxn ang="0">
                  <a:pos x="62" y="246"/>
                </a:cxn>
                <a:cxn ang="0">
                  <a:pos x="62" y="257"/>
                </a:cxn>
                <a:cxn ang="0">
                  <a:pos x="57" y="262"/>
                </a:cxn>
                <a:cxn ang="0">
                  <a:pos x="46" y="257"/>
                </a:cxn>
                <a:cxn ang="0">
                  <a:pos x="41" y="246"/>
                </a:cxn>
                <a:cxn ang="0">
                  <a:pos x="46" y="231"/>
                </a:cxn>
                <a:cxn ang="0">
                  <a:pos x="46" y="216"/>
                </a:cxn>
                <a:cxn ang="0">
                  <a:pos x="36" y="205"/>
                </a:cxn>
                <a:cxn ang="0">
                  <a:pos x="15" y="195"/>
                </a:cxn>
                <a:cxn ang="0">
                  <a:pos x="20" y="180"/>
                </a:cxn>
                <a:cxn ang="0">
                  <a:pos x="20" y="169"/>
                </a:cxn>
                <a:cxn ang="0">
                  <a:pos x="5" y="154"/>
                </a:cxn>
                <a:cxn ang="0">
                  <a:pos x="0" y="138"/>
                </a:cxn>
                <a:cxn ang="0">
                  <a:pos x="0" y="97"/>
                </a:cxn>
                <a:cxn ang="0">
                  <a:pos x="15" y="82"/>
                </a:cxn>
                <a:cxn ang="0">
                  <a:pos x="36" y="77"/>
                </a:cxn>
                <a:cxn ang="0">
                  <a:pos x="51" y="77"/>
                </a:cxn>
                <a:cxn ang="0">
                  <a:pos x="62" y="72"/>
                </a:cxn>
                <a:cxn ang="0">
                  <a:pos x="82" y="56"/>
                </a:cxn>
                <a:cxn ang="0">
                  <a:pos x="103" y="46"/>
                </a:cxn>
                <a:cxn ang="0">
                  <a:pos x="144" y="0"/>
                </a:cxn>
                <a:cxn ang="0">
                  <a:pos x="155" y="10"/>
                </a:cxn>
                <a:cxn ang="0">
                  <a:pos x="191" y="25"/>
                </a:cxn>
              </a:cxnLst>
              <a:rect l="0" t="0" r="r" b="b"/>
              <a:pathLst>
                <a:path w="191" h="272">
                  <a:moveTo>
                    <a:pt x="191" y="25"/>
                  </a:moveTo>
                  <a:lnTo>
                    <a:pt x="191" y="25"/>
                  </a:lnTo>
                  <a:lnTo>
                    <a:pt x="170" y="46"/>
                  </a:lnTo>
                  <a:lnTo>
                    <a:pt x="149" y="61"/>
                  </a:lnTo>
                  <a:lnTo>
                    <a:pt x="139" y="87"/>
                  </a:lnTo>
                  <a:lnTo>
                    <a:pt x="139" y="113"/>
                  </a:lnTo>
                  <a:lnTo>
                    <a:pt x="139" y="113"/>
                  </a:lnTo>
                  <a:lnTo>
                    <a:pt x="144" y="144"/>
                  </a:lnTo>
                  <a:lnTo>
                    <a:pt x="149" y="159"/>
                  </a:lnTo>
                  <a:lnTo>
                    <a:pt x="144" y="174"/>
                  </a:lnTo>
                  <a:lnTo>
                    <a:pt x="144" y="174"/>
                  </a:lnTo>
                  <a:lnTo>
                    <a:pt x="149" y="180"/>
                  </a:lnTo>
                  <a:lnTo>
                    <a:pt x="155" y="185"/>
                  </a:lnTo>
                  <a:lnTo>
                    <a:pt x="170" y="190"/>
                  </a:lnTo>
                  <a:lnTo>
                    <a:pt x="170" y="190"/>
                  </a:lnTo>
                  <a:lnTo>
                    <a:pt x="175" y="210"/>
                  </a:lnTo>
                  <a:lnTo>
                    <a:pt x="175" y="231"/>
                  </a:lnTo>
                  <a:lnTo>
                    <a:pt x="175" y="252"/>
                  </a:lnTo>
                  <a:lnTo>
                    <a:pt x="165" y="267"/>
                  </a:lnTo>
                  <a:lnTo>
                    <a:pt x="165" y="267"/>
                  </a:lnTo>
                  <a:lnTo>
                    <a:pt x="160" y="272"/>
                  </a:lnTo>
                  <a:lnTo>
                    <a:pt x="155" y="272"/>
                  </a:lnTo>
                  <a:lnTo>
                    <a:pt x="144" y="267"/>
                  </a:lnTo>
                  <a:lnTo>
                    <a:pt x="144" y="267"/>
                  </a:lnTo>
                  <a:lnTo>
                    <a:pt x="139" y="246"/>
                  </a:lnTo>
                  <a:lnTo>
                    <a:pt x="139" y="236"/>
                  </a:lnTo>
                  <a:lnTo>
                    <a:pt x="129" y="231"/>
                  </a:lnTo>
                  <a:lnTo>
                    <a:pt x="129" y="231"/>
                  </a:lnTo>
                  <a:lnTo>
                    <a:pt x="124" y="231"/>
                  </a:lnTo>
                  <a:lnTo>
                    <a:pt x="118" y="231"/>
                  </a:lnTo>
                  <a:lnTo>
                    <a:pt x="108" y="236"/>
                  </a:lnTo>
                  <a:lnTo>
                    <a:pt x="98" y="241"/>
                  </a:lnTo>
                  <a:lnTo>
                    <a:pt x="93" y="236"/>
                  </a:lnTo>
                  <a:lnTo>
                    <a:pt x="88" y="231"/>
                  </a:lnTo>
                  <a:lnTo>
                    <a:pt x="88" y="231"/>
                  </a:lnTo>
                  <a:lnTo>
                    <a:pt x="77" y="231"/>
                  </a:lnTo>
                  <a:lnTo>
                    <a:pt x="72" y="231"/>
                  </a:lnTo>
                  <a:lnTo>
                    <a:pt x="62" y="246"/>
                  </a:lnTo>
                  <a:lnTo>
                    <a:pt x="62" y="246"/>
                  </a:lnTo>
                  <a:lnTo>
                    <a:pt x="62" y="257"/>
                  </a:lnTo>
                  <a:lnTo>
                    <a:pt x="62" y="257"/>
                  </a:lnTo>
                  <a:lnTo>
                    <a:pt x="57" y="262"/>
                  </a:lnTo>
                  <a:lnTo>
                    <a:pt x="57" y="262"/>
                  </a:lnTo>
                  <a:lnTo>
                    <a:pt x="46" y="257"/>
                  </a:lnTo>
                  <a:lnTo>
                    <a:pt x="41" y="252"/>
                  </a:lnTo>
                  <a:lnTo>
                    <a:pt x="41" y="246"/>
                  </a:lnTo>
                  <a:lnTo>
                    <a:pt x="41" y="246"/>
                  </a:lnTo>
                  <a:lnTo>
                    <a:pt x="46" y="231"/>
                  </a:lnTo>
                  <a:lnTo>
                    <a:pt x="46" y="226"/>
                  </a:lnTo>
                  <a:lnTo>
                    <a:pt x="46" y="216"/>
                  </a:lnTo>
                  <a:lnTo>
                    <a:pt x="46" y="216"/>
                  </a:lnTo>
                  <a:lnTo>
                    <a:pt x="36" y="205"/>
                  </a:lnTo>
                  <a:lnTo>
                    <a:pt x="20" y="200"/>
                  </a:lnTo>
                  <a:lnTo>
                    <a:pt x="15" y="195"/>
                  </a:lnTo>
                  <a:lnTo>
                    <a:pt x="15" y="185"/>
                  </a:lnTo>
                  <a:lnTo>
                    <a:pt x="20" y="180"/>
                  </a:lnTo>
                  <a:lnTo>
                    <a:pt x="20" y="180"/>
                  </a:lnTo>
                  <a:lnTo>
                    <a:pt x="20" y="169"/>
                  </a:lnTo>
                  <a:lnTo>
                    <a:pt x="15" y="164"/>
                  </a:lnTo>
                  <a:lnTo>
                    <a:pt x="5" y="154"/>
                  </a:lnTo>
                  <a:lnTo>
                    <a:pt x="0" y="144"/>
                  </a:lnTo>
                  <a:lnTo>
                    <a:pt x="0" y="138"/>
                  </a:lnTo>
                  <a:lnTo>
                    <a:pt x="5" y="128"/>
                  </a:lnTo>
                  <a:lnTo>
                    <a:pt x="0" y="97"/>
                  </a:lnTo>
                  <a:lnTo>
                    <a:pt x="0" y="97"/>
                  </a:lnTo>
                  <a:lnTo>
                    <a:pt x="15" y="82"/>
                  </a:lnTo>
                  <a:lnTo>
                    <a:pt x="26" y="77"/>
                  </a:lnTo>
                  <a:lnTo>
                    <a:pt x="36" y="77"/>
                  </a:lnTo>
                  <a:lnTo>
                    <a:pt x="36" y="77"/>
                  </a:lnTo>
                  <a:lnTo>
                    <a:pt x="51" y="77"/>
                  </a:lnTo>
                  <a:lnTo>
                    <a:pt x="62" y="72"/>
                  </a:lnTo>
                  <a:lnTo>
                    <a:pt x="62" y="72"/>
                  </a:lnTo>
                  <a:lnTo>
                    <a:pt x="67" y="61"/>
                  </a:lnTo>
                  <a:lnTo>
                    <a:pt x="82" y="56"/>
                  </a:lnTo>
                  <a:lnTo>
                    <a:pt x="103" y="46"/>
                  </a:lnTo>
                  <a:lnTo>
                    <a:pt x="103" y="46"/>
                  </a:lnTo>
                  <a:lnTo>
                    <a:pt x="129" y="25"/>
                  </a:lnTo>
                  <a:lnTo>
                    <a:pt x="144" y="0"/>
                  </a:lnTo>
                  <a:lnTo>
                    <a:pt x="144" y="0"/>
                  </a:lnTo>
                  <a:lnTo>
                    <a:pt x="155" y="10"/>
                  </a:lnTo>
                  <a:lnTo>
                    <a:pt x="165" y="20"/>
                  </a:lnTo>
                  <a:lnTo>
                    <a:pt x="191" y="25"/>
                  </a:lnTo>
                  <a:lnTo>
                    <a:pt x="191" y="25"/>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11" name="Freeform 12"/>
            <p:cNvSpPr>
              <a:spLocks/>
            </p:cNvSpPr>
            <p:nvPr/>
          </p:nvSpPr>
          <p:spPr bwMode="auto">
            <a:xfrm>
              <a:off x="1786039" y="3199402"/>
              <a:ext cx="887568" cy="838526"/>
            </a:xfrm>
            <a:custGeom>
              <a:avLst/>
              <a:gdLst/>
              <a:ahLst/>
              <a:cxnLst>
                <a:cxn ang="0">
                  <a:pos x="62" y="52"/>
                </a:cxn>
                <a:cxn ang="0">
                  <a:pos x="88" y="88"/>
                </a:cxn>
                <a:cxn ang="0">
                  <a:pos x="114" y="83"/>
                </a:cxn>
                <a:cxn ang="0">
                  <a:pos x="145" y="93"/>
                </a:cxn>
                <a:cxn ang="0">
                  <a:pos x="181" y="119"/>
                </a:cxn>
                <a:cxn ang="0">
                  <a:pos x="217" y="144"/>
                </a:cxn>
                <a:cxn ang="0">
                  <a:pos x="294" y="155"/>
                </a:cxn>
                <a:cxn ang="0">
                  <a:pos x="362" y="191"/>
                </a:cxn>
                <a:cxn ang="0">
                  <a:pos x="423" y="232"/>
                </a:cxn>
                <a:cxn ang="0">
                  <a:pos x="475" y="242"/>
                </a:cxn>
                <a:cxn ang="0">
                  <a:pos x="501" y="247"/>
                </a:cxn>
                <a:cxn ang="0">
                  <a:pos x="521" y="273"/>
                </a:cxn>
                <a:cxn ang="0">
                  <a:pos x="589" y="278"/>
                </a:cxn>
                <a:cxn ang="0">
                  <a:pos x="599" y="278"/>
                </a:cxn>
                <a:cxn ang="0">
                  <a:pos x="599" y="299"/>
                </a:cxn>
                <a:cxn ang="0">
                  <a:pos x="620" y="350"/>
                </a:cxn>
                <a:cxn ang="0">
                  <a:pos x="604" y="371"/>
                </a:cxn>
                <a:cxn ang="0">
                  <a:pos x="614" y="396"/>
                </a:cxn>
                <a:cxn ang="0">
                  <a:pos x="630" y="412"/>
                </a:cxn>
                <a:cxn ang="0">
                  <a:pos x="645" y="422"/>
                </a:cxn>
                <a:cxn ang="0">
                  <a:pos x="630" y="427"/>
                </a:cxn>
                <a:cxn ang="0">
                  <a:pos x="594" y="458"/>
                </a:cxn>
                <a:cxn ang="0">
                  <a:pos x="558" y="489"/>
                </a:cxn>
                <a:cxn ang="0">
                  <a:pos x="563" y="546"/>
                </a:cxn>
                <a:cxn ang="0">
                  <a:pos x="563" y="561"/>
                </a:cxn>
                <a:cxn ang="0">
                  <a:pos x="532" y="612"/>
                </a:cxn>
                <a:cxn ang="0">
                  <a:pos x="506" y="602"/>
                </a:cxn>
                <a:cxn ang="0">
                  <a:pos x="506" y="551"/>
                </a:cxn>
                <a:cxn ang="0">
                  <a:pos x="470" y="546"/>
                </a:cxn>
                <a:cxn ang="0">
                  <a:pos x="449" y="546"/>
                </a:cxn>
                <a:cxn ang="0">
                  <a:pos x="387" y="504"/>
                </a:cxn>
                <a:cxn ang="0">
                  <a:pos x="341" y="520"/>
                </a:cxn>
                <a:cxn ang="0">
                  <a:pos x="315" y="499"/>
                </a:cxn>
                <a:cxn ang="0">
                  <a:pos x="294" y="504"/>
                </a:cxn>
                <a:cxn ang="0">
                  <a:pos x="279" y="489"/>
                </a:cxn>
                <a:cxn ang="0">
                  <a:pos x="238" y="504"/>
                </a:cxn>
                <a:cxn ang="0">
                  <a:pos x="191" y="489"/>
                </a:cxn>
                <a:cxn ang="0">
                  <a:pos x="171" y="499"/>
                </a:cxn>
                <a:cxn ang="0">
                  <a:pos x="160" y="463"/>
                </a:cxn>
                <a:cxn ang="0">
                  <a:pos x="129" y="494"/>
                </a:cxn>
                <a:cxn ang="0">
                  <a:pos x="145" y="540"/>
                </a:cxn>
                <a:cxn ang="0">
                  <a:pos x="150" y="587"/>
                </a:cxn>
                <a:cxn ang="0">
                  <a:pos x="119" y="566"/>
                </a:cxn>
                <a:cxn ang="0">
                  <a:pos x="98" y="566"/>
                </a:cxn>
                <a:cxn ang="0">
                  <a:pos x="98" y="535"/>
                </a:cxn>
                <a:cxn ang="0">
                  <a:pos x="114" y="489"/>
                </a:cxn>
                <a:cxn ang="0">
                  <a:pos x="114" y="468"/>
                </a:cxn>
                <a:cxn ang="0">
                  <a:pos x="160" y="438"/>
                </a:cxn>
                <a:cxn ang="0">
                  <a:pos x="171" y="360"/>
                </a:cxn>
                <a:cxn ang="0">
                  <a:pos x="88" y="335"/>
                </a:cxn>
                <a:cxn ang="0">
                  <a:pos x="52" y="340"/>
                </a:cxn>
                <a:cxn ang="0">
                  <a:pos x="36" y="278"/>
                </a:cxn>
                <a:cxn ang="0">
                  <a:pos x="42" y="222"/>
                </a:cxn>
                <a:cxn ang="0">
                  <a:pos x="36" y="170"/>
                </a:cxn>
                <a:cxn ang="0">
                  <a:pos x="11" y="139"/>
                </a:cxn>
                <a:cxn ang="0">
                  <a:pos x="5" y="98"/>
                </a:cxn>
                <a:cxn ang="0">
                  <a:pos x="11" y="52"/>
                </a:cxn>
                <a:cxn ang="0">
                  <a:pos x="57" y="0"/>
                </a:cxn>
                <a:cxn ang="0">
                  <a:pos x="73" y="11"/>
                </a:cxn>
              </a:cxnLst>
              <a:rect l="0" t="0" r="r" b="b"/>
              <a:pathLst>
                <a:path w="645" h="612">
                  <a:moveTo>
                    <a:pt x="73" y="11"/>
                  </a:moveTo>
                  <a:lnTo>
                    <a:pt x="73" y="11"/>
                  </a:lnTo>
                  <a:lnTo>
                    <a:pt x="62" y="36"/>
                  </a:lnTo>
                  <a:lnTo>
                    <a:pt x="62" y="52"/>
                  </a:lnTo>
                  <a:lnTo>
                    <a:pt x="62" y="67"/>
                  </a:lnTo>
                  <a:lnTo>
                    <a:pt x="62" y="67"/>
                  </a:lnTo>
                  <a:lnTo>
                    <a:pt x="78" y="83"/>
                  </a:lnTo>
                  <a:lnTo>
                    <a:pt x="88" y="88"/>
                  </a:lnTo>
                  <a:lnTo>
                    <a:pt x="103" y="88"/>
                  </a:lnTo>
                  <a:lnTo>
                    <a:pt x="103" y="88"/>
                  </a:lnTo>
                  <a:lnTo>
                    <a:pt x="109" y="83"/>
                  </a:lnTo>
                  <a:lnTo>
                    <a:pt x="114" y="83"/>
                  </a:lnTo>
                  <a:lnTo>
                    <a:pt x="134" y="83"/>
                  </a:lnTo>
                  <a:lnTo>
                    <a:pt x="134" y="83"/>
                  </a:lnTo>
                  <a:lnTo>
                    <a:pt x="140" y="88"/>
                  </a:lnTo>
                  <a:lnTo>
                    <a:pt x="145" y="93"/>
                  </a:lnTo>
                  <a:lnTo>
                    <a:pt x="160" y="98"/>
                  </a:lnTo>
                  <a:lnTo>
                    <a:pt x="171" y="103"/>
                  </a:lnTo>
                  <a:lnTo>
                    <a:pt x="176" y="108"/>
                  </a:lnTo>
                  <a:lnTo>
                    <a:pt x="181" y="119"/>
                  </a:lnTo>
                  <a:lnTo>
                    <a:pt x="181" y="119"/>
                  </a:lnTo>
                  <a:lnTo>
                    <a:pt x="191" y="134"/>
                  </a:lnTo>
                  <a:lnTo>
                    <a:pt x="202" y="144"/>
                  </a:lnTo>
                  <a:lnTo>
                    <a:pt x="217" y="144"/>
                  </a:lnTo>
                  <a:lnTo>
                    <a:pt x="233" y="144"/>
                  </a:lnTo>
                  <a:lnTo>
                    <a:pt x="269" y="144"/>
                  </a:lnTo>
                  <a:lnTo>
                    <a:pt x="284" y="150"/>
                  </a:lnTo>
                  <a:lnTo>
                    <a:pt x="294" y="155"/>
                  </a:lnTo>
                  <a:lnTo>
                    <a:pt x="294" y="155"/>
                  </a:lnTo>
                  <a:lnTo>
                    <a:pt x="315" y="160"/>
                  </a:lnTo>
                  <a:lnTo>
                    <a:pt x="331" y="165"/>
                  </a:lnTo>
                  <a:lnTo>
                    <a:pt x="362" y="191"/>
                  </a:lnTo>
                  <a:lnTo>
                    <a:pt x="392" y="216"/>
                  </a:lnTo>
                  <a:lnTo>
                    <a:pt x="408" y="227"/>
                  </a:lnTo>
                  <a:lnTo>
                    <a:pt x="423" y="232"/>
                  </a:lnTo>
                  <a:lnTo>
                    <a:pt x="423" y="232"/>
                  </a:lnTo>
                  <a:lnTo>
                    <a:pt x="429" y="242"/>
                  </a:lnTo>
                  <a:lnTo>
                    <a:pt x="439" y="247"/>
                  </a:lnTo>
                  <a:lnTo>
                    <a:pt x="454" y="247"/>
                  </a:lnTo>
                  <a:lnTo>
                    <a:pt x="475" y="242"/>
                  </a:lnTo>
                  <a:lnTo>
                    <a:pt x="480" y="247"/>
                  </a:lnTo>
                  <a:lnTo>
                    <a:pt x="491" y="252"/>
                  </a:lnTo>
                  <a:lnTo>
                    <a:pt x="501" y="247"/>
                  </a:lnTo>
                  <a:lnTo>
                    <a:pt x="501" y="247"/>
                  </a:lnTo>
                  <a:lnTo>
                    <a:pt x="506" y="258"/>
                  </a:lnTo>
                  <a:lnTo>
                    <a:pt x="506" y="263"/>
                  </a:lnTo>
                  <a:lnTo>
                    <a:pt x="521" y="273"/>
                  </a:lnTo>
                  <a:lnTo>
                    <a:pt x="521" y="273"/>
                  </a:lnTo>
                  <a:lnTo>
                    <a:pt x="537" y="273"/>
                  </a:lnTo>
                  <a:lnTo>
                    <a:pt x="558" y="278"/>
                  </a:lnTo>
                  <a:lnTo>
                    <a:pt x="573" y="278"/>
                  </a:lnTo>
                  <a:lnTo>
                    <a:pt x="589" y="278"/>
                  </a:lnTo>
                  <a:lnTo>
                    <a:pt x="589" y="278"/>
                  </a:lnTo>
                  <a:lnTo>
                    <a:pt x="594" y="273"/>
                  </a:lnTo>
                  <a:lnTo>
                    <a:pt x="594" y="273"/>
                  </a:lnTo>
                  <a:lnTo>
                    <a:pt x="599" y="278"/>
                  </a:lnTo>
                  <a:lnTo>
                    <a:pt x="599" y="278"/>
                  </a:lnTo>
                  <a:lnTo>
                    <a:pt x="604" y="283"/>
                  </a:lnTo>
                  <a:lnTo>
                    <a:pt x="604" y="288"/>
                  </a:lnTo>
                  <a:lnTo>
                    <a:pt x="599" y="299"/>
                  </a:lnTo>
                  <a:lnTo>
                    <a:pt x="599" y="299"/>
                  </a:lnTo>
                  <a:lnTo>
                    <a:pt x="614" y="324"/>
                  </a:lnTo>
                  <a:lnTo>
                    <a:pt x="620" y="340"/>
                  </a:lnTo>
                  <a:lnTo>
                    <a:pt x="620" y="350"/>
                  </a:lnTo>
                  <a:lnTo>
                    <a:pt x="620" y="350"/>
                  </a:lnTo>
                  <a:lnTo>
                    <a:pt x="609" y="360"/>
                  </a:lnTo>
                  <a:lnTo>
                    <a:pt x="604" y="360"/>
                  </a:lnTo>
                  <a:lnTo>
                    <a:pt x="604" y="371"/>
                  </a:lnTo>
                  <a:lnTo>
                    <a:pt x="604" y="371"/>
                  </a:lnTo>
                  <a:lnTo>
                    <a:pt x="620" y="381"/>
                  </a:lnTo>
                  <a:lnTo>
                    <a:pt x="620" y="391"/>
                  </a:lnTo>
                  <a:lnTo>
                    <a:pt x="614" y="396"/>
                  </a:lnTo>
                  <a:lnTo>
                    <a:pt x="614" y="396"/>
                  </a:lnTo>
                  <a:lnTo>
                    <a:pt x="620" y="407"/>
                  </a:lnTo>
                  <a:lnTo>
                    <a:pt x="630" y="412"/>
                  </a:lnTo>
                  <a:lnTo>
                    <a:pt x="630" y="412"/>
                  </a:lnTo>
                  <a:lnTo>
                    <a:pt x="640" y="417"/>
                  </a:lnTo>
                  <a:lnTo>
                    <a:pt x="640" y="417"/>
                  </a:lnTo>
                  <a:lnTo>
                    <a:pt x="645" y="422"/>
                  </a:lnTo>
                  <a:lnTo>
                    <a:pt x="645" y="422"/>
                  </a:lnTo>
                  <a:lnTo>
                    <a:pt x="645" y="427"/>
                  </a:lnTo>
                  <a:lnTo>
                    <a:pt x="640" y="432"/>
                  </a:lnTo>
                  <a:lnTo>
                    <a:pt x="640" y="432"/>
                  </a:lnTo>
                  <a:lnTo>
                    <a:pt x="630" y="427"/>
                  </a:lnTo>
                  <a:lnTo>
                    <a:pt x="620" y="432"/>
                  </a:lnTo>
                  <a:lnTo>
                    <a:pt x="609" y="443"/>
                  </a:lnTo>
                  <a:lnTo>
                    <a:pt x="599" y="458"/>
                  </a:lnTo>
                  <a:lnTo>
                    <a:pt x="594" y="458"/>
                  </a:lnTo>
                  <a:lnTo>
                    <a:pt x="583" y="458"/>
                  </a:lnTo>
                  <a:lnTo>
                    <a:pt x="583" y="458"/>
                  </a:lnTo>
                  <a:lnTo>
                    <a:pt x="568" y="474"/>
                  </a:lnTo>
                  <a:lnTo>
                    <a:pt x="558" y="489"/>
                  </a:lnTo>
                  <a:lnTo>
                    <a:pt x="558" y="510"/>
                  </a:lnTo>
                  <a:lnTo>
                    <a:pt x="558" y="530"/>
                  </a:lnTo>
                  <a:lnTo>
                    <a:pt x="558" y="530"/>
                  </a:lnTo>
                  <a:lnTo>
                    <a:pt x="563" y="546"/>
                  </a:lnTo>
                  <a:lnTo>
                    <a:pt x="568" y="551"/>
                  </a:lnTo>
                  <a:lnTo>
                    <a:pt x="558" y="556"/>
                  </a:lnTo>
                  <a:lnTo>
                    <a:pt x="563" y="561"/>
                  </a:lnTo>
                  <a:lnTo>
                    <a:pt x="563" y="561"/>
                  </a:lnTo>
                  <a:lnTo>
                    <a:pt x="552" y="576"/>
                  </a:lnTo>
                  <a:lnTo>
                    <a:pt x="542" y="597"/>
                  </a:lnTo>
                  <a:lnTo>
                    <a:pt x="537" y="602"/>
                  </a:lnTo>
                  <a:lnTo>
                    <a:pt x="532" y="612"/>
                  </a:lnTo>
                  <a:lnTo>
                    <a:pt x="521" y="612"/>
                  </a:lnTo>
                  <a:lnTo>
                    <a:pt x="511" y="612"/>
                  </a:lnTo>
                  <a:lnTo>
                    <a:pt x="511" y="612"/>
                  </a:lnTo>
                  <a:lnTo>
                    <a:pt x="506" y="602"/>
                  </a:lnTo>
                  <a:lnTo>
                    <a:pt x="506" y="592"/>
                  </a:lnTo>
                  <a:lnTo>
                    <a:pt x="506" y="576"/>
                  </a:lnTo>
                  <a:lnTo>
                    <a:pt x="511" y="561"/>
                  </a:lnTo>
                  <a:lnTo>
                    <a:pt x="506" y="551"/>
                  </a:lnTo>
                  <a:lnTo>
                    <a:pt x="501" y="546"/>
                  </a:lnTo>
                  <a:lnTo>
                    <a:pt x="501" y="546"/>
                  </a:lnTo>
                  <a:lnTo>
                    <a:pt x="485" y="546"/>
                  </a:lnTo>
                  <a:lnTo>
                    <a:pt x="470" y="546"/>
                  </a:lnTo>
                  <a:lnTo>
                    <a:pt x="470" y="546"/>
                  </a:lnTo>
                  <a:lnTo>
                    <a:pt x="470" y="546"/>
                  </a:lnTo>
                  <a:lnTo>
                    <a:pt x="460" y="546"/>
                  </a:lnTo>
                  <a:lnTo>
                    <a:pt x="449" y="546"/>
                  </a:lnTo>
                  <a:lnTo>
                    <a:pt x="449" y="546"/>
                  </a:lnTo>
                  <a:lnTo>
                    <a:pt x="434" y="525"/>
                  </a:lnTo>
                  <a:lnTo>
                    <a:pt x="413" y="515"/>
                  </a:lnTo>
                  <a:lnTo>
                    <a:pt x="387" y="504"/>
                  </a:lnTo>
                  <a:lnTo>
                    <a:pt x="367" y="510"/>
                  </a:lnTo>
                  <a:lnTo>
                    <a:pt x="346" y="530"/>
                  </a:lnTo>
                  <a:lnTo>
                    <a:pt x="346" y="530"/>
                  </a:lnTo>
                  <a:lnTo>
                    <a:pt x="341" y="520"/>
                  </a:lnTo>
                  <a:lnTo>
                    <a:pt x="336" y="510"/>
                  </a:lnTo>
                  <a:lnTo>
                    <a:pt x="325" y="504"/>
                  </a:lnTo>
                  <a:lnTo>
                    <a:pt x="315" y="499"/>
                  </a:lnTo>
                  <a:lnTo>
                    <a:pt x="315" y="499"/>
                  </a:lnTo>
                  <a:lnTo>
                    <a:pt x="305" y="510"/>
                  </a:lnTo>
                  <a:lnTo>
                    <a:pt x="294" y="515"/>
                  </a:lnTo>
                  <a:lnTo>
                    <a:pt x="294" y="515"/>
                  </a:lnTo>
                  <a:lnTo>
                    <a:pt x="294" y="504"/>
                  </a:lnTo>
                  <a:lnTo>
                    <a:pt x="294" y="494"/>
                  </a:lnTo>
                  <a:lnTo>
                    <a:pt x="294" y="494"/>
                  </a:lnTo>
                  <a:lnTo>
                    <a:pt x="289" y="489"/>
                  </a:lnTo>
                  <a:lnTo>
                    <a:pt x="279" y="489"/>
                  </a:lnTo>
                  <a:lnTo>
                    <a:pt x="258" y="489"/>
                  </a:lnTo>
                  <a:lnTo>
                    <a:pt x="258" y="489"/>
                  </a:lnTo>
                  <a:lnTo>
                    <a:pt x="248" y="499"/>
                  </a:lnTo>
                  <a:lnTo>
                    <a:pt x="238" y="504"/>
                  </a:lnTo>
                  <a:lnTo>
                    <a:pt x="212" y="499"/>
                  </a:lnTo>
                  <a:lnTo>
                    <a:pt x="212" y="499"/>
                  </a:lnTo>
                  <a:lnTo>
                    <a:pt x="196" y="489"/>
                  </a:lnTo>
                  <a:lnTo>
                    <a:pt x="191" y="489"/>
                  </a:lnTo>
                  <a:lnTo>
                    <a:pt x="181" y="489"/>
                  </a:lnTo>
                  <a:lnTo>
                    <a:pt x="181" y="489"/>
                  </a:lnTo>
                  <a:lnTo>
                    <a:pt x="181" y="499"/>
                  </a:lnTo>
                  <a:lnTo>
                    <a:pt x="171" y="499"/>
                  </a:lnTo>
                  <a:lnTo>
                    <a:pt x="171" y="499"/>
                  </a:lnTo>
                  <a:lnTo>
                    <a:pt x="171" y="479"/>
                  </a:lnTo>
                  <a:lnTo>
                    <a:pt x="165" y="468"/>
                  </a:lnTo>
                  <a:lnTo>
                    <a:pt x="160" y="463"/>
                  </a:lnTo>
                  <a:lnTo>
                    <a:pt x="160" y="463"/>
                  </a:lnTo>
                  <a:lnTo>
                    <a:pt x="150" y="468"/>
                  </a:lnTo>
                  <a:lnTo>
                    <a:pt x="140" y="474"/>
                  </a:lnTo>
                  <a:lnTo>
                    <a:pt x="129" y="494"/>
                  </a:lnTo>
                  <a:lnTo>
                    <a:pt x="129" y="494"/>
                  </a:lnTo>
                  <a:lnTo>
                    <a:pt x="124" y="504"/>
                  </a:lnTo>
                  <a:lnTo>
                    <a:pt x="129" y="520"/>
                  </a:lnTo>
                  <a:lnTo>
                    <a:pt x="145" y="540"/>
                  </a:lnTo>
                  <a:lnTo>
                    <a:pt x="150" y="551"/>
                  </a:lnTo>
                  <a:lnTo>
                    <a:pt x="155" y="561"/>
                  </a:lnTo>
                  <a:lnTo>
                    <a:pt x="155" y="571"/>
                  </a:lnTo>
                  <a:lnTo>
                    <a:pt x="150" y="587"/>
                  </a:lnTo>
                  <a:lnTo>
                    <a:pt x="150" y="587"/>
                  </a:lnTo>
                  <a:lnTo>
                    <a:pt x="140" y="582"/>
                  </a:lnTo>
                  <a:lnTo>
                    <a:pt x="129" y="571"/>
                  </a:lnTo>
                  <a:lnTo>
                    <a:pt x="119" y="566"/>
                  </a:lnTo>
                  <a:lnTo>
                    <a:pt x="114" y="566"/>
                  </a:lnTo>
                  <a:lnTo>
                    <a:pt x="109" y="571"/>
                  </a:lnTo>
                  <a:lnTo>
                    <a:pt x="109" y="571"/>
                  </a:lnTo>
                  <a:lnTo>
                    <a:pt x="98" y="566"/>
                  </a:lnTo>
                  <a:lnTo>
                    <a:pt x="98" y="561"/>
                  </a:lnTo>
                  <a:lnTo>
                    <a:pt x="98" y="546"/>
                  </a:lnTo>
                  <a:lnTo>
                    <a:pt x="98" y="546"/>
                  </a:lnTo>
                  <a:lnTo>
                    <a:pt x="98" y="535"/>
                  </a:lnTo>
                  <a:lnTo>
                    <a:pt x="98" y="525"/>
                  </a:lnTo>
                  <a:lnTo>
                    <a:pt x="109" y="510"/>
                  </a:lnTo>
                  <a:lnTo>
                    <a:pt x="114" y="494"/>
                  </a:lnTo>
                  <a:lnTo>
                    <a:pt x="114" y="489"/>
                  </a:lnTo>
                  <a:lnTo>
                    <a:pt x="103" y="484"/>
                  </a:lnTo>
                  <a:lnTo>
                    <a:pt x="103" y="484"/>
                  </a:lnTo>
                  <a:lnTo>
                    <a:pt x="109" y="474"/>
                  </a:lnTo>
                  <a:lnTo>
                    <a:pt x="114" y="468"/>
                  </a:lnTo>
                  <a:lnTo>
                    <a:pt x="134" y="458"/>
                  </a:lnTo>
                  <a:lnTo>
                    <a:pt x="150" y="453"/>
                  </a:lnTo>
                  <a:lnTo>
                    <a:pt x="155" y="448"/>
                  </a:lnTo>
                  <a:lnTo>
                    <a:pt x="160" y="438"/>
                  </a:lnTo>
                  <a:lnTo>
                    <a:pt x="160" y="438"/>
                  </a:lnTo>
                  <a:lnTo>
                    <a:pt x="176" y="396"/>
                  </a:lnTo>
                  <a:lnTo>
                    <a:pt x="181" y="376"/>
                  </a:lnTo>
                  <a:lnTo>
                    <a:pt x="171" y="360"/>
                  </a:lnTo>
                  <a:lnTo>
                    <a:pt x="171" y="360"/>
                  </a:lnTo>
                  <a:lnTo>
                    <a:pt x="155" y="345"/>
                  </a:lnTo>
                  <a:lnTo>
                    <a:pt x="134" y="335"/>
                  </a:lnTo>
                  <a:lnTo>
                    <a:pt x="88" y="335"/>
                  </a:lnTo>
                  <a:lnTo>
                    <a:pt x="88" y="335"/>
                  </a:lnTo>
                  <a:lnTo>
                    <a:pt x="67" y="340"/>
                  </a:lnTo>
                  <a:lnTo>
                    <a:pt x="52" y="340"/>
                  </a:lnTo>
                  <a:lnTo>
                    <a:pt x="52" y="340"/>
                  </a:lnTo>
                  <a:lnTo>
                    <a:pt x="47" y="324"/>
                  </a:lnTo>
                  <a:lnTo>
                    <a:pt x="47" y="309"/>
                  </a:lnTo>
                  <a:lnTo>
                    <a:pt x="47" y="294"/>
                  </a:lnTo>
                  <a:lnTo>
                    <a:pt x="36" y="278"/>
                  </a:lnTo>
                  <a:lnTo>
                    <a:pt x="36" y="278"/>
                  </a:lnTo>
                  <a:lnTo>
                    <a:pt x="31" y="247"/>
                  </a:lnTo>
                  <a:lnTo>
                    <a:pt x="36" y="237"/>
                  </a:lnTo>
                  <a:lnTo>
                    <a:pt x="42" y="222"/>
                  </a:lnTo>
                  <a:lnTo>
                    <a:pt x="42" y="222"/>
                  </a:lnTo>
                  <a:lnTo>
                    <a:pt x="42" y="206"/>
                  </a:lnTo>
                  <a:lnTo>
                    <a:pt x="42" y="186"/>
                  </a:lnTo>
                  <a:lnTo>
                    <a:pt x="36" y="170"/>
                  </a:lnTo>
                  <a:lnTo>
                    <a:pt x="31" y="155"/>
                  </a:lnTo>
                  <a:lnTo>
                    <a:pt x="31" y="155"/>
                  </a:lnTo>
                  <a:lnTo>
                    <a:pt x="21" y="144"/>
                  </a:lnTo>
                  <a:lnTo>
                    <a:pt x="11" y="139"/>
                  </a:lnTo>
                  <a:lnTo>
                    <a:pt x="11" y="139"/>
                  </a:lnTo>
                  <a:lnTo>
                    <a:pt x="16" y="129"/>
                  </a:lnTo>
                  <a:lnTo>
                    <a:pt x="16" y="119"/>
                  </a:lnTo>
                  <a:lnTo>
                    <a:pt x="5" y="98"/>
                  </a:lnTo>
                  <a:lnTo>
                    <a:pt x="0" y="78"/>
                  </a:lnTo>
                  <a:lnTo>
                    <a:pt x="5" y="62"/>
                  </a:lnTo>
                  <a:lnTo>
                    <a:pt x="11" y="52"/>
                  </a:lnTo>
                  <a:lnTo>
                    <a:pt x="11" y="52"/>
                  </a:lnTo>
                  <a:lnTo>
                    <a:pt x="16" y="36"/>
                  </a:lnTo>
                  <a:lnTo>
                    <a:pt x="31" y="26"/>
                  </a:lnTo>
                  <a:lnTo>
                    <a:pt x="57" y="0"/>
                  </a:lnTo>
                  <a:lnTo>
                    <a:pt x="57" y="0"/>
                  </a:lnTo>
                  <a:lnTo>
                    <a:pt x="67" y="6"/>
                  </a:lnTo>
                  <a:lnTo>
                    <a:pt x="73" y="6"/>
                  </a:lnTo>
                  <a:lnTo>
                    <a:pt x="73" y="11"/>
                  </a:lnTo>
                  <a:lnTo>
                    <a:pt x="73" y="11"/>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12" name="Freeform 13"/>
            <p:cNvSpPr>
              <a:spLocks/>
            </p:cNvSpPr>
            <p:nvPr/>
          </p:nvSpPr>
          <p:spPr bwMode="auto">
            <a:xfrm>
              <a:off x="3518516" y="3207622"/>
              <a:ext cx="696294" cy="372678"/>
            </a:xfrm>
            <a:custGeom>
              <a:avLst/>
              <a:gdLst/>
              <a:ahLst/>
              <a:cxnLst>
                <a:cxn ang="0">
                  <a:pos x="377" y="30"/>
                </a:cxn>
                <a:cxn ang="0">
                  <a:pos x="377" y="46"/>
                </a:cxn>
                <a:cxn ang="0">
                  <a:pos x="387" y="51"/>
                </a:cxn>
                <a:cxn ang="0">
                  <a:pos x="403" y="36"/>
                </a:cxn>
                <a:cxn ang="0">
                  <a:pos x="413" y="51"/>
                </a:cxn>
                <a:cxn ang="0">
                  <a:pos x="393" y="87"/>
                </a:cxn>
                <a:cxn ang="0">
                  <a:pos x="403" y="102"/>
                </a:cxn>
                <a:cxn ang="0">
                  <a:pos x="434" y="92"/>
                </a:cxn>
                <a:cxn ang="0">
                  <a:pos x="460" y="97"/>
                </a:cxn>
                <a:cxn ang="0">
                  <a:pos x="496" y="92"/>
                </a:cxn>
                <a:cxn ang="0">
                  <a:pos x="501" y="118"/>
                </a:cxn>
                <a:cxn ang="0">
                  <a:pos x="475" y="149"/>
                </a:cxn>
                <a:cxn ang="0">
                  <a:pos x="465" y="174"/>
                </a:cxn>
                <a:cxn ang="0">
                  <a:pos x="480" y="200"/>
                </a:cxn>
                <a:cxn ang="0">
                  <a:pos x="470" y="200"/>
                </a:cxn>
                <a:cxn ang="0">
                  <a:pos x="444" y="180"/>
                </a:cxn>
                <a:cxn ang="0">
                  <a:pos x="413" y="200"/>
                </a:cxn>
                <a:cxn ang="0">
                  <a:pos x="341" y="262"/>
                </a:cxn>
                <a:cxn ang="0">
                  <a:pos x="341" y="236"/>
                </a:cxn>
                <a:cxn ang="0">
                  <a:pos x="372" y="210"/>
                </a:cxn>
                <a:cxn ang="0">
                  <a:pos x="387" y="169"/>
                </a:cxn>
                <a:cxn ang="0">
                  <a:pos x="387" y="138"/>
                </a:cxn>
                <a:cxn ang="0">
                  <a:pos x="346" y="128"/>
                </a:cxn>
                <a:cxn ang="0">
                  <a:pos x="336" y="149"/>
                </a:cxn>
                <a:cxn ang="0">
                  <a:pos x="279" y="190"/>
                </a:cxn>
                <a:cxn ang="0">
                  <a:pos x="248" y="195"/>
                </a:cxn>
                <a:cxn ang="0">
                  <a:pos x="233" y="205"/>
                </a:cxn>
                <a:cxn ang="0">
                  <a:pos x="217" y="226"/>
                </a:cxn>
                <a:cxn ang="0">
                  <a:pos x="160" y="257"/>
                </a:cxn>
                <a:cxn ang="0">
                  <a:pos x="47" y="272"/>
                </a:cxn>
                <a:cxn ang="0">
                  <a:pos x="52" y="257"/>
                </a:cxn>
                <a:cxn ang="0">
                  <a:pos x="47" y="236"/>
                </a:cxn>
                <a:cxn ang="0">
                  <a:pos x="31" y="210"/>
                </a:cxn>
                <a:cxn ang="0">
                  <a:pos x="16" y="210"/>
                </a:cxn>
                <a:cxn ang="0">
                  <a:pos x="0" y="205"/>
                </a:cxn>
                <a:cxn ang="0">
                  <a:pos x="6" y="190"/>
                </a:cxn>
                <a:cxn ang="0">
                  <a:pos x="42" y="195"/>
                </a:cxn>
                <a:cxn ang="0">
                  <a:pos x="68" y="185"/>
                </a:cxn>
                <a:cxn ang="0">
                  <a:pos x="104" y="138"/>
                </a:cxn>
                <a:cxn ang="0">
                  <a:pos x="135" y="128"/>
                </a:cxn>
                <a:cxn ang="0">
                  <a:pos x="140" y="102"/>
                </a:cxn>
                <a:cxn ang="0">
                  <a:pos x="166" y="97"/>
                </a:cxn>
                <a:cxn ang="0">
                  <a:pos x="207" y="66"/>
                </a:cxn>
                <a:cxn ang="0">
                  <a:pos x="222" y="46"/>
                </a:cxn>
                <a:cxn ang="0">
                  <a:pos x="233" y="25"/>
                </a:cxn>
                <a:cxn ang="0">
                  <a:pos x="279" y="25"/>
                </a:cxn>
                <a:cxn ang="0">
                  <a:pos x="289" y="41"/>
                </a:cxn>
                <a:cxn ang="0">
                  <a:pos x="331" y="30"/>
                </a:cxn>
                <a:cxn ang="0">
                  <a:pos x="341" y="10"/>
                </a:cxn>
                <a:cxn ang="0">
                  <a:pos x="362" y="0"/>
                </a:cxn>
                <a:cxn ang="0">
                  <a:pos x="387" y="15"/>
                </a:cxn>
              </a:cxnLst>
              <a:rect l="0" t="0" r="r" b="b"/>
              <a:pathLst>
                <a:path w="506" h="272">
                  <a:moveTo>
                    <a:pt x="387" y="15"/>
                  </a:moveTo>
                  <a:lnTo>
                    <a:pt x="387" y="15"/>
                  </a:lnTo>
                  <a:lnTo>
                    <a:pt x="377" y="30"/>
                  </a:lnTo>
                  <a:lnTo>
                    <a:pt x="377" y="36"/>
                  </a:lnTo>
                  <a:lnTo>
                    <a:pt x="377" y="46"/>
                  </a:lnTo>
                  <a:lnTo>
                    <a:pt x="377" y="46"/>
                  </a:lnTo>
                  <a:lnTo>
                    <a:pt x="382" y="51"/>
                  </a:lnTo>
                  <a:lnTo>
                    <a:pt x="387" y="51"/>
                  </a:lnTo>
                  <a:lnTo>
                    <a:pt x="387" y="51"/>
                  </a:lnTo>
                  <a:lnTo>
                    <a:pt x="398" y="46"/>
                  </a:lnTo>
                  <a:lnTo>
                    <a:pt x="398" y="41"/>
                  </a:lnTo>
                  <a:lnTo>
                    <a:pt x="403" y="36"/>
                  </a:lnTo>
                  <a:lnTo>
                    <a:pt x="413" y="36"/>
                  </a:lnTo>
                  <a:lnTo>
                    <a:pt x="413" y="36"/>
                  </a:lnTo>
                  <a:lnTo>
                    <a:pt x="413" y="51"/>
                  </a:lnTo>
                  <a:lnTo>
                    <a:pt x="408" y="66"/>
                  </a:lnTo>
                  <a:lnTo>
                    <a:pt x="403" y="77"/>
                  </a:lnTo>
                  <a:lnTo>
                    <a:pt x="393" y="87"/>
                  </a:lnTo>
                  <a:lnTo>
                    <a:pt x="393" y="87"/>
                  </a:lnTo>
                  <a:lnTo>
                    <a:pt x="393" y="97"/>
                  </a:lnTo>
                  <a:lnTo>
                    <a:pt x="403" y="102"/>
                  </a:lnTo>
                  <a:lnTo>
                    <a:pt x="403" y="102"/>
                  </a:lnTo>
                  <a:lnTo>
                    <a:pt x="418" y="97"/>
                  </a:lnTo>
                  <a:lnTo>
                    <a:pt x="434" y="92"/>
                  </a:lnTo>
                  <a:lnTo>
                    <a:pt x="444" y="87"/>
                  </a:lnTo>
                  <a:lnTo>
                    <a:pt x="455" y="92"/>
                  </a:lnTo>
                  <a:lnTo>
                    <a:pt x="460" y="97"/>
                  </a:lnTo>
                  <a:lnTo>
                    <a:pt x="460" y="97"/>
                  </a:lnTo>
                  <a:lnTo>
                    <a:pt x="486" y="92"/>
                  </a:lnTo>
                  <a:lnTo>
                    <a:pt x="496" y="92"/>
                  </a:lnTo>
                  <a:lnTo>
                    <a:pt x="506" y="102"/>
                  </a:lnTo>
                  <a:lnTo>
                    <a:pt x="506" y="102"/>
                  </a:lnTo>
                  <a:lnTo>
                    <a:pt x="501" y="118"/>
                  </a:lnTo>
                  <a:lnTo>
                    <a:pt x="491" y="128"/>
                  </a:lnTo>
                  <a:lnTo>
                    <a:pt x="475" y="149"/>
                  </a:lnTo>
                  <a:lnTo>
                    <a:pt x="475" y="149"/>
                  </a:lnTo>
                  <a:lnTo>
                    <a:pt x="470" y="164"/>
                  </a:lnTo>
                  <a:lnTo>
                    <a:pt x="465" y="174"/>
                  </a:lnTo>
                  <a:lnTo>
                    <a:pt x="465" y="174"/>
                  </a:lnTo>
                  <a:lnTo>
                    <a:pt x="475" y="185"/>
                  </a:lnTo>
                  <a:lnTo>
                    <a:pt x="480" y="195"/>
                  </a:lnTo>
                  <a:lnTo>
                    <a:pt x="480" y="200"/>
                  </a:lnTo>
                  <a:lnTo>
                    <a:pt x="480" y="200"/>
                  </a:lnTo>
                  <a:lnTo>
                    <a:pt x="475" y="200"/>
                  </a:lnTo>
                  <a:lnTo>
                    <a:pt x="470" y="200"/>
                  </a:lnTo>
                  <a:lnTo>
                    <a:pt x="460" y="190"/>
                  </a:lnTo>
                  <a:lnTo>
                    <a:pt x="449" y="180"/>
                  </a:lnTo>
                  <a:lnTo>
                    <a:pt x="444" y="180"/>
                  </a:lnTo>
                  <a:lnTo>
                    <a:pt x="434" y="185"/>
                  </a:lnTo>
                  <a:lnTo>
                    <a:pt x="434" y="185"/>
                  </a:lnTo>
                  <a:lnTo>
                    <a:pt x="413" y="200"/>
                  </a:lnTo>
                  <a:lnTo>
                    <a:pt x="387" y="210"/>
                  </a:lnTo>
                  <a:lnTo>
                    <a:pt x="341" y="262"/>
                  </a:lnTo>
                  <a:lnTo>
                    <a:pt x="341" y="262"/>
                  </a:lnTo>
                  <a:lnTo>
                    <a:pt x="336" y="252"/>
                  </a:lnTo>
                  <a:lnTo>
                    <a:pt x="336" y="241"/>
                  </a:lnTo>
                  <a:lnTo>
                    <a:pt x="341" y="236"/>
                  </a:lnTo>
                  <a:lnTo>
                    <a:pt x="346" y="231"/>
                  </a:lnTo>
                  <a:lnTo>
                    <a:pt x="367" y="216"/>
                  </a:lnTo>
                  <a:lnTo>
                    <a:pt x="372" y="210"/>
                  </a:lnTo>
                  <a:lnTo>
                    <a:pt x="377" y="200"/>
                  </a:lnTo>
                  <a:lnTo>
                    <a:pt x="377" y="200"/>
                  </a:lnTo>
                  <a:lnTo>
                    <a:pt x="387" y="169"/>
                  </a:lnTo>
                  <a:lnTo>
                    <a:pt x="387" y="154"/>
                  </a:lnTo>
                  <a:lnTo>
                    <a:pt x="387" y="138"/>
                  </a:lnTo>
                  <a:lnTo>
                    <a:pt x="387" y="138"/>
                  </a:lnTo>
                  <a:lnTo>
                    <a:pt x="367" y="128"/>
                  </a:lnTo>
                  <a:lnTo>
                    <a:pt x="357" y="123"/>
                  </a:lnTo>
                  <a:lnTo>
                    <a:pt x="346" y="128"/>
                  </a:lnTo>
                  <a:lnTo>
                    <a:pt x="346" y="128"/>
                  </a:lnTo>
                  <a:lnTo>
                    <a:pt x="341" y="138"/>
                  </a:lnTo>
                  <a:lnTo>
                    <a:pt x="336" y="149"/>
                  </a:lnTo>
                  <a:lnTo>
                    <a:pt x="315" y="159"/>
                  </a:lnTo>
                  <a:lnTo>
                    <a:pt x="295" y="169"/>
                  </a:lnTo>
                  <a:lnTo>
                    <a:pt x="279" y="190"/>
                  </a:lnTo>
                  <a:lnTo>
                    <a:pt x="279" y="190"/>
                  </a:lnTo>
                  <a:lnTo>
                    <a:pt x="258" y="190"/>
                  </a:lnTo>
                  <a:lnTo>
                    <a:pt x="248" y="195"/>
                  </a:lnTo>
                  <a:lnTo>
                    <a:pt x="238" y="205"/>
                  </a:lnTo>
                  <a:lnTo>
                    <a:pt x="238" y="205"/>
                  </a:lnTo>
                  <a:lnTo>
                    <a:pt x="233" y="205"/>
                  </a:lnTo>
                  <a:lnTo>
                    <a:pt x="228" y="210"/>
                  </a:lnTo>
                  <a:lnTo>
                    <a:pt x="217" y="226"/>
                  </a:lnTo>
                  <a:lnTo>
                    <a:pt x="217" y="226"/>
                  </a:lnTo>
                  <a:lnTo>
                    <a:pt x="202" y="241"/>
                  </a:lnTo>
                  <a:lnTo>
                    <a:pt x="181" y="252"/>
                  </a:lnTo>
                  <a:lnTo>
                    <a:pt x="160" y="257"/>
                  </a:lnTo>
                  <a:lnTo>
                    <a:pt x="135" y="262"/>
                  </a:lnTo>
                  <a:lnTo>
                    <a:pt x="88" y="267"/>
                  </a:lnTo>
                  <a:lnTo>
                    <a:pt x="47" y="272"/>
                  </a:lnTo>
                  <a:lnTo>
                    <a:pt x="47" y="272"/>
                  </a:lnTo>
                  <a:lnTo>
                    <a:pt x="47" y="267"/>
                  </a:lnTo>
                  <a:lnTo>
                    <a:pt x="52" y="257"/>
                  </a:lnTo>
                  <a:lnTo>
                    <a:pt x="47" y="246"/>
                  </a:lnTo>
                  <a:lnTo>
                    <a:pt x="47" y="246"/>
                  </a:lnTo>
                  <a:lnTo>
                    <a:pt x="47" y="236"/>
                  </a:lnTo>
                  <a:lnTo>
                    <a:pt x="47" y="226"/>
                  </a:lnTo>
                  <a:lnTo>
                    <a:pt x="42" y="216"/>
                  </a:lnTo>
                  <a:lnTo>
                    <a:pt x="31" y="210"/>
                  </a:lnTo>
                  <a:lnTo>
                    <a:pt x="31" y="210"/>
                  </a:lnTo>
                  <a:lnTo>
                    <a:pt x="21" y="205"/>
                  </a:lnTo>
                  <a:lnTo>
                    <a:pt x="16" y="210"/>
                  </a:lnTo>
                  <a:lnTo>
                    <a:pt x="6" y="210"/>
                  </a:lnTo>
                  <a:lnTo>
                    <a:pt x="0" y="205"/>
                  </a:lnTo>
                  <a:lnTo>
                    <a:pt x="0" y="205"/>
                  </a:lnTo>
                  <a:lnTo>
                    <a:pt x="0" y="195"/>
                  </a:lnTo>
                  <a:lnTo>
                    <a:pt x="6" y="190"/>
                  </a:lnTo>
                  <a:lnTo>
                    <a:pt x="6" y="190"/>
                  </a:lnTo>
                  <a:lnTo>
                    <a:pt x="21" y="190"/>
                  </a:lnTo>
                  <a:lnTo>
                    <a:pt x="31" y="195"/>
                  </a:lnTo>
                  <a:lnTo>
                    <a:pt x="42" y="195"/>
                  </a:lnTo>
                  <a:lnTo>
                    <a:pt x="52" y="195"/>
                  </a:lnTo>
                  <a:lnTo>
                    <a:pt x="52" y="195"/>
                  </a:lnTo>
                  <a:lnTo>
                    <a:pt x="68" y="185"/>
                  </a:lnTo>
                  <a:lnTo>
                    <a:pt x="83" y="174"/>
                  </a:lnTo>
                  <a:lnTo>
                    <a:pt x="104" y="138"/>
                  </a:lnTo>
                  <a:lnTo>
                    <a:pt x="104" y="138"/>
                  </a:lnTo>
                  <a:lnTo>
                    <a:pt x="119" y="144"/>
                  </a:lnTo>
                  <a:lnTo>
                    <a:pt x="129" y="138"/>
                  </a:lnTo>
                  <a:lnTo>
                    <a:pt x="135" y="128"/>
                  </a:lnTo>
                  <a:lnTo>
                    <a:pt x="135" y="128"/>
                  </a:lnTo>
                  <a:lnTo>
                    <a:pt x="135" y="113"/>
                  </a:lnTo>
                  <a:lnTo>
                    <a:pt x="140" y="102"/>
                  </a:lnTo>
                  <a:lnTo>
                    <a:pt x="145" y="97"/>
                  </a:lnTo>
                  <a:lnTo>
                    <a:pt x="145" y="97"/>
                  </a:lnTo>
                  <a:lnTo>
                    <a:pt x="166" y="97"/>
                  </a:lnTo>
                  <a:lnTo>
                    <a:pt x="181" y="92"/>
                  </a:lnTo>
                  <a:lnTo>
                    <a:pt x="191" y="82"/>
                  </a:lnTo>
                  <a:lnTo>
                    <a:pt x="207" y="66"/>
                  </a:lnTo>
                  <a:lnTo>
                    <a:pt x="207" y="66"/>
                  </a:lnTo>
                  <a:lnTo>
                    <a:pt x="212" y="56"/>
                  </a:lnTo>
                  <a:lnTo>
                    <a:pt x="222" y="46"/>
                  </a:lnTo>
                  <a:lnTo>
                    <a:pt x="228" y="41"/>
                  </a:lnTo>
                  <a:lnTo>
                    <a:pt x="233" y="25"/>
                  </a:lnTo>
                  <a:lnTo>
                    <a:pt x="233" y="25"/>
                  </a:lnTo>
                  <a:lnTo>
                    <a:pt x="238" y="25"/>
                  </a:lnTo>
                  <a:lnTo>
                    <a:pt x="253" y="20"/>
                  </a:lnTo>
                  <a:lnTo>
                    <a:pt x="279" y="25"/>
                  </a:lnTo>
                  <a:lnTo>
                    <a:pt x="279" y="25"/>
                  </a:lnTo>
                  <a:lnTo>
                    <a:pt x="279" y="36"/>
                  </a:lnTo>
                  <a:lnTo>
                    <a:pt x="289" y="41"/>
                  </a:lnTo>
                  <a:lnTo>
                    <a:pt x="289" y="41"/>
                  </a:lnTo>
                  <a:lnTo>
                    <a:pt x="320" y="36"/>
                  </a:lnTo>
                  <a:lnTo>
                    <a:pt x="331" y="30"/>
                  </a:lnTo>
                  <a:lnTo>
                    <a:pt x="341" y="20"/>
                  </a:lnTo>
                  <a:lnTo>
                    <a:pt x="341" y="20"/>
                  </a:lnTo>
                  <a:lnTo>
                    <a:pt x="341" y="10"/>
                  </a:lnTo>
                  <a:lnTo>
                    <a:pt x="351" y="5"/>
                  </a:lnTo>
                  <a:lnTo>
                    <a:pt x="351" y="5"/>
                  </a:lnTo>
                  <a:lnTo>
                    <a:pt x="362" y="0"/>
                  </a:lnTo>
                  <a:lnTo>
                    <a:pt x="372" y="0"/>
                  </a:lnTo>
                  <a:lnTo>
                    <a:pt x="382" y="5"/>
                  </a:lnTo>
                  <a:lnTo>
                    <a:pt x="387" y="15"/>
                  </a:lnTo>
                  <a:lnTo>
                    <a:pt x="387" y="15"/>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13" name="Freeform 14"/>
            <p:cNvSpPr>
              <a:spLocks/>
            </p:cNvSpPr>
            <p:nvPr/>
          </p:nvSpPr>
          <p:spPr bwMode="auto">
            <a:xfrm>
              <a:off x="870949" y="3221324"/>
              <a:ext cx="1022423" cy="937176"/>
            </a:xfrm>
            <a:custGeom>
              <a:avLst/>
              <a:gdLst/>
              <a:ahLst/>
              <a:cxnLst>
                <a:cxn ang="0">
                  <a:pos x="428" y="5"/>
                </a:cxn>
                <a:cxn ang="0">
                  <a:pos x="505" y="26"/>
                </a:cxn>
                <a:cxn ang="0">
                  <a:pos x="510" y="56"/>
                </a:cxn>
                <a:cxn ang="0">
                  <a:pos x="531" y="123"/>
                </a:cxn>
                <a:cxn ang="0">
                  <a:pos x="531" y="159"/>
                </a:cxn>
                <a:cxn ang="0">
                  <a:pos x="552" y="195"/>
                </a:cxn>
                <a:cxn ang="0">
                  <a:pos x="572" y="226"/>
                </a:cxn>
                <a:cxn ang="0">
                  <a:pos x="598" y="195"/>
                </a:cxn>
                <a:cxn ang="0">
                  <a:pos x="629" y="216"/>
                </a:cxn>
                <a:cxn ang="0">
                  <a:pos x="639" y="200"/>
                </a:cxn>
                <a:cxn ang="0">
                  <a:pos x="655" y="226"/>
                </a:cxn>
                <a:cxn ang="0">
                  <a:pos x="691" y="257"/>
                </a:cxn>
                <a:cxn ang="0">
                  <a:pos x="707" y="324"/>
                </a:cxn>
                <a:cxn ang="0">
                  <a:pos x="738" y="334"/>
                </a:cxn>
                <a:cxn ang="0">
                  <a:pos x="681" y="370"/>
                </a:cxn>
                <a:cxn ang="0">
                  <a:pos x="619" y="432"/>
                </a:cxn>
                <a:cxn ang="0">
                  <a:pos x="645" y="458"/>
                </a:cxn>
                <a:cxn ang="0">
                  <a:pos x="676" y="478"/>
                </a:cxn>
                <a:cxn ang="0">
                  <a:pos x="639" y="494"/>
                </a:cxn>
                <a:cxn ang="0">
                  <a:pos x="650" y="540"/>
                </a:cxn>
                <a:cxn ang="0">
                  <a:pos x="639" y="560"/>
                </a:cxn>
                <a:cxn ang="0">
                  <a:pos x="598" y="581"/>
                </a:cxn>
                <a:cxn ang="0">
                  <a:pos x="562" y="571"/>
                </a:cxn>
                <a:cxn ang="0">
                  <a:pos x="521" y="612"/>
                </a:cxn>
                <a:cxn ang="0">
                  <a:pos x="541" y="566"/>
                </a:cxn>
                <a:cxn ang="0">
                  <a:pos x="552" y="530"/>
                </a:cxn>
                <a:cxn ang="0">
                  <a:pos x="510" y="519"/>
                </a:cxn>
                <a:cxn ang="0">
                  <a:pos x="495" y="494"/>
                </a:cxn>
                <a:cxn ang="0">
                  <a:pos x="485" y="514"/>
                </a:cxn>
                <a:cxn ang="0">
                  <a:pos x="464" y="499"/>
                </a:cxn>
                <a:cxn ang="0">
                  <a:pos x="449" y="550"/>
                </a:cxn>
                <a:cxn ang="0">
                  <a:pos x="459" y="602"/>
                </a:cxn>
                <a:cxn ang="0">
                  <a:pos x="433" y="643"/>
                </a:cxn>
                <a:cxn ang="0">
                  <a:pos x="423" y="684"/>
                </a:cxn>
                <a:cxn ang="0">
                  <a:pos x="381" y="648"/>
                </a:cxn>
                <a:cxn ang="0">
                  <a:pos x="356" y="622"/>
                </a:cxn>
                <a:cxn ang="0">
                  <a:pos x="340" y="586"/>
                </a:cxn>
                <a:cxn ang="0">
                  <a:pos x="309" y="581"/>
                </a:cxn>
                <a:cxn ang="0">
                  <a:pos x="294" y="530"/>
                </a:cxn>
                <a:cxn ang="0">
                  <a:pos x="278" y="545"/>
                </a:cxn>
                <a:cxn ang="0">
                  <a:pos x="258" y="519"/>
                </a:cxn>
                <a:cxn ang="0">
                  <a:pos x="134" y="514"/>
                </a:cxn>
                <a:cxn ang="0">
                  <a:pos x="113" y="494"/>
                </a:cxn>
                <a:cxn ang="0">
                  <a:pos x="92" y="447"/>
                </a:cxn>
                <a:cxn ang="0">
                  <a:pos x="92" y="422"/>
                </a:cxn>
                <a:cxn ang="0">
                  <a:pos x="67" y="401"/>
                </a:cxn>
                <a:cxn ang="0">
                  <a:pos x="46" y="365"/>
                </a:cxn>
                <a:cxn ang="0">
                  <a:pos x="46" y="308"/>
                </a:cxn>
                <a:cxn ang="0">
                  <a:pos x="0" y="283"/>
                </a:cxn>
                <a:cxn ang="0">
                  <a:pos x="56" y="195"/>
                </a:cxn>
                <a:cxn ang="0">
                  <a:pos x="103" y="180"/>
                </a:cxn>
                <a:cxn ang="0">
                  <a:pos x="129" y="221"/>
                </a:cxn>
                <a:cxn ang="0">
                  <a:pos x="170" y="211"/>
                </a:cxn>
                <a:cxn ang="0">
                  <a:pos x="252" y="128"/>
                </a:cxn>
                <a:cxn ang="0">
                  <a:pos x="273" y="118"/>
                </a:cxn>
                <a:cxn ang="0">
                  <a:pos x="356" y="5"/>
                </a:cxn>
                <a:cxn ang="0">
                  <a:pos x="371" y="0"/>
                </a:cxn>
                <a:cxn ang="0">
                  <a:pos x="402" y="10"/>
                </a:cxn>
              </a:cxnLst>
              <a:rect l="0" t="0" r="r" b="b"/>
              <a:pathLst>
                <a:path w="743" h="684">
                  <a:moveTo>
                    <a:pt x="402" y="10"/>
                  </a:moveTo>
                  <a:lnTo>
                    <a:pt x="402" y="10"/>
                  </a:lnTo>
                  <a:lnTo>
                    <a:pt x="418" y="5"/>
                  </a:lnTo>
                  <a:lnTo>
                    <a:pt x="428" y="5"/>
                  </a:lnTo>
                  <a:lnTo>
                    <a:pt x="428" y="5"/>
                  </a:lnTo>
                  <a:lnTo>
                    <a:pt x="438" y="15"/>
                  </a:lnTo>
                  <a:lnTo>
                    <a:pt x="443" y="15"/>
                  </a:lnTo>
                  <a:lnTo>
                    <a:pt x="464" y="15"/>
                  </a:lnTo>
                  <a:lnTo>
                    <a:pt x="485" y="15"/>
                  </a:lnTo>
                  <a:lnTo>
                    <a:pt x="505" y="26"/>
                  </a:lnTo>
                  <a:lnTo>
                    <a:pt x="505" y="26"/>
                  </a:lnTo>
                  <a:lnTo>
                    <a:pt x="505" y="31"/>
                  </a:lnTo>
                  <a:lnTo>
                    <a:pt x="505" y="41"/>
                  </a:lnTo>
                  <a:lnTo>
                    <a:pt x="510" y="56"/>
                  </a:lnTo>
                  <a:lnTo>
                    <a:pt x="510" y="56"/>
                  </a:lnTo>
                  <a:lnTo>
                    <a:pt x="516" y="77"/>
                  </a:lnTo>
                  <a:lnTo>
                    <a:pt x="510" y="98"/>
                  </a:lnTo>
                  <a:lnTo>
                    <a:pt x="510" y="113"/>
                  </a:lnTo>
                  <a:lnTo>
                    <a:pt x="516" y="118"/>
                  </a:lnTo>
                  <a:lnTo>
                    <a:pt x="531" y="123"/>
                  </a:lnTo>
                  <a:lnTo>
                    <a:pt x="531" y="123"/>
                  </a:lnTo>
                  <a:lnTo>
                    <a:pt x="521" y="144"/>
                  </a:lnTo>
                  <a:lnTo>
                    <a:pt x="526" y="154"/>
                  </a:lnTo>
                  <a:lnTo>
                    <a:pt x="531" y="159"/>
                  </a:lnTo>
                  <a:lnTo>
                    <a:pt x="531" y="159"/>
                  </a:lnTo>
                  <a:lnTo>
                    <a:pt x="541" y="170"/>
                  </a:lnTo>
                  <a:lnTo>
                    <a:pt x="552" y="170"/>
                  </a:lnTo>
                  <a:lnTo>
                    <a:pt x="557" y="175"/>
                  </a:lnTo>
                  <a:lnTo>
                    <a:pt x="557" y="175"/>
                  </a:lnTo>
                  <a:lnTo>
                    <a:pt x="552" y="195"/>
                  </a:lnTo>
                  <a:lnTo>
                    <a:pt x="552" y="200"/>
                  </a:lnTo>
                  <a:lnTo>
                    <a:pt x="552" y="211"/>
                  </a:lnTo>
                  <a:lnTo>
                    <a:pt x="552" y="211"/>
                  </a:lnTo>
                  <a:lnTo>
                    <a:pt x="567" y="221"/>
                  </a:lnTo>
                  <a:lnTo>
                    <a:pt x="572" y="226"/>
                  </a:lnTo>
                  <a:lnTo>
                    <a:pt x="583" y="226"/>
                  </a:lnTo>
                  <a:lnTo>
                    <a:pt x="583" y="226"/>
                  </a:lnTo>
                  <a:lnTo>
                    <a:pt x="588" y="216"/>
                  </a:lnTo>
                  <a:lnTo>
                    <a:pt x="593" y="206"/>
                  </a:lnTo>
                  <a:lnTo>
                    <a:pt x="598" y="195"/>
                  </a:lnTo>
                  <a:lnTo>
                    <a:pt x="609" y="200"/>
                  </a:lnTo>
                  <a:lnTo>
                    <a:pt x="609" y="200"/>
                  </a:lnTo>
                  <a:lnTo>
                    <a:pt x="619" y="211"/>
                  </a:lnTo>
                  <a:lnTo>
                    <a:pt x="629" y="216"/>
                  </a:lnTo>
                  <a:lnTo>
                    <a:pt x="629" y="216"/>
                  </a:lnTo>
                  <a:lnTo>
                    <a:pt x="629" y="211"/>
                  </a:lnTo>
                  <a:lnTo>
                    <a:pt x="634" y="206"/>
                  </a:lnTo>
                  <a:lnTo>
                    <a:pt x="634" y="200"/>
                  </a:lnTo>
                  <a:lnTo>
                    <a:pt x="639" y="200"/>
                  </a:lnTo>
                  <a:lnTo>
                    <a:pt x="639" y="200"/>
                  </a:lnTo>
                  <a:lnTo>
                    <a:pt x="650" y="200"/>
                  </a:lnTo>
                  <a:lnTo>
                    <a:pt x="650" y="206"/>
                  </a:lnTo>
                  <a:lnTo>
                    <a:pt x="650" y="216"/>
                  </a:lnTo>
                  <a:lnTo>
                    <a:pt x="655" y="226"/>
                  </a:lnTo>
                  <a:lnTo>
                    <a:pt x="655" y="226"/>
                  </a:lnTo>
                  <a:lnTo>
                    <a:pt x="670" y="236"/>
                  </a:lnTo>
                  <a:lnTo>
                    <a:pt x="676" y="236"/>
                  </a:lnTo>
                  <a:lnTo>
                    <a:pt x="686" y="236"/>
                  </a:lnTo>
                  <a:lnTo>
                    <a:pt x="686" y="236"/>
                  </a:lnTo>
                  <a:lnTo>
                    <a:pt x="691" y="257"/>
                  </a:lnTo>
                  <a:lnTo>
                    <a:pt x="696" y="272"/>
                  </a:lnTo>
                  <a:lnTo>
                    <a:pt x="701" y="288"/>
                  </a:lnTo>
                  <a:lnTo>
                    <a:pt x="696" y="308"/>
                  </a:lnTo>
                  <a:lnTo>
                    <a:pt x="696" y="308"/>
                  </a:lnTo>
                  <a:lnTo>
                    <a:pt x="707" y="324"/>
                  </a:lnTo>
                  <a:lnTo>
                    <a:pt x="712" y="334"/>
                  </a:lnTo>
                  <a:lnTo>
                    <a:pt x="722" y="339"/>
                  </a:lnTo>
                  <a:lnTo>
                    <a:pt x="722" y="339"/>
                  </a:lnTo>
                  <a:lnTo>
                    <a:pt x="732" y="334"/>
                  </a:lnTo>
                  <a:lnTo>
                    <a:pt x="738" y="334"/>
                  </a:lnTo>
                  <a:lnTo>
                    <a:pt x="743" y="339"/>
                  </a:lnTo>
                  <a:lnTo>
                    <a:pt x="743" y="339"/>
                  </a:lnTo>
                  <a:lnTo>
                    <a:pt x="727" y="350"/>
                  </a:lnTo>
                  <a:lnTo>
                    <a:pt x="712" y="360"/>
                  </a:lnTo>
                  <a:lnTo>
                    <a:pt x="681" y="370"/>
                  </a:lnTo>
                  <a:lnTo>
                    <a:pt x="650" y="386"/>
                  </a:lnTo>
                  <a:lnTo>
                    <a:pt x="634" y="401"/>
                  </a:lnTo>
                  <a:lnTo>
                    <a:pt x="624" y="416"/>
                  </a:lnTo>
                  <a:lnTo>
                    <a:pt x="624" y="416"/>
                  </a:lnTo>
                  <a:lnTo>
                    <a:pt x="619" y="432"/>
                  </a:lnTo>
                  <a:lnTo>
                    <a:pt x="619" y="437"/>
                  </a:lnTo>
                  <a:lnTo>
                    <a:pt x="619" y="447"/>
                  </a:lnTo>
                  <a:lnTo>
                    <a:pt x="619" y="447"/>
                  </a:lnTo>
                  <a:lnTo>
                    <a:pt x="634" y="458"/>
                  </a:lnTo>
                  <a:lnTo>
                    <a:pt x="645" y="458"/>
                  </a:lnTo>
                  <a:lnTo>
                    <a:pt x="660" y="463"/>
                  </a:lnTo>
                  <a:lnTo>
                    <a:pt x="676" y="468"/>
                  </a:lnTo>
                  <a:lnTo>
                    <a:pt x="676" y="468"/>
                  </a:lnTo>
                  <a:lnTo>
                    <a:pt x="676" y="473"/>
                  </a:lnTo>
                  <a:lnTo>
                    <a:pt x="676" y="478"/>
                  </a:lnTo>
                  <a:lnTo>
                    <a:pt x="665" y="483"/>
                  </a:lnTo>
                  <a:lnTo>
                    <a:pt x="665" y="483"/>
                  </a:lnTo>
                  <a:lnTo>
                    <a:pt x="650" y="488"/>
                  </a:lnTo>
                  <a:lnTo>
                    <a:pt x="639" y="494"/>
                  </a:lnTo>
                  <a:lnTo>
                    <a:pt x="639" y="494"/>
                  </a:lnTo>
                  <a:lnTo>
                    <a:pt x="639" y="509"/>
                  </a:lnTo>
                  <a:lnTo>
                    <a:pt x="639" y="519"/>
                  </a:lnTo>
                  <a:lnTo>
                    <a:pt x="639" y="519"/>
                  </a:lnTo>
                  <a:lnTo>
                    <a:pt x="650" y="530"/>
                  </a:lnTo>
                  <a:lnTo>
                    <a:pt x="650" y="540"/>
                  </a:lnTo>
                  <a:lnTo>
                    <a:pt x="650" y="540"/>
                  </a:lnTo>
                  <a:lnTo>
                    <a:pt x="639" y="540"/>
                  </a:lnTo>
                  <a:lnTo>
                    <a:pt x="634" y="550"/>
                  </a:lnTo>
                  <a:lnTo>
                    <a:pt x="634" y="550"/>
                  </a:lnTo>
                  <a:lnTo>
                    <a:pt x="639" y="560"/>
                  </a:lnTo>
                  <a:lnTo>
                    <a:pt x="639" y="571"/>
                  </a:lnTo>
                  <a:lnTo>
                    <a:pt x="639" y="571"/>
                  </a:lnTo>
                  <a:lnTo>
                    <a:pt x="629" y="581"/>
                  </a:lnTo>
                  <a:lnTo>
                    <a:pt x="619" y="581"/>
                  </a:lnTo>
                  <a:lnTo>
                    <a:pt x="598" y="581"/>
                  </a:lnTo>
                  <a:lnTo>
                    <a:pt x="598" y="581"/>
                  </a:lnTo>
                  <a:lnTo>
                    <a:pt x="588" y="576"/>
                  </a:lnTo>
                  <a:lnTo>
                    <a:pt x="583" y="571"/>
                  </a:lnTo>
                  <a:lnTo>
                    <a:pt x="562" y="571"/>
                  </a:lnTo>
                  <a:lnTo>
                    <a:pt x="562" y="571"/>
                  </a:lnTo>
                  <a:lnTo>
                    <a:pt x="552" y="581"/>
                  </a:lnTo>
                  <a:lnTo>
                    <a:pt x="541" y="596"/>
                  </a:lnTo>
                  <a:lnTo>
                    <a:pt x="536" y="607"/>
                  </a:lnTo>
                  <a:lnTo>
                    <a:pt x="531" y="612"/>
                  </a:lnTo>
                  <a:lnTo>
                    <a:pt x="521" y="612"/>
                  </a:lnTo>
                  <a:lnTo>
                    <a:pt x="521" y="612"/>
                  </a:lnTo>
                  <a:lnTo>
                    <a:pt x="526" y="596"/>
                  </a:lnTo>
                  <a:lnTo>
                    <a:pt x="536" y="586"/>
                  </a:lnTo>
                  <a:lnTo>
                    <a:pt x="541" y="576"/>
                  </a:lnTo>
                  <a:lnTo>
                    <a:pt x="541" y="566"/>
                  </a:lnTo>
                  <a:lnTo>
                    <a:pt x="541" y="566"/>
                  </a:lnTo>
                  <a:lnTo>
                    <a:pt x="552" y="555"/>
                  </a:lnTo>
                  <a:lnTo>
                    <a:pt x="557" y="540"/>
                  </a:lnTo>
                  <a:lnTo>
                    <a:pt x="557" y="540"/>
                  </a:lnTo>
                  <a:lnTo>
                    <a:pt x="552" y="530"/>
                  </a:lnTo>
                  <a:lnTo>
                    <a:pt x="541" y="519"/>
                  </a:lnTo>
                  <a:lnTo>
                    <a:pt x="541" y="519"/>
                  </a:lnTo>
                  <a:lnTo>
                    <a:pt x="521" y="524"/>
                  </a:lnTo>
                  <a:lnTo>
                    <a:pt x="516" y="524"/>
                  </a:lnTo>
                  <a:lnTo>
                    <a:pt x="510" y="519"/>
                  </a:lnTo>
                  <a:lnTo>
                    <a:pt x="510" y="519"/>
                  </a:lnTo>
                  <a:lnTo>
                    <a:pt x="505" y="504"/>
                  </a:lnTo>
                  <a:lnTo>
                    <a:pt x="505" y="494"/>
                  </a:lnTo>
                  <a:lnTo>
                    <a:pt x="495" y="494"/>
                  </a:lnTo>
                  <a:lnTo>
                    <a:pt x="495" y="494"/>
                  </a:lnTo>
                  <a:lnTo>
                    <a:pt x="490" y="494"/>
                  </a:lnTo>
                  <a:lnTo>
                    <a:pt x="485" y="504"/>
                  </a:lnTo>
                  <a:lnTo>
                    <a:pt x="485" y="504"/>
                  </a:lnTo>
                  <a:lnTo>
                    <a:pt x="485" y="509"/>
                  </a:lnTo>
                  <a:lnTo>
                    <a:pt x="485" y="514"/>
                  </a:lnTo>
                  <a:lnTo>
                    <a:pt x="480" y="524"/>
                  </a:lnTo>
                  <a:lnTo>
                    <a:pt x="480" y="524"/>
                  </a:lnTo>
                  <a:lnTo>
                    <a:pt x="474" y="509"/>
                  </a:lnTo>
                  <a:lnTo>
                    <a:pt x="469" y="504"/>
                  </a:lnTo>
                  <a:lnTo>
                    <a:pt x="464" y="499"/>
                  </a:lnTo>
                  <a:lnTo>
                    <a:pt x="464" y="499"/>
                  </a:lnTo>
                  <a:lnTo>
                    <a:pt x="449" y="524"/>
                  </a:lnTo>
                  <a:lnTo>
                    <a:pt x="449" y="535"/>
                  </a:lnTo>
                  <a:lnTo>
                    <a:pt x="449" y="550"/>
                  </a:lnTo>
                  <a:lnTo>
                    <a:pt x="449" y="550"/>
                  </a:lnTo>
                  <a:lnTo>
                    <a:pt x="454" y="555"/>
                  </a:lnTo>
                  <a:lnTo>
                    <a:pt x="459" y="560"/>
                  </a:lnTo>
                  <a:lnTo>
                    <a:pt x="459" y="576"/>
                  </a:lnTo>
                  <a:lnTo>
                    <a:pt x="459" y="586"/>
                  </a:lnTo>
                  <a:lnTo>
                    <a:pt x="459" y="602"/>
                  </a:lnTo>
                  <a:lnTo>
                    <a:pt x="459" y="602"/>
                  </a:lnTo>
                  <a:lnTo>
                    <a:pt x="459" y="612"/>
                  </a:lnTo>
                  <a:lnTo>
                    <a:pt x="454" y="617"/>
                  </a:lnTo>
                  <a:lnTo>
                    <a:pt x="443" y="627"/>
                  </a:lnTo>
                  <a:lnTo>
                    <a:pt x="433" y="643"/>
                  </a:lnTo>
                  <a:lnTo>
                    <a:pt x="433" y="648"/>
                  </a:lnTo>
                  <a:lnTo>
                    <a:pt x="438" y="658"/>
                  </a:lnTo>
                  <a:lnTo>
                    <a:pt x="438" y="658"/>
                  </a:lnTo>
                  <a:lnTo>
                    <a:pt x="428" y="679"/>
                  </a:lnTo>
                  <a:lnTo>
                    <a:pt x="423" y="684"/>
                  </a:lnTo>
                  <a:lnTo>
                    <a:pt x="412" y="684"/>
                  </a:lnTo>
                  <a:lnTo>
                    <a:pt x="412" y="684"/>
                  </a:lnTo>
                  <a:lnTo>
                    <a:pt x="402" y="674"/>
                  </a:lnTo>
                  <a:lnTo>
                    <a:pt x="392" y="663"/>
                  </a:lnTo>
                  <a:lnTo>
                    <a:pt x="381" y="648"/>
                  </a:lnTo>
                  <a:lnTo>
                    <a:pt x="376" y="638"/>
                  </a:lnTo>
                  <a:lnTo>
                    <a:pt x="376" y="638"/>
                  </a:lnTo>
                  <a:lnTo>
                    <a:pt x="371" y="627"/>
                  </a:lnTo>
                  <a:lnTo>
                    <a:pt x="366" y="627"/>
                  </a:lnTo>
                  <a:lnTo>
                    <a:pt x="356" y="622"/>
                  </a:lnTo>
                  <a:lnTo>
                    <a:pt x="345" y="617"/>
                  </a:lnTo>
                  <a:lnTo>
                    <a:pt x="345" y="612"/>
                  </a:lnTo>
                  <a:lnTo>
                    <a:pt x="345" y="607"/>
                  </a:lnTo>
                  <a:lnTo>
                    <a:pt x="345" y="607"/>
                  </a:lnTo>
                  <a:lnTo>
                    <a:pt x="340" y="586"/>
                  </a:lnTo>
                  <a:lnTo>
                    <a:pt x="325" y="571"/>
                  </a:lnTo>
                  <a:lnTo>
                    <a:pt x="325" y="571"/>
                  </a:lnTo>
                  <a:lnTo>
                    <a:pt x="320" y="576"/>
                  </a:lnTo>
                  <a:lnTo>
                    <a:pt x="309" y="581"/>
                  </a:lnTo>
                  <a:lnTo>
                    <a:pt x="309" y="581"/>
                  </a:lnTo>
                  <a:lnTo>
                    <a:pt x="320" y="571"/>
                  </a:lnTo>
                  <a:lnTo>
                    <a:pt x="314" y="560"/>
                  </a:lnTo>
                  <a:lnTo>
                    <a:pt x="304" y="540"/>
                  </a:lnTo>
                  <a:lnTo>
                    <a:pt x="304" y="540"/>
                  </a:lnTo>
                  <a:lnTo>
                    <a:pt x="294" y="530"/>
                  </a:lnTo>
                  <a:lnTo>
                    <a:pt x="283" y="530"/>
                  </a:lnTo>
                  <a:lnTo>
                    <a:pt x="283" y="530"/>
                  </a:lnTo>
                  <a:lnTo>
                    <a:pt x="283" y="535"/>
                  </a:lnTo>
                  <a:lnTo>
                    <a:pt x="278" y="540"/>
                  </a:lnTo>
                  <a:lnTo>
                    <a:pt x="278" y="545"/>
                  </a:lnTo>
                  <a:lnTo>
                    <a:pt x="278" y="545"/>
                  </a:lnTo>
                  <a:lnTo>
                    <a:pt x="278" y="545"/>
                  </a:lnTo>
                  <a:lnTo>
                    <a:pt x="268" y="535"/>
                  </a:lnTo>
                  <a:lnTo>
                    <a:pt x="258" y="519"/>
                  </a:lnTo>
                  <a:lnTo>
                    <a:pt x="258" y="519"/>
                  </a:lnTo>
                  <a:lnTo>
                    <a:pt x="227" y="519"/>
                  </a:lnTo>
                  <a:lnTo>
                    <a:pt x="196" y="509"/>
                  </a:lnTo>
                  <a:lnTo>
                    <a:pt x="165" y="504"/>
                  </a:lnTo>
                  <a:lnTo>
                    <a:pt x="149" y="509"/>
                  </a:lnTo>
                  <a:lnTo>
                    <a:pt x="134" y="514"/>
                  </a:lnTo>
                  <a:lnTo>
                    <a:pt x="134" y="514"/>
                  </a:lnTo>
                  <a:lnTo>
                    <a:pt x="123" y="509"/>
                  </a:lnTo>
                  <a:lnTo>
                    <a:pt x="118" y="509"/>
                  </a:lnTo>
                  <a:lnTo>
                    <a:pt x="113" y="494"/>
                  </a:lnTo>
                  <a:lnTo>
                    <a:pt x="113" y="494"/>
                  </a:lnTo>
                  <a:lnTo>
                    <a:pt x="113" y="473"/>
                  </a:lnTo>
                  <a:lnTo>
                    <a:pt x="113" y="468"/>
                  </a:lnTo>
                  <a:lnTo>
                    <a:pt x="108" y="458"/>
                  </a:lnTo>
                  <a:lnTo>
                    <a:pt x="108" y="458"/>
                  </a:lnTo>
                  <a:lnTo>
                    <a:pt x="92" y="447"/>
                  </a:lnTo>
                  <a:lnTo>
                    <a:pt x="87" y="442"/>
                  </a:lnTo>
                  <a:lnTo>
                    <a:pt x="87" y="432"/>
                  </a:lnTo>
                  <a:lnTo>
                    <a:pt x="87" y="432"/>
                  </a:lnTo>
                  <a:lnTo>
                    <a:pt x="92" y="427"/>
                  </a:lnTo>
                  <a:lnTo>
                    <a:pt x="92" y="422"/>
                  </a:lnTo>
                  <a:lnTo>
                    <a:pt x="87" y="406"/>
                  </a:lnTo>
                  <a:lnTo>
                    <a:pt x="87" y="406"/>
                  </a:lnTo>
                  <a:lnTo>
                    <a:pt x="82" y="401"/>
                  </a:lnTo>
                  <a:lnTo>
                    <a:pt x="77" y="401"/>
                  </a:lnTo>
                  <a:lnTo>
                    <a:pt x="67" y="401"/>
                  </a:lnTo>
                  <a:lnTo>
                    <a:pt x="51" y="406"/>
                  </a:lnTo>
                  <a:lnTo>
                    <a:pt x="46" y="401"/>
                  </a:lnTo>
                  <a:lnTo>
                    <a:pt x="46" y="386"/>
                  </a:lnTo>
                  <a:lnTo>
                    <a:pt x="46" y="386"/>
                  </a:lnTo>
                  <a:lnTo>
                    <a:pt x="46" y="365"/>
                  </a:lnTo>
                  <a:lnTo>
                    <a:pt x="51" y="344"/>
                  </a:lnTo>
                  <a:lnTo>
                    <a:pt x="56" y="324"/>
                  </a:lnTo>
                  <a:lnTo>
                    <a:pt x="51" y="314"/>
                  </a:lnTo>
                  <a:lnTo>
                    <a:pt x="46" y="308"/>
                  </a:lnTo>
                  <a:lnTo>
                    <a:pt x="46" y="308"/>
                  </a:lnTo>
                  <a:lnTo>
                    <a:pt x="20" y="308"/>
                  </a:lnTo>
                  <a:lnTo>
                    <a:pt x="10" y="308"/>
                  </a:lnTo>
                  <a:lnTo>
                    <a:pt x="0" y="298"/>
                  </a:lnTo>
                  <a:lnTo>
                    <a:pt x="0" y="298"/>
                  </a:lnTo>
                  <a:lnTo>
                    <a:pt x="0" y="283"/>
                  </a:lnTo>
                  <a:lnTo>
                    <a:pt x="5" y="267"/>
                  </a:lnTo>
                  <a:lnTo>
                    <a:pt x="20" y="242"/>
                  </a:lnTo>
                  <a:lnTo>
                    <a:pt x="36" y="221"/>
                  </a:lnTo>
                  <a:lnTo>
                    <a:pt x="56" y="195"/>
                  </a:lnTo>
                  <a:lnTo>
                    <a:pt x="56" y="195"/>
                  </a:lnTo>
                  <a:lnTo>
                    <a:pt x="72" y="190"/>
                  </a:lnTo>
                  <a:lnTo>
                    <a:pt x="82" y="185"/>
                  </a:lnTo>
                  <a:lnTo>
                    <a:pt x="92" y="180"/>
                  </a:lnTo>
                  <a:lnTo>
                    <a:pt x="103" y="180"/>
                  </a:lnTo>
                  <a:lnTo>
                    <a:pt x="103" y="180"/>
                  </a:lnTo>
                  <a:lnTo>
                    <a:pt x="113" y="185"/>
                  </a:lnTo>
                  <a:lnTo>
                    <a:pt x="118" y="190"/>
                  </a:lnTo>
                  <a:lnTo>
                    <a:pt x="118" y="206"/>
                  </a:lnTo>
                  <a:lnTo>
                    <a:pt x="123" y="221"/>
                  </a:lnTo>
                  <a:lnTo>
                    <a:pt x="129" y="221"/>
                  </a:lnTo>
                  <a:lnTo>
                    <a:pt x="139" y="221"/>
                  </a:lnTo>
                  <a:lnTo>
                    <a:pt x="139" y="221"/>
                  </a:lnTo>
                  <a:lnTo>
                    <a:pt x="144" y="211"/>
                  </a:lnTo>
                  <a:lnTo>
                    <a:pt x="154" y="206"/>
                  </a:lnTo>
                  <a:lnTo>
                    <a:pt x="170" y="211"/>
                  </a:lnTo>
                  <a:lnTo>
                    <a:pt x="185" y="211"/>
                  </a:lnTo>
                  <a:lnTo>
                    <a:pt x="196" y="206"/>
                  </a:lnTo>
                  <a:lnTo>
                    <a:pt x="201" y="200"/>
                  </a:lnTo>
                  <a:lnTo>
                    <a:pt x="201" y="200"/>
                  </a:lnTo>
                  <a:lnTo>
                    <a:pt x="252" y="128"/>
                  </a:lnTo>
                  <a:lnTo>
                    <a:pt x="252" y="128"/>
                  </a:lnTo>
                  <a:lnTo>
                    <a:pt x="258" y="123"/>
                  </a:lnTo>
                  <a:lnTo>
                    <a:pt x="263" y="123"/>
                  </a:lnTo>
                  <a:lnTo>
                    <a:pt x="268" y="123"/>
                  </a:lnTo>
                  <a:lnTo>
                    <a:pt x="273" y="118"/>
                  </a:lnTo>
                  <a:lnTo>
                    <a:pt x="273" y="118"/>
                  </a:lnTo>
                  <a:lnTo>
                    <a:pt x="304" y="98"/>
                  </a:lnTo>
                  <a:lnTo>
                    <a:pt x="325" y="67"/>
                  </a:lnTo>
                  <a:lnTo>
                    <a:pt x="340" y="41"/>
                  </a:lnTo>
                  <a:lnTo>
                    <a:pt x="356" y="5"/>
                  </a:lnTo>
                  <a:lnTo>
                    <a:pt x="356" y="5"/>
                  </a:lnTo>
                  <a:lnTo>
                    <a:pt x="356" y="0"/>
                  </a:lnTo>
                  <a:lnTo>
                    <a:pt x="361" y="0"/>
                  </a:lnTo>
                  <a:lnTo>
                    <a:pt x="371" y="0"/>
                  </a:lnTo>
                  <a:lnTo>
                    <a:pt x="371" y="0"/>
                  </a:lnTo>
                  <a:lnTo>
                    <a:pt x="376" y="10"/>
                  </a:lnTo>
                  <a:lnTo>
                    <a:pt x="387" y="15"/>
                  </a:lnTo>
                  <a:lnTo>
                    <a:pt x="397" y="15"/>
                  </a:lnTo>
                  <a:lnTo>
                    <a:pt x="402" y="10"/>
                  </a:lnTo>
                  <a:lnTo>
                    <a:pt x="402" y="10"/>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14" name="Freeform 15"/>
            <p:cNvSpPr>
              <a:spLocks/>
            </p:cNvSpPr>
            <p:nvPr/>
          </p:nvSpPr>
          <p:spPr bwMode="auto">
            <a:xfrm>
              <a:off x="2560768" y="3580301"/>
              <a:ext cx="539421" cy="408302"/>
            </a:xfrm>
            <a:custGeom>
              <a:avLst/>
              <a:gdLst/>
              <a:ahLst/>
              <a:cxnLst>
                <a:cxn ang="0">
                  <a:pos x="387" y="88"/>
                </a:cxn>
                <a:cxn ang="0">
                  <a:pos x="392" y="108"/>
                </a:cxn>
                <a:cxn ang="0">
                  <a:pos x="382" y="139"/>
                </a:cxn>
                <a:cxn ang="0">
                  <a:pos x="366" y="175"/>
                </a:cxn>
                <a:cxn ang="0">
                  <a:pos x="346" y="206"/>
                </a:cxn>
                <a:cxn ang="0">
                  <a:pos x="299" y="262"/>
                </a:cxn>
                <a:cxn ang="0">
                  <a:pos x="278" y="262"/>
                </a:cxn>
                <a:cxn ang="0">
                  <a:pos x="263" y="278"/>
                </a:cxn>
                <a:cxn ang="0">
                  <a:pos x="253" y="252"/>
                </a:cxn>
                <a:cxn ang="0">
                  <a:pos x="232" y="237"/>
                </a:cxn>
                <a:cxn ang="0">
                  <a:pos x="186" y="278"/>
                </a:cxn>
                <a:cxn ang="0">
                  <a:pos x="160" y="283"/>
                </a:cxn>
                <a:cxn ang="0">
                  <a:pos x="134" y="278"/>
                </a:cxn>
                <a:cxn ang="0">
                  <a:pos x="113" y="283"/>
                </a:cxn>
                <a:cxn ang="0">
                  <a:pos x="108" y="298"/>
                </a:cxn>
                <a:cxn ang="0">
                  <a:pos x="98" y="298"/>
                </a:cxn>
                <a:cxn ang="0">
                  <a:pos x="93" y="283"/>
                </a:cxn>
                <a:cxn ang="0">
                  <a:pos x="51" y="262"/>
                </a:cxn>
                <a:cxn ang="0">
                  <a:pos x="15" y="273"/>
                </a:cxn>
                <a:cxn ang="0">
                  <a:pos x="5" y="216"/>
                </a:cxn>
                <a:cxn ang="0">
                  <a:pos x="26" y="190"/>
                </a:cxn>
                <a:cxn ang="0">
                  <a:pos x="46" y="180"/>
                </a:cxn>
                <a:cxn ang="0">
                  <a:pos x="57" y="165"/>
                </a:cxn>
                <a:cxn ang="0">
                  <a:pos x="93" y="160"/>
                </a:cxn>
                <a:cxn ang="0">
                  <a:pos x="93" y="139"/>
                </a:cxn>
                <a:cxn ang="0">
                  <a:pos x="72" y="124"/>
                </a:cxn>
                <a:cxn ang="0">
                  <a:pos x="67" y="108"/>
                </a:cxn>
                <a:cxn ang="0">
                  <a:pos x="62" y="98"/>
                </a:cxn>
                <a:cxn ang="0">
                  <a:pos x="57" y="82"/>
                </a:cxn>
                <a:cxn ang="0">
                  <a:pos x="67" y="67"/>
                </a:cxn>
                <a:cxn ang="0">
                  <a:pos x="62" y="52"/>
                </a:cxn>
                <a:cxn ang="0">
                  <a:pos x="51" y="16"/>
                </a:cxn>
                <a:cxn ang="0">
                  <a:pos x="67" y="0"/>
                </a:cxn>
                <a:cxn ang="0">
                  <a:pos x="98" y="10"/>
                </a:cxn>
                <a:cxn ang="0">
                  <a:pos x="98" y="26"/>
                </a:cxn>
                <a:cxn ang="0">
                  <a:pos x="113" y="36"/>
                </a:cxn>
                <a:cxn ang="0">
                  <a:pos x="149" y="57"/>
                </a:cxn>
                <a:cxn ang="0">
                  <a:pos x="175" y="62"/>
                </a:cxn>
                <a:cxn ang="0">
                  <a:pos x="191" y="57"/>
                </a:cxn>
                <a:cxn ang="0">
                  <a:pos x="217" y="77"/>
                </a:cxn>
                <a:cxn ang="0">
                  <a:pos x="227" y="67"/>
                </a:cxn>
                <a:cxn ang="0">
                  <a:pos x="263" y="77"/>
                </a:cxn>
                <a:cxn ang="0">
                  <a:pos x="284" y="82"/>
                </a:cxn>
                <a:cxn ang="0">
                  <a:pos x="299" y="82"/>
                </a:cxn>
                <a:cxn ang="0">
                  <a:pos x="309" y="72"/>
                </a:cxn>
                <a:cxn ang="0">
                  <a:pos x="340" y="82"/>
                </a:cxn>
                <a:cxn ang="0">
                  <a:pos x="361" y="77"/>
                </a:cxn>
                <a:cxn ang="0">
                  <a:pos x="387" y="82"/>
                </a:cxn>
              </a:cxnLst>
              <a:rect l="0" t="0" r="r" b="b"/>
              <a:pathLst>
                <a:path w="392" h="298">
                  <a:moveTo>
                    <a:pt x="387" y="82"/>
                  </a:moveTo>
                  <a:lnTo>
                    <a:pt x="387" y="82"/>
                  </a:lnTo>
                  <a:lnTo>
                    <a:pt x="387" y="88"/>
                  </a:lnTo>
                  <a:lnTo>
                    <a:pt x="387" y="93"/>
                  </a:lnTo>
                  <a:lnTo>
                    <a:pt x="392" y="108"/>
                  </a:lnTo>
                  <a:lnTo>
                    <a:pt x="392" y="108"/>
                  </a:lnTo>
                  <a:lnTo>
                    <a:pt x="387" y="124"/>
                  </a:lnTo>
                  <a:lnTo>
                    <a:pt x="382" y="139"/>
                  </a:lnTo>
                  <a:lnTo>
                    <a:pt x="382" y="139"/>
                  </a:lnTo>
                  <a:lnTo>
                    <a:pt x="382" y="154"/>
                  </a:lnTo>
                  <a:lnTo>
                    <a:pt x="376" y="165"/>
                  </a:lnTo>
                  <a:lnTo>
                    <a:pt x="366" y="175"/>
                  </a:lnTo>
                  <a:lnTo>
                    <a:pt x="361" y="190"/>
                  </a:lnTo>
                  <a:lnTo>
                    <a:pt x="361" y="190"/>
                  </a:lnTo>
                  <a:lnTo>
                    <a:pt x="346" y="206"/>
                  </a:lnTo>
                  <a:lnTo>
                    <a:pt x="330" y="226"/>
                  </a:lnTo>
                  <a:lnTo>
                    <a:pt x="320" y="247"/>
                  </a:lnTo>
                  <a:lnTo>
                    <a:pt x="299" y="262"/>
                  </a:lnTo>
                  <a:lnTo>
                    <a:pt x="299" y="262"/>
                  </a:lnTo>
                  <a:lnTo>
                    <a:pt x="289" y="257"/>
                  </a:lnTo>
                  <a:lnTo>
                    <a:pt x="278" y="262"/>
                  </a:lnTo>
                  <a:lnTo>
                    <a:pt x="278" y="262"/>
                  </a:lnTo>
                  <a:lnTo>
                    <a:pt x="268" y="273"/>
                  </a:lnTo>
                  <a:lnTo>
                    <a:pt x="263" y="278"/>
                  </a:lnTo>
                  <a:lnTo>
                    <a:pt x="258" y="278"/>
                  </a:lnTo>
                  <a:lnTo>
                    <a:pt x="258" y="278"/>
                  </a:lnTo>
                  <a:lnTo>
                    <a:pt x="253" y="252"/>
                  </a:lnTo>
                  <a:lnTo>
                    <a:pt x="242" y="242"/>
                  </a:lnTo>
                  <a:lnTo>
                    <a:pt x="232" y="237"/>
                  </a:lnTo>
                  <a:lnTo>
                    <a:pt x="232" y="237"/>
                  </a:lnTo>
                  <a:lnTo>
                    <a:pt x="201" y="252"/>
                  </a:lnTo>
                  <a:lnTo>
                    <a:pt x="191" y="262"/>
                  </a:lnTo>
                  <a:lnTo>
                    <a:pt x="186" y="278"/>
                  </a:lnTo>
                  <a:lnTo>
                    <a:pt x="186" y="278"/>
                  </a:lnTo>
                  <a:lnTo>
                    <a:pt x="170" y="278"/>
                  </a:lnTo>
                  <a:lnTo>
                    <a:pt x="160" y="283"/>
                  </a:lnTo>
                  <a:lnTo>
                    <a:pt x="144" y="288"/>
                  </a:lnTo>
                  <a:lnTo>
                    <a:pt x="139" y="283"/>
                  </a:lnTo>
                  <a:lnTo>
                    <a:pt x="134" y="278"/>
                  </a:lnTo>
                  <a:lnTo>
                    <a:pt x="134" y="278"/>
                  </a:lnTo>
                  <a:lnTo>
                    <a:pt x="118" y="278"/>
                  </a:lnTo>
                  <a:lnTo>
                    <a:pt x="113" y="283"/>
                  </a:lnTo>
                  <a:lnTo>
                    <a:pt x="108" y="293"/>
                  </a:lnTo>
                  <a:lnTo>
                    <a:pt x="108" y="293"/>
                  </a:lnTo>
                  <a:lnTo>
                    <a:pt x="108" y="298"/>
                  </a:lnTo>
                  <a:lnTo>
                    <a:pt x="103" y="298"/>
                  </a:lnTo>
                  <a:lnTo>
                    <a:pt x="103" y="298"/>
                  </a:lnTo>
                  <a:lnTo>
                    <a:pt x="98" y="298"/>
                  </a:lnTo>
                  <a:lnTo>
                    <a:pt x="93" y="293"/>
                  </a:lnTo>
                  <a:lnTo>
                    <a:pt x="93" y="283"/>
                  </a:lnTo>
                  <a:lnTo>
                    <a:pt x="93" y="283"/>
                  </a:lnTo>
                  <a:lnTo>
                    <a:pt x="82" y="268"/>
                  </a:lnTo>
                  <a:lnTo>
                    <a:pt x="67" y="262"/>
                  </a:lnTo>
                  <a:lnTo>
                    <a:pt x="51" y="262"/>
                  </a:lnTo>
                  <a:lnTo>
                    <a:pt x="36" y="262"/>
                  </a:lnTo>
                  <a:lnTo>
                    <a:pt x="15" y="273"/>
                  </a:lnTo>
                  <a:lnTo>
                    <a:pt x="15" y="273"/>
                  </a:lnTo>
                  <a:lnTo>
                    <a:pt x="5" y="247"/>
                  </a:lnTo>
                  <a:lnTo>
                    <a:pt x="0" y="232"/>
                  </a:lnTo>
                  <a:lnTo>
                    <a:pt x="5" y="216"/>
                  </a:lnTo>
                  <a:lnTo>
                    <a:pt x="5" y="216"/>
                  </a:lnTo>
                  <a:lnTo>
                    <a:pt x="10" y="201"/>
                  </a:lnTo>
                  <a:lnTo>
                    <a:pt x="26" y="190"/>
                  </a:lnTo>
                  <a:lnTo>
                    <a:pt x="26" y="190"/>
                  </a:lnTo>
                  <a:lnTo>
                    <a:pt x="36" y="190"/>
                  </a:lnTo>
                  <a:lnTo>
                    <a:pt x="46" y="180"/>
                  </a:lnTo>
                  <a:lnTo>
                    <a:pt x="46" y="180"/>
                  </a:lnTo>
                  <a:lnTo>
                    <a:pt x="51" y="170"/>
                  </a:lnTo>
                  <a:lnTo>
                    <a:pt x="57" y="165"/>
                  </a:lnTo>
                  <a:lnTo>
                    <a:pt x="77" y="160"/>
                  </a:lnTo>
                  <a:lnTo>
                    <a:pt x="88" y="160"/>
                  </a:lnTo>
                  <a:lnTo>
                    <a:pt x="93" y="160"/>
                  </a:lnTo>
                  <a:lnTo>
                    <a:pt x="93" y="149"/>
                  </a:lnTo>
                  <a:lnTo>
                    <a:pt x="93" y="139"/>
                  </a:lnTo>
                  <a:lnTo>
                    <a:pt x="93" y="139"/>
                  </a:lnTo>
                  <a:lnTo>
                    <a:pt x="88" y="134"/>
                  </a:lnTo>
                  <a:lnTo>
                    <a:pt x="82" y="129"/>
                  </a:lnTo>
                  <a:lnTo>
                    <a:pt x="72" y="124"/>
                  </a:lnTo>
                  <a:lnTo>
                    <a:pt x="62" y="124"/>
                  </a:lnTo>
                  <a:lnTo>
                    <a:pt x="62" y="118"/>
                  </a:lnTo>
                  <a:lnTo>
                    <a:pt x="67" y="108"/>
                  </a:lnTo>
                  <a:lnTo>
                    <a:pt x="67" y="108"/>
                  </a:lnTo>
                  <a:lnTo>
                    <a:pt x="67" y="103"/>
                  </a:lnTo>
                  <a:lnTo>
                    <a:pt x="62" y="98"/>
                  </a:lnTo>
                  <a:lnTo>
                    <a:pt x="51" y="93"/>
                  </a:lnTo>
                  <a:lnTo>
                    <a:pt x="51" y="93"/>
                  </a:lnTo>
                  <a:lnTo>
                    <a:pt x="57" y="82"/>
                  </a:lnTo>
                  <a:lnTo>
                    <a:pt x="62" y="77"/>
                  </a:lnTo>
                  <a:lnTo>
                    <a:pt x="67" y="72"/>
                  </a:lnTo>
                  <a:lnTo>
                    <a:pt x="67" y="67"/>
                  </a:lnTo>
                  <a:lnTo>
                    <a:pt x="67" y="67"/>
                  </a:lnTo>
                  <a:lnTo>
                    <a:pt x="67" y="57"/>
                  </a:lnTo>
                  <a:lnTo>
                    <a:pt x="62" y="52"/>
                  </a:lnTo>
                  <a:lnTo>
                    <a:pt x="51" y="31"/>
                  </a:lnTo>
                  <a:lnTo>
                    <a:pt x="51" y="21"/>
                  </a:lnTo>
                  <a:lnTo>
                    <a:pt x="51" y="16"/>
                  </a:lnTo>
                  <a:lnTo>
                    <a:pt x="51" y="5"/>
                  </a:lnTo>
                  <a:lnTo>
                    <a:pt x="67" y="0"/>
                  </a:lnTo>
                  <a:lnTo>
                    <a:pt x="67" y="0"/>
                  </a:lnTo>
                  <a:lnTo>
                    <a:pt x="82" y="0"/>
                  </a:lnTo>
                  <a:lnTo>
                    <a:pt x="93" y="5"/>
                  </a:lnTo>
                  <a:lnTo>
                    <a:pt x="98" y="10"/>
                  </a:lnTo>
                  <a:lnTo>
                    <a:pt x="98" y="10"/>
                  </a:lnTo>
                  <a:lnTo>
                    <a:pt x="93" y="21"/>
                  </a:lnTo>
                  <a:lnTo>
                    <a:pt x="98" y="26"/>
                  </a:lnTo>
                  <a:lnTo>
                    <a:pt x="103" y="36"/>
                  </a:lnTo>
                  <a:lnTo>
                    <a:pt x="113" y="36"/>
                  </a:lnTo>
                  <a:lnTo>
                    <a:pt x="113" y="36"/>
                  </a:lnTo>
                  <a:lnTo>
                    <a:pt x="124" y="41"/>
                  </a:lnTo>
                  <a:lnTo>
                    <a:pt x="129" y="46"/>
                  </a:lnTo>
                  <a:lnTo>
                    <a:pt x="149" y="57"/>
                  </a:lnTo>
                  <a:lnTo>
                    <a:pt x="155" y="62"/>
                  </a:lnTo>
                  <a:lnTo>
                    <a:pt x="165" y="67"/>
                  </a:lnTo>
                  <a:lnTo>
                    <a:pt x="175" y="62"/>
                  </a:lnTo>
                  <a:lnTo>
                    <a:pt x="180" y="52"/>
                  </a:lnTo>
                  <a:lnTo>
                    <a:pt x="180" y="52"/>
                  </a:lnTo>
                  <a:lnTo>
                    <a:pt x="191" y="57"/>
                  </a:lnTo>
                  <a:lnTo>
                    <a:pt x="196" y="67"/>
                  </a:lnTo>
                  <a:lnTo>
                    <a:pt x="201" y="72"/>
                  </a:lnTo>
                  <a:lnTo>
                    <a:pt x="217" y="77"/>
                  </a:lnTo>
                  <a:lnTo>
                    <a:pt x="217" y="77"/>
                  </a:lnTo>
                  <a:lnTo>
                    <a:pt x="222" y="72"/>
                  </a:lnTo>
                  <a:lnTo>
                    <a:pt x="227" y="67"/>
                  </a:lnTo>
                  <a:lnTo>
                    <a:pt x="242" y="72"/>
                  </a:lnTo>
                  <a:lnTo>
                    <a:pt x="258" y="77"/>
                  </a:lnTo>
                  <a:lnTo>
                    <a:pt x="263" y="77"/>
                  </a:lnTo>
                  <a:lnTo>
                    <a:pt x="273" y="77"/>
                  </a:lnTo>
                  <a:lnTo>
                    <a:pt x="273" y="77"/>
                  </a:lnTo>
                  <a:lnTo>
                    <a:pt x="284" y="82"/>
                  </a:lnTo>
                  <a:lnTo>
                    <a:pt x="294" y="82"/>
                  </a:lnTo>
                  <a:lnTo>
                    <a:pt x="299" y="82"/>
                  </a:lnTo>
                  <a:lnTo>
                    <a:pt x="299" y="82"/>
                  </a:lnTo>
                  <a:lnTo>
                    <a:pt x="304" y="77"/>
                  </a:lnTo>
                  <a:lnTo>
                    <a:pt x="309" y="72"/>
                  </a:lnTo>
                  <a:lnTo>
                    <a:pt x="309" y="72"/>
                  </a:lnTo>
                  <a:lnTo>
                    <a:pt x="325" y="82"/>
                  </a:lnTo>
                  <a:lnTo>
                    <a:pt x="330" y="82"/>
                  </a:lnTo>
                  <a:lnTo>
                    <a:pt x="340" y="82"/>
                  </a:lnTo>
                  <a:lnTo>
                    <a:pt x="340" y="82"/>
                  </a:lnTo>
                  <a:lnTo>
                    <a:pt x="351" y="72"/>
                  </a:lnTo>
                  <a:lnTo>
                    <a:pt x="361" y="77"/>
                  </a:lnTo>
                  <a:lnTo>
                    <a:pt x="376" y="82"/>
                  </a:lnTo>
                  <a:lnTo>
                    <a:pt x="387" y="82"/>
                  </a:lnTo>
                  <a:lnTo>
                    <a:pt x="387" y="82"/>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15" name="Freeform 16"/>
            <p:cNvSpPr>
              <a:spLocks/>
            </p:cNvSpPr>
            <p:nvPr/>
          </p:nvSpPr>
          <p:spPr bwMode="auto">
            <a:xfrm>
              <a:off x="3100189" y="3594001"/>
              <a:ext cx="291728" cy="156196"/>
            </a:xfrm>
            <a:custGeom>
              <a:avLst/>
              <a:gdLst/>
              <a:ahLst/>
              <a:cxnLst>
                <a:cxn ang="0">
                  <a:pos x="212" y="21"/>
                </a:cxn>
                <a:cxn ang="0">
                  <a:pos x="201" y="67"/>
                </a:cxn>
                <a:cxn ang="0">
                  <a:pos x="191" y="83"/>
                </a:cxn>
                <a:cxn ang="0">
                  <a:pos x="186" y="103"/>
                </a:cxn>
                <a:cxn ang="0">
                  <a:pos x="175" y="114"/>
                </a:cxn>
                <a:cxn ang="0">
                  <a:pos x="170" y="103"/>
                </a:cxn>
                <a:cxn ang="0">
                  <a:pos x="165" y="78"/>
                </a:cxn>
                <a:cxn ang="0">
                  <a:pos x="150" y="72"/>
                </a:cxn>
                <a:cxn ang="0">
                  <a:pos x="139" y="83"/>
                </a:cxn>
                <a:cxn ang="0">
                  <a:pos x="134" y="103"/>
                </a:cxn>
                <a:cxn ang="0">
                  <a:pos x="124" y="103"/>
                </a:cxn>
                <a:cxn ang="0">
                  <a:pos x="98" y="67"/>
                </a:cxn>
                <a:cxn ang="0">
                  <a:pos x="88" y="57"/>
                </a:cxn>
                <a:cxn ang="0">
                  <a:pos x="46" y="57"/>
                </a:cxn>
                <a:cxn ang="0">
                  <a:pos x="26" y="72"/>
                </a:cxn>
                <a:cxn ang="0">
                  <a:pos x="21" y="83"/>
                </a:cxn>
                <a:cxn ang="0">
                  <a:pos x="10" y="88"/>
                </a:cxn>
                <a:cxn ang="0">
                  <a:pos x="5" y="62"/>
                </a:cxn>
                <a:cxn ang="0">
                  <a:pos x="10" y="47"/>
                </a:cxn>
                <a:cxn ang="0">
                  <a:pos x="15" y="0"/>
                </a:cxn>
                <a:cxn ang="0">
                  <a:pos x="26" y="0"/>
                </a:cxn>
                <a:cxn ang="0">
                  <a:pos x="41" y="11"/>
                </a:cxn>
                <a:cxn ang="0">
                  <a:pos x="52" y="6"/>
                </a:cxn>
                <a:cxn ang="0">
                  <a:pos x="83" y="0"/>
                </a:cxn>
                <a:cxn ang="0">
                  <a:pos x="88" y="16"/>
                </a:cxn>
                <a:cxn ang="0">
                  <a:pos x="114" y="21"/>
                </a:cxn>
                <a:cxn ang="0">
                  <a:pos x="124" y="21"/>
                </a:cxn>
                <a:cxn ang="0">
                  <a:pos x="144" y="21"/>
                </a:cxn>
                <a:cxn ang="0">
                  <a:pos x="170" y="36"/>
                </a:cxn>
                <a:cxn ang="0">
                  <a:pos x="186" y="31"/>
                </a:cxn>
                <a:cxn ang="0">
                  <a:pos x="191" y="16"/>
                </a:cxn>
                <a:cxn ang="0">
                  <a:pos x="206" y="11"/>
                </a:cxn>
                <a:cxn ang="0">
                  <a:pos x="212" y="21"/>
                </a:cxn>
              </a:cxnLst>
              <a:rect l="0" t="0" r="r" b="b"/>
              <a:pathLst>
                <a:path w="212" h="114">
                  <a:moveTo>
                    <a:pt x="212" y="21"/>
                  </a:moveTo>
                  <a:lnTo>
                    <a:pt x="212" y="21"/>
                  </a:lnTo>
                  <a:lnTo>
                    <a:pt x="206" y="52"/>
                  </a:lnTo>
                  <a:lnTo>
                    <a:pt x="201" y="67"/>
                  </a:lnTo>
                  <a:lnTo>
                    <a:pt x="196" y="78"/>
                  </a:lnTo>
                  <a:lnTo>
                    <a:pt x="191" y="83"/>
                  </a:lnTo>
                  <a:lnTo>
                    <a:pt x="191" y="83"/>
                  </a:lnTo>
                  <a:lnTo>
                    <a:pt x="186" y="103"/>
                  </a:lnTo>
                  <a:lnTo>
                    <a:pt x="181" y="108"/>
                  </a:lnTo>
                  <a:lnTo>
                    <a:pt x="175" y="114"/>
                  </a:lnTo>
                  <a:lnTo>
                    <a:pt x="175" y="114"/>
                  </a:lnTo>
                  <a:lnTo>
                    <a:pt x="170" y="103"/>
                  </a:lnTo>
                  <a:lnTo>
                    <a:pt x="170" y="88"/>
                  </a:lnTo>
                  <a:lnTo>
                    <a:pt x="165" y="78"/>
                  </a:lnTo>
                  <a:lnTo>
                    <a:pt x="160" y="72"/>
                  </a:lnTo>
                  <a:lnTo>
                    <a:pt x="150" y="72"/>
                  </a:lnTo>
                  <a:lnTo>
                    <a:pt x="150" y="72"/>
                  </a:lnTo>
                  <a:lnTo>
                    <a:pt x="139" y="83"/>
                  </a:lnTo>
                  <a:lnTo>
                    <a:pt x="139" y="93"/>
                  </a:lnTo>
                  <a:lnTo>
                    <a:pt x="134" y="103"/>
                  </a:lnTo>
                  <a:lnTo>
                    <a:pt x="124" y="103"/>
                  </a:lnTo>
                  <a:lnTo>
                    <a:pt x="124" y="103"/>
                  </a:lnTo>
                  <a:lnTo>
                    <a:pt x="108" y="78"/>
                  </a:lnTo>
                  <a:lnTo>
                    <a:pt x="98" y="67"/>
                  </a:lnTo>
                  <a:lnTo>
                    <a:pt x="88" y="57"/>
                  </a:lnTo>
                  <a:lnTo>
                    <a:pt x="88" y="57"/>
                  </a:lnTo>
                  <a:lnTo>
                    <a:pt x="67" y="57"/>
                  </a:lnTo>
                  <a:lnTo>
                    <a:pt x="46" y="57"/>
                  </a:lnTo>
                  <a:lnTo>
                    <a:pt x="31" y="67"/>
                  </a:lnTo>
                  <a:lnTo>
                    <a:pt x="26" y="72"/>
                  </a:lnTo>
                  <a:lnTo>
                    <a:pt x="21" y="83"/>
                  </a:lnTo>
                  <a:lnTo>
                    <a:pt x="21" y="83"/>
                  </a:lnTo>
                  <a:lnTo>
                    <a:pt x="15" y="88"/>
                  </a:lnTo>
                  <a:lnTo>
                    <a:pt x="10" y="88"/>
                  </a:lnTo>
                  <a:lnTo>
                    <a:pt x="0" y="78"/>
                  </a:lnTo>
                  <a:lnTo>
                    <a:pt x="5" y="62"/>
                  </a:lnTo>
                  <a:lnTo>
                    <a:pt x="5" y="62"/>
                  </a:lnTo>
                  <a:lnTo>
                    <a:pt x="10" y="47"/>
                  </a:lnTo>
                  <a:lnTo>
                    <a:pt x="15" y="31"/>
                  </a:lnTo>
                  <a:lnTo>
                    <a:pt x="15" y="0"/>
                  </a:lnTo>
                  <a:lnTo>
                    <a:pt x="15" y="0"/>
                  </a:lnTo>
                  <a:lnTo>
                    <a:pt x="26" y="0"/>
                  </a:lnTo>
                  <a:lnTo>
                    <a:pt x="36" y="6"/>
                  </a:lnTo>
                  <a:lnTo>
                    <a:pt x="41" y="11"/>
                  </a:lnTo>
                  <a:lnTo>
                    <a:pt x="52" y="6"/>
                  </a:lnTo>
                  <a:lnTo>
                    <a:pt x="52" y="6"/>
                  </a:lnTo>
                  <a:lnTo>
                    <a:pt x="67" y="0"/>
                  </a:lnTo>
                  <a:lnTo>
                    <a:pt x="83" y="0"/>
                  </a:lnTo>
                  <a:lnTo>
                    <a:pt x="83" y="0"/>
                  </a:lnTo>
                  <a:lnTo>
                    <a:pt x="88" y="16"/>
                  </a:lnTo>
                  <a:lnTo>
                    <a:pt x="98" y="21"/>
                  </a:lnTo>
                  <a:lnTo>
                    <a:pt x="114" y="21"/>
                  </a:lnTo>
                  <a:lnTo>
                    <a:pt x="124" y="21"/>
                  </a:lnTo>
                  <a:lnTo>
                    <a:pt x="124" y="21"/>
                  </a:lnTo>
                  <a:lnTo>
                    <a:pt x="134" y="21"/>
                  </a:lnTo>
                  <a:lnTo>
                    <a:pt x="144" y="21"/>
                  </a:lnTo>
                  <a:lnTo>
                    <a:pt x="165" y="31"/>
                  </a:lnTo>
                  <a:lnTo>
                    <a:pt x="170" y="36"/>
                  </a:lnTo>
                  <a:lnTo>
                    <a:pt x="181" y="36"/>
                  </a:lnTo>
                  <a:lnTo>
                    <a:pt x="186" y="31"/>
                  </a:lnTo>
                  <a:lnTo>
                    <a:pt x="191" y="16"/>
                  </a:lnTo>
                  <a:lnTo>
                    <a:pt x="191" y="16"/>
                  </a:lnTo>
                  <a:lnTo>
                    <a:pt x="201" y="11"/>
                  </a:lnTo>
                  <a:lnTo>
                    <a:pt x="206" y="11"/>
                  </a:lnTo>
                  <a:lnTo>
                    <a:pt x="212" y="21"/>
                  </a:lnTo>
                  <a:lnTo>
                    <a:pt x="212" y="21"/>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16" name="Freeform 17"/>
            <p:cNvSpPr>
              <a:spLocks/>
            </p:cNvSpPr>
            <p:nvPr/>
          </p:nvSpPr>
          <p:spPr bwMode="auto">
            <a:xfrm>
              <a:off x="3391916" y="3389852"/>
              <a:ext cx="645379" cy="542575"/>
            </a:xfrm>
            <a:custGeom>
              <a:avLst/>
              <a:gdLst/>
              <a:ahLst/>
              <a:cxnLst>
                <a:cxn ang="0">
                  <a:pos x="10" y="191"/>
                </a:cxn>
                <a:cxn ang="0">
                  <a:pos x="15" y="170"/>
                </a:cxn>
                <a:cxn ang="0">
                  <a:pos x="20" y="160"/>
                </a:cxn>
                <a:cxn ang="0">
                  <a:pos x="82" y="149"/>
                </a:cxn>
                <a:cxn ang="0">
                  <a:pos x="144" y="149"/>
                </a:cxn>
                <a:cxn ang="0">
                  <a:pos x="180" y="144"/>
                </a:cxn>
                <a:cxn ang="0">
                  <a:pos x="252" y="134"/>
                </a:cxn>
                <a:cxn ang="0">
                  <a:pos x="283" y="124"/>
                </a:cxn>
                <a:cxn ang="0">
                  <a:pos x="325" y="88"/>
                </a:cxn>
                <a:cxn ang="0">
                  <a:pos x="340" y="77"/>
                </a:cxn>
                <a:cxn ang="0">
                  <a:pos x="361" y="67"/>
                </a:cxn>
                <a:cxn ang="0">
                  <a:pos x="387" y="57"/>
                </a:cxn>
                <a:cxn ang="0">
                  <a:pos x="392" y="47"/>
                </a:cxn>
                <a:cxn ang="0">
                  <a:pos x="418" y="26"/>
                </a:cxn>
                <a:cxn ang="0">
                  <a:pos x="443" y="11"/>
                </a:cxn>
                <a:cxn ang="0">
                  <a:pos x="449" y="0"/>
                </a:cxn>
                <a:cxn ang="0">
                  <a:pos x="469" y="16"/>
                </a:cxn>
                <a:cxn ang="0">
                  <a:pos x="464" y="36"/>
                </a:cxn>
                <a:cxn ang="0">
                  <a:pos x="449" y="77"/>
                </a:cxn>
                <a:cxn ang="0">
                  <a:pos x="428" y="93"/>
                </a:cxn>
                <a:cxn ang="0">
                  <a:pos x="387" y="119"/>
                </a:cxn>
                <a:cxn ang="0">
                  <a:pos x="356" y="155"/>
                </a:cxn>
                <a:cxn ang="0">
                  <a:pos x="335" y="155"/>
                </a:cxn>
                <a:cxn ang="0">
                  <a:pos x="325" y="170"/>
                </a:cxn>
                <a:cxn ang="0">
                  <a:pos x="325" y="191"/>
                </a:cxn>
                <a:cxn ang="0">
                  <a:pos x="304" y="221"/>
                </a:cxn>
                <a:cxn ang="0">
                  <a:pos x="278" y="247"/>
                </a:cxn>
                <a:cxn ang="0">
                  <a:pos x="268" y="273"/>
                </a:cxn>
                <a:cxn ang="0">
                  <a:pos x="283" y="293"/>
                </a:cxn>
                <a:cxn ang="0">
                  <a:pos x="258" y="314"/>
                </a:cxn>
                <a:cxn ang="0">
                  <a:pos x="258" y="329"/>
                </a:cxn>
                <a:cxn ang="0">
                  <a:pos x="252" y="355"/>
                </a:cxn>
                <a:cxn ang="0">
                  <a:pos x="247" y="371"/>
                </a:cxn>
                <a:cxn ang="0">
                  <a:pos x="237" y="371"/>
                </a:cxn>
                <a:cxn ang="0">
                  <a:pos x="227" y="381"/>
                </a:cxn>
                <a:cxn ang="0">
                  <a:pos x="216" y="391"/>
                </a:cxn>
                <a:cxn ang="0">
                  <a:pos x="206" y="396"/>
                </a:cxn>
                <a:cxn ang="0">
                  <a:pos x="206" y="386"/>
                </a:cxn>
                <a:cxn ang="0">
                  <a:pos x="190" y="371"/>
                </a:cxn>
                <a:cxn ang="0">
                  <a:pos x="170" y="365"/>
                </a:cxn>
                <a:cxn ang="0">
                  <a:pos x="175" y="360"/>
                </a:cxn>
                <a:cxn ang="0">
                  <a:pos x="196" y="355"/>
                </a:cxn>
                <a:cxn ang="0">
                  <a:pos x="201" y="345"/>
                </a:cxn>
                <a:cxn ang="0">
                  <a:pos x="211" y="319"/>
                </a:cxn>
                <a:cxn ang="0">
                  <a:pos x="211" y="293"/>
                </a:cxn>
                <a:cxn ang="0">
                  <a:pos x="221" y="273"/>
                </a:cxn>
                <a:cxn ang="0">
                  <a:pos x="216" y="257"/>
                </a:cxn>
                <a:cxn ang="0">
                  <a:pos x="211" y="252"/>
                </a:cxn>
                <a:cxn ang="0">
                  <a:pos x="180" y="242"/>
                </a:cxn>
                <a:cxn ang="0">
                  <a:pos x="165" y="237"/>
                </a:cxn>
                <a:cxn ang="0">
                  <a:pos x="165" y="211"/>
                </a:cxn>
                <a:cxn ang="0">
                  <a:pos x="160" y="206"/>
                </a:cxn>
                <a:cxn ang="0">
                  <a:pos x="149" y="206"/>
                </a:cxn>
                <a:cxn ang="0">
                  <a:pos x="134" y="221"/>
                </a:cxn>
                <a:cxn ang="0">
                  <a:pos x="118" y="237"/>
                </a:cxn>
                <a:cxn ang="0">
                  <a:pos x="113" y="247"/>
                </a:cxn>
                <a:cxn ang="0">
                  <a:pos x="108" y="252"/>
                </a:cxn>
                <a:cxn ang="0">
                  <a:pos x="82" y="252"/>
                </a:cxn>
                <a:cxn ang="0">
                  <a:pos x="61" y="247"/>
                </a:cxn>
                <a:cxn ang="0">
                  <a:pos x="15" y="242"/>
                </a:cxn>
                <a:cxn ang="0">
                  <a:pos x="5" y="237"/>
                </a:cxn>
                <a:cxn ang="0">
                  <a:pos x="5" y="211"/>
                </a:cxn>
                <a:cxn ang="0">
                  <a:pos x="10" y="191"/>
                </a:cxn>
              </a:cxnLst>
              <a:rect l="0" t="0" r="r" b="b"/>
              <a:pathLst>
                <a:path w="469" h="396">
                  <a:moveTo>
                    <a:pt x="10" y="191"/>
                  </a:moveTo>
                  <a:lnTo>
                    <a:pt x="10" y="191"/>
                  </a:lnTo>
                  <a:lnTo>
                    <a:pt x="15" y="175"/>
                  </a:lnTo>
                  <a:lnTo>
                    <a:pt x="15" y="170"/>
                  </a:lnTo>
                  <a:lnTo>
                    <a:pt x="15" y="165"/>
                  </a:lnTo>
                  <a:lnTo>
                    <a:pt x="20" y="160"/>
                  </a:lnTo>
                  <a:lnTo>
                    <a:pt x="20" y="160"/>
                  </a:lnTo>
                  <a:lnTo>
                    <a:pt x="82" y="149"/>
                  </a:lnTo>
                  <a:lnTo>
                    <a:pt x="113" y="149"/>
                  </a:lnTo>
                  <a:lnTo>
                    <a:pt x="144" y="149"/>
                  </a:lnTo>
                  <a:lnTo>
                    <a:pt x="144" y="149"/>
                  </a:lnTo>
                  <a:lnTo>
                    <a:pt x="180" y="144"/>
                  </a:lnTo>
                  <a:lnTo>
                    <a:pt x="216" y="139"/>
                  </a:lnTo>
                  <a:lnTo>
                    <a:pt x="252" y="134"/>
                  </a:lnTo>
                  <a:lnTo>
                    <a:pt x="283" y="124"/>
                  </a:lnTo>
                  <a:lnTo>
                    <a:pt x="283" y="124"/>
                  </a:lnTo>
                  <a:lnTo>
                    <a:pt x="314" y="98"/>
                  </a:lnTo>
                  <a:lnTo>
                    <a:pt x="325" y="88"/>
                  </a:lnTo>
                  <a:lnTo>
                    <a:pt x="340" y="77"/>
                  </a:lnTo>
                  <a:lnTo>
                    <a:pt x="340" y="77"/>
                  </a:lnTo>
                  <a:lnTo>
                    <a:pt x="350" y="67"/>
                  </a:lnTo>
                  <a:lnTo>
                    <a:pt x="361" y="67"/>
                  </a:lnTo>
                  <a:lnTo>
                    <a:pt x="376" y="62"/>
                  </a:lnTo>
                  <a:lnTo>
                    <a:pt x="387" y="57"/>
                  </a:lnTo>
                  <a:lnTo>
                    <a:pt x="387" y="57"/>
                  </a:lnTo>
                  <a:lnTo>
                    <a:pt x="392" y="47"/>
                  </a:lnTo>
                  <a:lnTo>
                    <a:pt x="402" y="36"/>
                  </a:lnTo>
                  <a:lnTo>
                    <a:pt x="418" y="26"/>
                  </a:lnTo>
                  <a:lnTo>
                    <a:pt x="433" y="21"/>
                  </a:lnTo>
                  <a:lnTo>
                    <a:pt x="443" y="11"/>
                  </a:lnTo>
                  <a:lnTo>
                    <a:pt x="449" y="0"/>
                  </a:lnTo>
                  <a:lnTo>
                    <a:pt x="449" y="0"/>
                  </a:lnTo>
                  <a:lnTo>
                    <a:pt x="459" y="5"/>
                  </a:lnTo>
                  <a:lnTo>
                    <a:pt x="469" y="16"/>
                  </a:lnTo>
                  <a:lnTo>
                    <a:pt x="469" y="16"/>
                  </a:lnTo>
                  <a:lnTo>
                    <a:pt x="464" y="36"/>
                  </a:lnTo>
                  <a:lnTo>
                    <a:pt x="459" y="57"/>
                  </a:lnTo>
                  <a:lnTo>
                    <a:pt x="449" y="77"/>
                  </a:lnTo>
                  <a:lnTo>
                    <a:pt x="428" y="93"/>
                  </a:lnTo>
                  <a:lnTo>
                    <a:pt x="428" y="93"/>
                  </a:lnTo>
                  <a:lnTo>
                    <a:pt x="407" y="103"/>
                  </a:lnTo>
                  <a:lnTo>
                    <a:pt x="387" y="119"/>
                  </a:lnTo>
                  <a:lnTo>
                    <a:pt x="371" y="134"/>
                  </a:lnTo>
                  <a:lnTo>
                    <a:pt x="356" y="155"/>
                  </a:lnTo>
                  <a:lnTo>
                    <a:pt x="356" y="155"/>
                  </a:lnTo>
                  <a:lnTo>
                    <a:pt x="335" y="155"/>
                  </a:lnTo>
                  <a:lnTo>
                    <a:pt x="325" y="160"/>
                  </a:lnTo>
                  <a:lnTo>
                    <a:pt x="325" y="170"/>
                  </a:lnTo>
                  <a:lnTo>
                    <a:pt x="325" y="170"/>
                  </a:lnTo>
                  <a:lnTo>
                    <a:pt x="325" y="191"/>
                  </a:lnTo>
                  <a:lnTo>
                    <a:pt x="320" y="206"/>
                  </a:lnTo>
                  <a:lnTo>
                    <a:pt x="304" y="221"/>
                  </a:lnTo>
                  <a:lnTo>
                    <a:pt x="289" y="232"/>
                  </a:lnTo>
                  <a:lnTo>
                    <a:pt x="278" y="247"/>
                  </a:lnTo>
                  <a:lnTo>
                    <a:pt x="268" y="257"/>
                  </a:lnTo>
                  <a:lnTo>
                    <a:pt x="268" y="273"/>
                  </a:lnTo>
                  <a:lnTo>
                    <a:pt x="283" y="293"/>
                  </a:lnTo>
                  <a:lnTo>
                    <a:pt x="283" y="293"/>
                  </a:lnTo>
                  <a:lnTo>
                    <a:pt x="268" y="309"/>
                  </a:lnTo>
                  <a:lnTo>
                    <a:pt x="258" y="314"/>
                  </a:lnTo>
                  <a:lnTo>
                    <a:pt x="258" y="329"/>
                  </a:lnTo>
                  <a:lnTo>
                    <a:pt x="258" y="329"/>
                  </a:lnTo>
                  <a:lnTo>
                    <a:pt x="252" y="340"/>
                  </a:lnTo>
                  <a:lnTo>
                    <a:pt x="252" y="355"/>
                  </a:lnTo>
                  <a:lnTo>
                    <a:pt x="252" y="365"/>
                  </a:lnTo>
                  <a:lnTo>
                    <a:pt x="247" y="371"/>
                  </a:lnTo>
                  <a:lnTo>
                    <a:pt x="237" y="371"/>
                  </a:lnTo>
                  <a:lnTo>
                    <a:pt x="237" y="371"/>
                  </a:lnTo>
                  <a:lnTo>
                    <a:pt x="227" y="381"/>
                  </a:lnTo>
                  <a:lnTo>
                    <a:pt x="227" y="381"/>
                  </a:lnTo>
                  <a:lnTo>
                    <a:pt x="227" y="386"/>
                  </a:lnTo>
                  <a:lnTo>
                    <a:pt x="216" y="391"/>
                  </a:lnTo>
                  <a:lnTo>
                    <a:pt x="211" y="391"/>
                  </a:lnTo>
                  <a:lnTo>
                    <a:pt x="206" y="396"/>
                  </a:lnTo>
                  <a:lnTo>
                    <a:pt x="206" y="396"/>
                  </a:lnTo>
                  <a:lnTo>
                    <a:pt x="206" y="386"/>
                  </a:lnTo>
                  <a:lnTo>
                    <a:pt x="201" y="381"/>
                  </a:lnTo>
                  <a:lnTo>
                    <a:pt x="190" y="371"/>
                  </a:lnTo>
                  <a:lnTo>
                    <a:pt x="190" y="371"/>
                  </a:lnTo>
                  <a:lnTo>
                    <a:pt x="170" y="365"/>
                  </a:lnTo>
                  <a:lnTo>
                    <a:pt x="170" y="365"/>
                  </a:lnTo>
                  <a:lnTo>
                    <a:pt x="175" y="360"/>
                  </a:lnTo>
                  <a:lnTo>
                    <a:pt x="185" y="355"/>
                  </a:lnTo>
                  <a:lnTo>
                    <a:pt x="196" y="355"/>
                  </a:lnTo>
                  <a:lnTo>
                    <a:pt x="201" y="345"/>
                  </a:lnTo>
                  <a:lnTo>
                    <a:pt x="201" y="345"/>
                  </a:lnTo>
                  <a:lnTo>
                    <a:pt x="201" y="329"/>
                  </a:lnTo>
                  <a:lnTo>
                    <a:pt x="211" y="319"/>
                  </a:lnTo>
                  <a:lnTo>
                    <a:pt x="216" y="309"/>
                  </a:lnTo>
                  <a:lnTo>
                    <a:pt x="211" y="293"/>
                  </a:lnTo>
                  <a:lnTo>
                    <a:pt x="211" y="293"/>
                  </a:lnTo>
                  <a:lnTo>
                    <a:pt x="221" y="273"/>
                  </a:lnTo>
                  <a:lnTo>
                    <a:pt x="221" y="268"/>
                  </a:lnTo>
                  <a:lnTo>
                    <a:pt x="216" y="257"/>
                  </a:lnTo>
                  <a:lnTo>
                    <a:pt x="216" y="257"/>
                  </a:lnTo>
                  <a:lnTo>
                    <a:pt x="211" y="252"/>
                  </a:lnTo>
                  <a:lnTo>
                    <a:pt x="201" y="247"/>
                  </a:lnTo>
                  <a:lnTo>
                    <a:pt x="180" y="242"/>
                  </a:lnTo>
                  <a:lnTo>
                    <a:pt x="175" y="242"/>
                  </a:lnTo>
                  <a:lnTo>
                    <a:pt x="165" y="237"/>
                  </a:lnTo>
                  <a:lnTo>
                    <a:pt x="165" y="227"/>
                  </a:lnTo>
                  <a:lnTo>
                    <a:pt x="165" y="211"/>
                  </a:lnTo>
                  <a:lnTo>
                    <a:pt x="165" y="211"/>
                  </a:lnTo>
                  <a:lnTo>
                    <a:pt x="160" y="206"/>
                  </a:lnTo>
                  <a:lnTo>
                    <a:pt x="149" y="206"/>
                  </a:lnTo>
                  <a:lnTo>
                    <a:pt x="149" y="206"/>
                  </a:lnTo>
                  <a:lnTo>
                    <a:pt x="144" y="216"/>
                  </a:lnTo>
                  <a:lnTo>
                    <a:pt x="134" y="221"/>
                  </a:lnTo>
                  <a:lnTo>
                    <a:pt x="123" y="227"/>
                  </a:lnTo>
                  <a:lnTo>
                    <a:pt x="118" y="237"/>
                  </a:lnTo>
                  <a:lnTo>
                    <a:pt x="118" y="237"/>
                  </a:lnTo>
                  <a:lnTo>
                    <a:pt x="113" y="247"/>
                  </a:lnTo>
                  <a:lnTo>
                    <a:pt x="108" y="252"/>
                  </a:lnTo>
                  <a:lnTo>
                    <a:pt x="108" y="252"/>
                  </a:lnTo>
                  <a:lnTo>
                    <a:pt x="92" y="257"/>
                  </a:lnTo>
                  <a:lnTo>
                    <a:pt x="82" y="252"/>
                  </a:lnTo>
                  <a:lnTo>
                    <a:pt x="61" y="247"/>
                  </a:lnTo>
                  <a:lnTo>
                    <a:pt x="61" y="247"/>
                  </a:lnTo>
                  <a:lnTo>
                    <a:pt x="36" y="247"/>
                  </a:lnTo>
                  <a:lnTo>
                    <a:pt x="15" y="242"/>
                  </a:lnTo>
                  <a:lnTo>
                    <a:pt x="15" y="242"/>
                  </a:lnTo>
                  <a:lnTo>
                    <a:pt x="5" y="237"/>
                  </a:lnTo>
                  <a:lnTo>
                    <a:pt x="0" y="227"/>
                  </a:lnTo>
                  <a:lnTo>
                    <a:pt x="5" y="211"/>
                  </a:lnTo>
                  <a:lnTo>
                    <a:pt x="10" y="191"/>
                  </a:lnTo>
                  <a:lnTo>
                    <a:pt x="10" y="191"/>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17" name="Freeform 18"/>
            <p:cNvSpPr>
              <a:spLocks/>
            </p:cNvSpPr>
            <p:nvPr/>
          </p:nvSpPr>
          <p:spPr bwMode="auto">
            <a:xfrm>
              <a:off x="3107070" y="3454248"/>
              <a:ext cx="92197" cy="139754"/>
            </a:xfrm>
            <a:custGeom>
              <a:avLst/>
              <a:gdLst/>
              <a:ahLst/>
              <a:cxnLst>
                <a:cxn ang="0">
                  <a:pos x="57" y="10"/>
                </a:cxn>
                <a:cxn ang="0">
                  <a:pos x="57" y="10"/>
                </a:cxn>
                <a:cxn ang="0">
                  <a:pos x="57" y="20"/>
                </a:cxn>
                <a:cxn ang="0">
                  <a:pos x="52" y="30"/>
                </a:cxn>
                <a:cxn ang="0">
                  <a:pos x="47" y="41"/>
                </a:cxn>
                <a:cxn ang="0">
                  <a:pos x="52" y="56"/>
                </a:cxn>
                <a:cxn ang="0">
                  <a:pos x="67" y="72"/>
                </a:cxn>
                <a:cxn ang="0">
                  <a:pos x="67" y="72"/>
                </a:cxn>
                <a:cxn ang="0">
                  <a:pos x="57" y="77"/>
                </a:cxn>
                <a:cxn ang="0">
                  <a:pos x="52" y="82"/>
                </a:cxn>
                <a:cxn ang="0">
                  <a:pos x="52" y="82"/>
                </a:cxn>
                <a:cxn ang="0">
                  <a:pos x="57" y="87"/>
                </a:cxn>
                <a:cxn ang="0">
                  <a:pos x="52" y="92"/>
                </a:cxn>
                <a:cxn ang="0">
                  <a:pos x="41" y="102"/>
                </a:cxn>
                <a:cxn ang="0">
                  <a:pos x="41" y="102"/>
                </a:cxn>
                <a:cxn ang="0">
                  <a:pos x="21" y="92"/>
                </a:cxn>
                <a:cxn ang="0">
                  <a:pos x="10" y="92"/>
                </a:cxn>
                <a:cxn ang="0">
                  <a:pos x="0" y="92"/>
                </a:cxn>
                <a:cxn ang="0">
                  <a:pos x="0" y="92"/>
                </a:cxn>
                <a:cxn ang="0">
                  <a:pos x="5" y="87"/>
                </a:cxn>
                <a:cxn ang="0">
                  <a:pos x="5" y="77"/>
                </a:cxn>
                <a:cxn ang="0">
                  <a:pos x="5" y="66"/>
                </a:cxn>
                <a:cxn ang="0">
                  <a:pos x="5" y="66"/>
                </a:cxn>
                <a:cxn ang="0">
                  <a:pos x="0" y="56"/>
                </a:cxn>
                <a:cxn ang="0">
                  <a:pos x="5" y="51"/>
                </a:cxn>
                <a:cxn ang="0">
                  <a:pos x="16" y="36"/>
                </a:cxn>
                <a:cxn ang="0">
                  <a:pos x="16" y="36"/>
                </a:cxn>
                <a:cxn ang="0">
                  <a:pos x="31" y="25"/>
                </a:cxn>
                <a:cxn ang="0">
                  <a:pos x="36" y="15"/>
                </a:cxn>
                <a:cxn ang="0">
                  <a:pos x="41" y="5"/>
                </a:cxn>
                <a:cxn ang="0">
                  <a:pos x="52" y="0"/>
                </a:cxn>
                <a:cxn ang="0">
                  <a:pos x="57" y="10"/>
                </a:cxn>
              </a:cxnLst>
              <a:rect l="0" t="0" r="r" b="b"/>
              <a:pathLst>
                <a:path w="67" h="102">
                  <a:moveTo>
                    <a:pt x="57" y="10"/>
                  </a:moveTo>
                  <a:lnTo>
                    <a:pt x="57" y="10"/>
                  </a:lnTo>
                  <a:lnTo>
                    <a:pt x="57" y="20"/>
                  </a:lnTo>
                  <a:lnTo>
                    <a:pt x="52" y="30"/>
                  </a:lnTo>
                  <a:lnTo>
                    <a:pt x="47" y="41"/>
                  </a:lnTo>
                  <a:lnTo>
                    <a:pt x="52" y="56"/>
                  </a:lnTo>
                  <a:lnTo>
                    <a:pt x="67" y="72"/>
                  </a:lnTo>
                  <a:lnTo>
                    <a:pt x="67" y="72"/>
                  </a:lnTo>
                  <a:lnTo>
                    <a:pt x="57" y="77"/>
                  </a:lnTo>
                  <a:lnTo>
                    <a:pt x="52" y="82"/>
                  </a:lnTo>
                  <a:lnTo>
                    <a:pt x="52" y="82"/>
                  </a:lnTo>
                  <a:lnTo>
                    <a:pt x="57" y="87"/>
                  </a:lnTo>
                  <a:lnTo>
                    <a:pt x="52" y="92"/>
                  </a:lnTo>
                  <a:lnTo>
                    <a:pt x="41" y="102"/>
                  </a:lnTo>
                  <a:lnTo>
                    <a:pt x="41" y="102"/>
                  </a:lnTo>
                  <a:lnTo>
                    <a:pt x="21" y="92"/>
                  </a:lnTo>
                  <a:lnTo>
                    <a:pt x="10" y="92"/>
                  </a:lnTo>
                  <a:lnTo>
                    <a:pt x="0" y="92"/>
                  </a:lnTo>
                  <a:lnTo>
                    <a:pt x="0" y="92"/>
                  </a:lnTo>
                  <a:lnTo>
                    <a:pt x="5" y="87"/>
                  </a:lnTo>
                  <a:lnTo>
                    <a:pt x="5" y="77"/>
                  </a:lnTo>
                  <a:lnTo>
                    <a:pt x="5" y="66"/>
                  </a:lnTo>
                  <a:lnTo>
                    <a:pt x="5" y="66"/>
                  </a:lnTo>
                  <a:lnTo>
                    <a:pt x="0" y="56"/>
                  </a:lnTo>
                  <a:lnTo>
                    <a:pt x="5" y="51"/>
                  </a:lnTo>
                  <a:lnTo>
                    <a:pt x="16" y="36"/>
                  </a:lnTo>
                  <a:lnTo>
                    <a:pt x="16" y="36"/>
                  </a:lnTo>
                  <a:lnTo>
                    <a:pt x="31" y="25"/>
                  </a:lnTo>
                  <a:lnTo>
                    <a:pt x="36" y="15"/>
                  </a:lnTo>
                  <a:lnTo>
                    <a:pt x="41" y="5"/>
                  </a:lnTo>
                  <a:lnTo>
                    <a:pt x="52" y="0"/>
                  </a:lnTo>
                  <a:lnTo>
                    <a:pt x="57" y="10"/>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18" name="Freeform 19"/>
            <p:cNvSpPr>
              <a:spLocks/>
            </p:cNvSpPr>
            <p:nvPr/>
          </p:nvSpPr>
          <p:spPr bwMode="auto">
            <a:xfrm>
              <a:off x="3781346" y="3544678"/>
              <a:ext cx="185770" cy="232924"/>
            </a:xfrm>
            <a:custGeom>
              <a:avLst/>
              <a:gdLst/>
              <a:ahLst/>
              <a:cxnLst>
                <a:cxn ang="0">
                  <a:pos x="135" y="21"/>
                </a:cxn>
                <a:cxn ang="0">
                  <a:pos x="129" y="31"/>
                </a:cxn>
                <a:cxn ang="0">
                  <a:pos x="129" y="31"/>
                </a:cxn>
                <a:cxn ang="0">
                  <a:pos x="129" y="78"/>
                </a:cxn>
                <a:cxn ang="0">
                  <a:pos x="119" y="119"/>
                </a:cxn>
                <a:cxn ang="0">
                  <a:pos x="119" y="119"/>
                </a:cxn>
                <a:cxn ang="0">
                  <a:pos x="109" y="129"/>
                </a:cxn>
                <a:cxn ang="0">
                  <a:pos x="98" y="129"/>
                </a:cxn>
                <a:cxn ang="0">
                  <a:pos x="67" y="134"/>
                </a:cxn>
                <a:cxn ang="0">
                  <a:pos x="67" y="134"/>
                </a:cxn>
                <a:cxn ang="0">
                  <a:pos x="62" y="139"/>
                </a:cxn>
                <a:cxn ang="0">
                  <a:pos x="57" y="144"/>
                </a:cxn>
                <a:cxn ang="0">
                  <a:pos x="47" y="139"/>
                </a:cxn>
                <a:cxn ang="0">
                  <a:pos x="47" y="139"/>
                </a:cxn>
                <a:cxn ang="0">
                  <a:pos x="26" y="150"/>
                </a:cxn>
                <a:cxn ang="0">
                  <a:pos x="21" y="150"/>
                </a:cxn>
                <a:cxn ang="0">
                  <a:pos x="11" y="160"/>
                </a:cxn>
                <a:cxn ang="0">
                  <a:pos x="6" y="170"/>
                </a:cxn>
                <a:cxn ang="0">
                  <a:pos x="6" y="170"/>
                </a:cxn>
                <a:cxn ang="0">
                  <a:pos x="0" y="165"/>
                </a:cxn>
                <a:cxn ang="0">
                  <a:pos x="0" y="160"/>
                </a:cxn>
                <a:cxn ang="0">
                  <a:pos x="0" y="144"/>
                </a:cxn>
                <a:cxn ang="0">
                  <a:pos x="0" y="144"/>
                </a:cxn>
                <a:cxn ang="0">
                  <a:pos x="16" y="124"/>
                </a:cxn>
                <a:cxn ang="0">
                  <a:pos x="37" y="108"/>
                </a:cxn>
                <a:cxn ang="0">
                  <a:pos x="52" y="83"/>
                </a:cxn>
                <a:cxn ang="0">
                  <a:pos x="52" y="72"/>
                </a:cxn>
                <a:cxn ang="0">
                  <a:pos x="52" y="57"/>
                </a:cxn>
                <a:cxn ang="0">
                  <a:pos x="52" y="57"/>
                </a:cxn>
                <a:cxn ang="0">
                  <a:pos x="57" y="52"/>
                </a:cxn>
                <a:cxn ang="0">
                  <a:pos x="62" y="52"/>
                </a:cxn>
                <a:cxn ang="0">
                  <a:pos x="73" y="52"/>
                </a:cxn>
                <a:cxn ang="0">
                  <a:pos x="78" y="47"/>
                </a:cxn>
                <a:cxn ang="0">
                  <a:pos x="78" y="47"/>
                </a:cxn>
                <a:cxn ang="0">
                  <a:pos x="88" y="31"/>
                </a:cxn>
                <a:cxn ang="0">
                  <a:pos x="98" y="21"/>
                </a:cxn>
                <a:cxn ang="0">
                  <a:pos x="129" y="0"/>
                </a:cxn>
                <a:cxn ang="0">
                  <a:pos x="129" y="0"/>
                </a:cxn>
                <a:cxn ang="0">
                  <a:pos x="135" y="11"/>
                </a:cxn>
                <a:cxn ang="0">
                  <a:pos x="135" y="21"/>
                </a:cxn>
                <a:cxn ang="0">
                  <a:pos x="135" y="21"/>
                </a:cxn>
              </a:cxnLst>
              <a:rect l="0" t="0" r="r" b="b"/>
              <a:pathLst>
                <a:path w="135" h="170">
                  <a:moveTo>
                    <a:pt x="135" y="21"/>
                  </a:moveTo>
                  <a:lnTo>
                    <a:pt x="129" y="31"/>
                  </a:lnTo>
                  <a:lnTo>
                    <a:pt x="129" y="31"/>
                  </a:lnTo>
                  <a:lnTo>
                    <a:pt x="129" y="78"/>
                  </a:lnTo>
                  <a:lnTo>
                    <a:pt x="119" y="119"/>
                  </a:lnTo>
                  <a:lnTo>
                    <a:pt x="119" y="119"/>
                  </a:lnTo>
                  <a:lnTo>
                    <a:pt x="109" y="129"/>
                  </a:lnTo>
                  <a:lnTo>
                    <a:pt x="98" y="129"/>
                  </a:lnTo>
                  <a:lnTo>
                    <a:pt x="67" y="134"/>
                  </a:lnTo>
                  <a:lnTo>
                    <a:pt x="67" y="134"/>
                  </a:lnTo>
                  <a:lnTo>
                    <a:pt x="62" y="139"/>
                  </a:lnTo>
                  <a:lnTo>
                    <a:pt x="57" y="144"/>
                  </a:lnTo>
                  <a:lnTo>
                    <a:pt x="47" y="139"/>
                  </a:lnTo>
                  <a:lnTo>
                    <a:pt x="47" y="139"/>
                  </a:lnTo>
                  <a:lnTo>
                    <a:pt x="26" y="150"/>
                  </a:lnTo>
                  <a:lnTo>
                    <a:pt x="21" y="150"/>
                  </a:lnTo>
                  <a:lnTo>
                    <a:pt x="11" y="160"/>
                  </a:lnTo>
                  <a:lnTo>
                    <a:pt x="6" y="170"/>
                  </a:lnTo>
                  <a:lnTo>
                    <a:pt x="6" y="170"/>
                  </a:lnTo>
                  <a:lnTo>
                    <a:pt x="0" y="165"/>
                  </a:lnTo>
                  <a:lnTo>
                    <a:pt x="0" y="160"/>
                  </a:lnTo>
                  <a:lnTo>
                    <a:pt x="0" y="144"/>
                  </a:lnTo>
                  <a:lnTo>
                    <a:pt x="0" y="144"/>
                  </a:lnTo>
                  <a:lnTo>
                    <a:pt x="16" y="124"/>
                  </a:lnTo>
                  <a:lnTo>
                    <a:pt x="37" y="108"/>
                  </a:lnTo>
                  <a:lnTo>
                    <a:pt x="52" y="83"/>
                  </a:lnTo>
                  <a:lnTo>
                    <a:pt x="52" y="72"/>
                  </a:lnTo>
                  <a:lnTo>
                    <a:pt x="52" y="57"/>
                  </a:lnTo>
                  <a:lnTo>
                    <a:pt x="52" y="57"/>
                  </a:lnTo>
                  <a:lnTo>
                    <a:pt x="57" y="52"/>
                  </a:lnTo>
                  <a:lnTo>
                    <a:pt x="62" y="52"/>
                  </a:lnTo>
                  <a:lnTo>
                    <a:pt x="73" y="52"/>
                  </a:lnTo>
                  <a:lnTo>
                    <a:pt x="78" y="47"/>
                  </a:lnTo>
                  <a:lnTo>
                    <a:pt x="78" y="47"/>
                  </a:lnTo>
                  <a:lnTo>
                    <a:pt x="88" y="31"/>
                  </a:lnTo>
                  <a:lnTo>
                    <a:pt x="98" y="21"/>
                  </a:lnTo>
                  <a:lnTo>
                    <a:pt x="129" y="0"/>
                  </a:lnTo>
                  <a:lnTo>
                    <a:pt x="129" y="0"/>
                  </a:lnTo>
                  <a:lnTo>
                    <a:pt x="135" y="11"/>
                  </a:lnTo>
                  <a:lnTo>
                    <a:pt x="135" y="21"/>
                  </a:lnTo>
                  <a:lnTo>
                    <a:pt x="135" y="21"/>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19" name="Freeform 20"/>
            <p:cNvSpPr>
              <a:spLocks/>
            </p:cNvSpPr>
            <p:nvPr/>
          </p:nvSpPr>
          <p:spPr bwMode="auto">
            <a:xfrm>
              <a:off x="1417250" y="3672100"/>
              <a:ext cx="1058202" cy="746727"/>
            </a:xfrm>
            <a:custGeom>
              <a:avLst/>
              <a:gdLst/>
              <a:ahLst/>
              <a:cxnLst>
                <a:cxn ang="0">
                  <a:pos x="413" y="93"/>
                </a:cxn>
                <a:cxn ang="0">
                  <a:pos x="361" y="134"/>
                </a:cxn>
                <a:cxn ang="0">
                  <a:pos x="371" y="149"/>
                </a:cxn>
                <a:cxn ang="0">
                  <a:pos x="371" y="237"/>
                </a:cxn>
                <a:cxn ang="0">
                  <a:pos x="397" y="247"/>
                </a:cxn>
                <a:cxn ang="0">
                  <a:pos x="433" y="231"/>
                </a:cxn>
                <a:cxn ang="0">
                  <a:pos x="413" y="175"/>
                </a:cxn>
                <a:cxn ang="0">
                  <a:pos x="423" y="129"/>
                </a:cxn>
                <a:cxn ang="0">
                  <a:pos x="428" y="159"/>
                </a:cxn>
                <a:cxn ang="0">
                  <a:pos x="454" y="159"/>
                </a:cxn>
                <a:cxn ang="0">
                  <a:pos x="552" y="154"/>
                </a:cxn>
                <a:cxn ang="0">
                  <a:pos x="557" y="180"/>
                </a:cxn>
                <a:cxn ang="0">
                  <a:pos x="599" y="185"/>
                </a:cxn>
                <a:cxn ang="0">
                  <a:pos x="645" y="170"/>
                </a:cxn>
                <a:cxn ang="0">
                  <a:pos x="702" y="201"/>
                </a:cxn>
                <a:cxn ang="0">
                  <a:pos x="759" y="211"/>
                </a:cxn>
                <a:cxn ang="0">
                  <a:pos x="764" y="262"/>
                </a:cxn>
                <a:cxn ang="0">
                  <a:pos x="691" y="273"/>
                </a:cxn>
                <a:cxn ang="0">
                  <a:pos x="655" y="303"/>
                </a:cxn>
                <a:cxn ang="0">
                  <a:pos x="712" y="329"/>
                </a:cxn>
                <a:cxn ang="0">
                  <a:pos x="702" y="350"/>
                </a:cxn>
                <a:cxn ang="0">
                  <a:pos x="691" y="381"/>
                </a:cxn>
                <a:cxn ang="0">
                  <a:pos x="650" y="406"/>
                </a:cxn>
                <a:cxn ang="0">
                  <a:pos x="619" y="442"/>
                </a:cxn>
                <a:cxn ang="0">
                  <a:pos x="578" y="489"/>
                </a:cxn>
                <a:cxn ang="0">
                  <a:pos x="495" y="494"/>
                </a:cxn>
                <a:cxn ang="0">
                  <a:pos x="413" y="483"/>
                </a:cxn>
                <a:cxn ang="0">
                  <a:pos x="335" y="514"/>
                </a:cxn>
                <a:cxn ang="0">
                  <a:pos x="304" y="514"/>
                </a:cxn>
                <a:cxn ang="0">
                  <a:pos x="289" y="494"/>
                </a:cxn>
                <a:cxn ang="0">
                  <a:pos x="237" y="489"/>
                </a:cxn>
                <a:cxn ang="0">
                  <a:pos x="212" y="540"/>
                </a:cxn>
                <a:cxn ang="0">
                  <a:pos x="181" y="540"/>
                </a:cxn>
                <a:cxn ang="0">
                  <a:pos x="129" y="519"/>
                </a:cxn>
                <a:cxn ang="0">
                  <a:pos x="46" y="463"/>
                </a:cxn>
                <a:cxn ang="0">
                  <a:pos x="5" y="447"/>
                </a:cxn>
                <a:cxn ang="0">
                  <a:pos x="21" y="386"/>
                </a:cxn>
                <a:cxn ang="0">
                  <a:pos x="46" y="314"/>
                </a:cxn>
                <a:cxn ang="0">
                  <a:pos x="67" y="288"/>
                </a:cxn>
                <a:cxn ang="0">
                  <a:pos x="72" y="237"/>
                </a:cxn>
                <a:cxn ang="0">
                  <a:pos x="72" y="195"/>
                </a:cxn>
                <a:cxn ang="0">
                  <a:pos x="98" y="175"/>
                </a:cxn>
                <a:cxn ang="0">
                  <a:pos x="113" y="211"/>
                </a:cxn>
                <a:cxn ang="0">
                  <a:pos x="150" y="211"/>
                </a:cxn>
                <a:cxn ang="0">
                  <a:pos x="129" y="242"/>
                </a:cxn>
                <a:cxn ang="0">
                  <a:pos x="113" y="288"/>
                </a:cxn>
                <a:cxn ang="0">
                  <a:pos x="134" y="288"/>
                </a:cxn>
                <a:cxn ang="0">
                  <a:pos x="170" y="252"/>
                </a:cxn>
                <a:cxn ang="0">
                  <a:pos x="227" y="262"/>
                </a:cxn>
                <a:cxn ang="0">
                  <a:pos x="253" y="226"/>
                </a:cxn>
                <a:cxn ang="0">
                  <a:pos x="263" y="211"/>
                </a:cxn>
                <a:cxn ang="0">
                  <a:pos x="253" y="170"/>
                </a:cxn>
                <a:cxn ang="0">
                  <a:pos x="289" y="149"/>
                </a:cxn>
                <a:cxn ang="0">
                  <a:pos x="253" y="123"/>
                </a:cxn>
                <a:cxn ang="0">
                  <a:pos x="253" y="72"/>
                </a:cxn>
                <a:cxn ang="0">
                  <a:pos x="356" y="15"/>
                </a:cxn>
                <a:cxn ang="0">
                  <a:pos x="377" y="0"/>
                </a:cxn>
              </a:cxnLst>
              <a:rect l="0" t="0" r="r" b="b"/>
              <a:pathLst>
                <a:path w="769" h="545">
                  <a:moveTo>
                    <a:pt x="439" y="31"/>
                  </a:moveTo>
                  <a:lnTo>
                    <a:pt x="439" y="31"/>
                  </a:lnTo>
                  <a:lnTo>
                    <a:pt x="433" y="51"/>
                  </a:lnTo>
                  <a:lnTo>
                    <a:pt x="428" y="77"/>
                  </a:lnTo>
                  <a:lnTo>
                    <a:pt x="413" y="93"/>
                  </a:lnTo>
                  <a:lnTo>
                    <a:pt x="397" y="108"/>
                  </a:lnTo>
                  <a:lnTo>
                    <a:pt x="397" y="108"/>
                  </a:lnTo>
                  <a:lnTo>
                    <a:pt x="387" y="113"/>
                  </a:lnTo>
                  <a:lnTo>
                    <a:pt x="377" y="118"/>
                  </a:lnTo>
                  <a:lnTo>
                    <a:pt x="361" y="134"/>
                  </a:lnTo>
                  <a:lnTo>
                    <a:pt x="361" y="134"/>
                  </a:lnTo>
                  <a:lnTo>
                    <a:pt x="361" y="144"/>
                  </a:lnTo>
                  <a:lnTo>
                    <a:pt x="371" y="149"/>
                  </a:lnTo>
                  <a:lnTo>
                    <a:pt x="371" y="149"/>
                  </a:lnTo>
                  <a:lnTo>
                    <a:pt x="371" y="149"/>
                  </a:lnTo>
                  <a:lnTo>
                    <a:pt x="356" y="190"/>
                  </a:lnTo>
                  <a:lnTo>
                    <a:pt x="356" y="206"/>
                  </a:lnTo>
                  <a:lnTo>
                    <a:pt x="361" y="226"/>
                  </a:lnTo>
                  <a:lnTo>
                    <a:pt x="361" y="226"/>
                  </a:lnTo>
                  <a:lnTo>
                    <a:pt x="371" y="237"/>
                  </a:lnTo>
                  <a:lnTo>
                    <a:pt x="377" y="237"/>
                  </a:lnTo>
                  <a:lnTo>
                    <a:pt x="387" y="237"/>
                  </a:lnTo>
                  <a:lnTo>
                    <a:pt x="387" y="237"/>
                  </a:lnTo>
                  <a:lnTo>
                    <a:pt x="392" y="242"/>
                  </a:lnTo>
                  <a:lnTo>
                    <a:pt x="397" y="247"/>
                  </a:lnTo>
                  <a:lnTo>
                    <a:pt x="408" y="252"/>
                  </a:lnTo>
                  <a:lnTo>
                    <a:pt x="418" y="252"/>
                  </a:lnTo>
                  <a:lnTo>
                    <a:pt x="418" y="252"/>
                  </a:lnTo>
                  <a:lnTo>
                    <a:pt x="428" y="242"/>
                  </a:lnTo>
                  <a:lnTo>
                    <a:pt x="433" y="231"/>
                  </a:lnTo>
                  <a:lnTo>
                    <a:pt x="439" y="226"/>
                  </a:lnTo>
                  <a:lnTo>
                    <a:pt x="439" y="226"/>
                  </a:lnTo>
                  <a:lnTo>
                    <a:pt x="433" y="211"/>
                  </a:lnTo>
                  <a:lnTo>
                    <a:pt x="428" y="201"/>
                  </a:lnTo>
                  <a:lnTo>
                    <a:pt x="413" y="175"/>
                  </a:lnTo>
                  <a:lnTo>
                    <a:pt x="408" y="165"/>
                  </a:lnTo>
                  <a:lnTo>
                    <a:pt x="408" y="149"/>
                  </a:lnTo>
                  <a:lnTo>
                    <a:pt x="413" y="139"/>
                  </a:lnTo>
                  <a:lnTo>
                    <a:pt x="423" y="129"/>
                  </a:lnTo>
                  <a:lnTo>
                    <a:pt x="423" y="129"/>
                  </a:lnTo>
                  <a:lnTo>
                    <a:pt x="428" y="139"/>
                  </a:lnTo>
                  <a:lnTo>
                    <a:pt x="428" y="149"/>
                  </a:lnTo>
                  <a:lnTo>
                    <a:pt x="428" y="149"/>
                  </a:lnTo>
                  <a:lnTo>
                    <a:pt x="428" y="154"/>
                  </a:lnTo>
                  <a:lnTo>
                    <a:pt x="428" y="159"/>
                  </a:lnTo>
                  <a:lnTo>
                    <a:pt x="428" y="159"/>
                  </a:lnTo>
                  <a:lnTo>
                    <a:pt x="439" y="165"/>
                  </a:lnTo>
                  <a:lnTo>
                    <a:pt x="449" y="165"/>
                  </a:lnTo>
                  <a:lnTo>
                    <a:pt x="449" y="165"/>
                  </a:lnTo>
                  <a:lnTo>
                    <a:pt x="454" y="159"/>
                  </a:lnTo>
                  <a:lnTo>
                    <a:pt x="464" y="159"/>
                  </a:lnTo>
                  <a:lnTo>
                    <a:pt x="475" y="165"/>
                  </a:lnTo>
                  <a:lnTo>
                    <a:pt x="490" y="170"/>
                  </a:lnTo>
                  <a:lnTo>
                    <a:pt x="506" y="170"/>
                  </a:lnTo>
                  <a:lnTo>
                    <a:pt x="552" y="154"/>
                  </a:lnTo>
                  <a:lnTo>
                    <a:pt x="552" y="154"/>
                  </a:lnTo>
                  <a:lnTo>
                    <a:pt x="547" y="170"/>
                  </a:lnTo>
                  <a:lnTo>
                    <a:pt x="552" y="175"/>
                  </a:lnTo>
                  <a:lnTo>
                    <a:pt x="557" y="180"/>
                  </a:lnTo>
                  <a:lnTo>
                    <a:pt x="557" y="180"/>
                  </a:lnTo>
                  <a:lnTo>
                    <a:pt x="562" y="180"/>
                  </a:lnTo>
                  <a:lnTo>
                    <a:pt x="573" y="175"/>
                  </a:lnTo>
                  <a:lnTo>
                    <a:pt x="588" y="165"/>
                  </a:lnTo>
                  <a:lnTo>
                    <a:pt x="588" y="165"/>
                  </a:lnTo>
                  <a:lnTo>
                    <a:pt x="599" y="185"/>
                  </a:lnTo>
                  <a:lnTo>
                    <a:pt x="609" y="195"/>
                  </a:lnTo>
                  <a:lnTo>
                    <a:pt x="619" y="190"/>
                  </a:lnTo>
                  <a:lnTo>
                    <a:pt x="619" y="190"/>
                  </a:lnTo>
                  <a:lnTo>
                    <a:pt x="635" y="175"/>
                  </a:lnTo>
                  <a:lnTo>
                    <a:pt x="645" y="170"/>
                  </a:lnTo>
                  <a:lnTo>
                    <a:pt x="655" y="170"/>
                  </a:lnTo>
                  <a:lnTo>
                    <a:pt x="655" y="170"/>
                  </a:lnTo>
                  <a:lnTo>
                    <a:pt x="671" y="175"/>
                  </a:lnTo>
                  <a:lnTo>
                    <a:pt x="681" y="180"/>
                  </a:lnTo>
                  <a:lnTo>
                    <a:pt x="702" y="201"/>
                  </a:lnTo>
                  <a:lnTo>
                    <a:pt x="712" y="211"/>
                  </a:lnTo>
                  <a:lnTo>
                    <a:pt x="728" y="216"/>
                  </a:lnTo>
                  <a:lnTo>
                    <a:pt x="738" y="216"/>
                  </a:lnTo>
                  <a:lnTo>
                    <a:pt x="759" y="211"/>
                  </a:lnTo>
                  <a:lnTo>
                    <a:pt x="759" y="211"/>
                  </a:lnTo>
                  <a:lnTo>
                    <a:pt x="764" y="211"/>
                  </a:lnTo>
                  <a:lnTo>
                    <a:pt x="769" y="216"/>
                  </a:lnTo>
                  <a:lnTo>
                    <a:pt x="769" y="216"/>
                  </a:lnTo>
                  <a:lnTo>
                    <a:pt x="764" y="247"/>
                  </a:lnTo>
                  <a:lnTo>
                    <a:pt x="764" y="262"/>
                  </a:lnTo>
                  <a:lnTo>
                    <a:pt x="769" y="278"/>
                  </a:lnTo>
                  <a:lnTo>
                    <a:pt x="769" y="278"/>
                  </a:lnTo>
                  <a:lnTo>
                    <a:pt x="738" y="278"/>
                  </a:lnTo>
                  <a:lnTo>
                    <a:pt x="707" y="273"/>
                  </a:lnTo>
                  <a:lnTo>
                    <a:pt x="691" y="273"/>
                  </a:lnTo>
                  <a:lnTo>
                    <a:pt x="676" y="278"/>
                  </a:lnTo>
                  <a:lnTo>
                    <a:pt x="666" y="283"/>
                  </a:lnTo>
                  <a:lnTo>
                    <a:pt x="655" y="298"/>
                  </a:lnTo>
                  <a:lnTo>
                    <a:pt x="655" y="298"/>
                  </a:lnTo>
                  <a:lnTo>
                    <a:pt x="655" y="303"/>
                  </a:lnTo>
                  <a:lnTo>
                    <a:pt x="660" y="314"/>
                  </a:lnTo>
                  <a:lnTo>
                    <a:pt x="676" y="319"/>
                  </a:lnTo>
                  <a:lnTo>
                    <a:pt x="697" y="319"/>
                  </a:lnTo>
                  <a:lnTo>
                    <a:pt x="712" y="329"/>
                  </a:lnTo>
                  <a:lnTo>
                    <a:pt x="712" y="329"/>
                  </a:lnTo>
                  <a:lnTo>
                    <a:pt x="717" y="334"/>
                  </a:lnTo>
                  <a:lnTo>
                    <a:pt x="717" y="339"/>
                  </a:lnTo>
                  <a:lnTo>
                    <a:pt x="712" y="345"/>
                  </a:lnTo>
                  <a:lnTo>
                    <a:pt x="712" y="345"/>
                  </a:lnTo>
                  <a:lnTo>
                    <a:pt x="702" y="350"/>
                  </a:lnTo>
                  <a:lnTo>
                    <a:pt x="697" y="355"/>
                  </a:lnTo>
                  <a:lnTo>
                    <a:pt x="691" y="360"/>
                  </a:lnTo>
                  <a:lnTo>
                    <a:pt x="691" y="360"/>
                  </a:lnTo>
                  <a:lnTo>
                    <a:pt x="691" y="370"/>
                  </a:lnTo>
                  <a:lnTo>
                    <a:pt x="691" y="381"/>
                  </a:lnTo>
                  <a:lnTo>
                    <a:pt x="681" y="391"/>
                  </a:lnTo>
                  <a:lnTo>
                    <a:pt x="666" y="401"/>
                  </a:lnTo>
                  <a:lnTo>
                    <a:pt x="655" y="411"/>
                  </a:lnTo>
                  <a:lnTo>
                    <a:pt x="655" y="411"/>
                  </a:lnTo>
                  <a:lnTo>
                    <a:pt x="650" y="406"/>
                  </a:lnTo>
                  <a:lnTo>
                    <a:pt x="645" y="406"/>
                  </a:lnTo>
                  <a:lnTo>
                    <a:pt x="635" y="411"/>
                  </a:lnTo>
                  <a:lnTo>
                    <a:pt x="635" y="411"/>
                  </a:lnTo>
                  <a:lnTo>
                    <a:pt x="624" y="427"/>
                  </a:lnTo>
                  <a:lnTo>
                    <a:pt x="619" y="442"/>
                  </a:lnTo>
                  <a:lnTo>
                    <a:pt x="614" y="458"/>
                  </a:lnTo>
                  <a:lnTo>
                    <a:pt x="599" y="468"/>
                  </a:lnTo>
                  <a:lnTo>
                    <a:pt x="599" y="468"/>
                  </a:lnTo>
                  <a:lnTo>
                    <a:pt x="588" y="483"/>
                  </a:lnTo>
                  <a:lnTo>
                    <a:pt x="578" y="489"/>
                  </a:lnTo>
                  <a:lnTo>
                    <a:pt x="562" y="499"/>
                  </a:lnTo>
                  <a:lnTo>
                    <a:pt x="552" y="504"/>
                  </a:lnTo>
                  <a:lnTo>
                    <a:pt x="552" y="504"/>
                  </a:lnTo>
                  <a:lnTo>
                    <a:pt x="521" y="504"/>
                  </a:lnTo>
                  <a:lnTo>
                    <a:pt x="495" y="494"/>
                  </a:lnTo>
                  <a:lnTo>
                    <a:pt x="470" y="489"/>
                  </a:lnTo>
                  <a:lnTo>
                    <a:pt x="444" y="494"/>
                  </a:lnTo>
                  <a:lnTo>
                    <a:pt x="444" y="494"/>
                  </a:lnTo>
                  <a:lnTo>
                    <a:pt x="428" y="494"/>
                  </a:lnTo>
                  <a:lnTo>
                    <a:pt x="413" y="483"/>
                  </a:lnTo>
                  <a:lnTo>
                    <a:pt x="413" y="483"/>
                  </a:lnTo>
                  <a:lnTo>
                    <a:pt x="397" y="483"/>
                  </a:lnTo>
                  <a:lnTo>
                    <a:pt x="382" y="483"/>
                  </a:lnTo>
                  <a:lnTo>
                    <a:pt x="361" y="499"/>
                  </a:lnTo>
                  <a:lnTo>
                    <a:pt x="335" y="514"/>
                  </a:lnTo>
                  <a:lnTo>
                    <a:pt x="325" y="519"/>
                  </a:lnTo>
                  <a:lnTo>
                    <a:pt x="310" y="514"/>
                  </a:lnTo>
                  <a:lnTo>
                    <a:pt x="310" y="514"/>
                  </a:lnTo>
                  <a:lnTo>
                    <a:pt x="310" y="519"/>
                  </a:lnTo>
                  <a:lnTo>
                    <a:pt x="304" y="514"/>
                  </a:lnTo>
                  <a:lnTo>
                    <a:pt x="299" y="514"/>
                  </a:lnTo>
                  <a:lnTo>
                    <a:pt x="299" y="514"/>
                  </a:lnTo>
                  <a:lnTo>
                    <a:pt x="299" y="514"/>
                  </a:lnTo>
                  <a:lnTo>
                    <a:pt x="289" y="504"/>
                  </a:lnTo>
                  <a:lnTo>
                    <a:pt x="289" y="494"/>
                  </a:lnTo>
                  <a:lnTo>
                    <a:pt x="289" y="483"/>
                  </a:lnTo>
                  <a:lnTo>
                    <a:pt x="279" y="478"/>
                  </a:lnTo>
                  <a:lnTo>
                    <a:pt x="279" y="478"/>
                  </a:lnTo>
                  <a:lnTo>
                    <a:pt x="253" y="478"/>
                  </a:lnTo>
                  <a:lnTo>
                    <a:pt x="237" y="489"/>
                  </a:lnTo>
                  <a:lnTo>
                    <a:pt x="232" y="499"/>
                  </a:lnTo>
                  <a:lnTo>
                    <a:pt x="232" y="499"/>
                  </a:lnTo>
                  <a:lnTo>
                    <a:pt x="227" y="519"/>
                  </a:lnTo>
                  <a:lnTo>
                    <a:pt x="222" y="530"/>
                  </a:lnTo>
                  <a:lnTo>
                    <a:pt x="212" y="540"/>
                  </a:lnTo>
                  <a:lnTo>
                    <a:pt x="212" y="540"/>
                  </a:lnTo>
                  <a:lnTo>
                    <a:pt x="196" y="545"/>
                  </a:lnTo>
                  <a:lnTo>
                    <a:pt x="186" y="545"/>
                  </a:lnTo>
                  <a:lnTo>
                    <a:pt x="181" y="540"/>
                  </a:lnTo>
                  <a:lnTo>
                    <a:pt x="181" y="540"/>
                  </a:lnTo>
                  <a:lnTo>
                    <a:pt x="170" y="525"/>
                  </a:lnTo>
                  <a:lnTo>
                    <a:pt x="165" y="519"/>
                  </a:lnTo>
                  <a:lnTo>
                    <a:pt x="155" y="514"/>
                  </a:lnTo>
                  <a:lnTo>
                    <a:pt x="155" y="514"/>
                  </a:lnTo>
                  <a:lnTo>
                    <a:pt x="129" y="519"/>
                  </a:lnTo>
                  <a:lnTo>
                    <a:pt x="113" y="519"/>
                  </a:lnTo>
                  <a:lnTo>
                    <a:pt x="98" y="514"/>
                  </a:lnTo>
                  <a:lnTo>
                    <a:pt x="98" y="514"/>
                  </a:lnTo>
                  <a:lnTo>
                    <a:pt x="72" y="489"/>
                  </a:lnTo>
                  <a:lnTo>
                    <a:pt x="46" y="463"/>
                  </a:lnTo>
                  <a:lnTo>
                    <a:pt x="46" y="463"/>
                  </a:lnTo>
                  <a:lnTo>
                    <a:pt x="36" y="458"/>
                  </a:lnTo>
                  <a:lnTo>
                    <a:pt x="21" y="458"/>
                  </a:lnTo>
                  <a:lnTo>
                    <a:pt x="5" y="453"/>
                  </a:lnTo>
                  <a:lnTo>
                    <a:pt x="5" y="447"/>
                  </a:lnTo>
                  <a:lnTo>
                    <a:pt x="0" y="442"/>
                  </a:lnTo>
                  <a:lnTo>
                    <a:pt x="0" y="442"/>
                  </a:lnTo>
                  <a:lnTo>
                    <a:pt x="10" y="427"/>
                  </a:lnTo>
                  <a:lnTo>
                    <a:pt x="15" y="406"/>
                  </a:lnTo>
                  <a:lnTo>
                    <a:pt x="21" y="386"/>
                  </a:lnTo>
                  <a:lnTo>
                    <a:pt x="26" y="370"/>
                  </a:lnTo>
                  <a:lnTo>
                    <a:pt x="26" y="370"/>
                  </a:lnTo>
                  <a:lnTo>
                    <a:pt x="46" y="345"/>
                  </a:lnTo>
                  <a:lnTo>
                    <a:pt x="52" y="329"/>
                  </a:lnTo>
                  <a:lnTo>
                    <a:pt x="46" y="314"/>
                  </a:lnTo>
                  <a:lnTo>
                    <a:pt x="46" y="314"/>
                  </a:lnTo>
                  <a:lnTo>
                    <a:pt x="46" y="314"/>
                  </a:lnTo>
                  <a:lnTo>
                    <a:pt x="62" y="303"/>
                  </a:lnTo>
                  <a:lnTo>
                    <a:pt x="67" y="288"/>
                  </a:lnTo>
                  <a:lnTo>
                    <a:pt x="67" y="288"/>
                  </a:lnTo>
                  <a:lnTo>
                    <a:pt x="72" y="278"/>
                  </a:lnTo>
                  <a:lnTo>
                    <a:pt x="72" y="262"/>
                  </a:lnTo>
                  <a:lnTo>
                    <a:pt x="72" y="247"/>
                  </a:lnTo>
                  <a:lnTo>
                    <a:pt x="72" y="237"/>
                  </a:lnTo>
                  <a:lnTo>
                    <a:pt x="72" y="237"/>
                  </a:lnTo>
                  <a:lnTo>
                    <a:pt x="62" y="211"/>
                  </a:lnTo>
                  <a:lnTo>
                    <a:pt x="62" y="195"/>
                  </a:lnTo>
                  <a:lnTo>
                    <a:pt x="67" y="185"/>
                  </a:lnTo>
                  <a:lnTo>
                    <a:pt x="67" y="185"/>
                  </a:lnTo>
                  <a:lnTo>
                    <a:pt x="72" y="195"/>
                  </a:lnTo>
                  <a:lnTo>
                    <a:pt x="77" y="211"/>
                  </a:lnTo>
                  <a:lnTo>
                    <a:pt x="77" y="211"/>
                  </a:lnTo>
                  <a:lnTo>
                    <a:pt x="88" y="206"/>
                  </a:lnTo>
                  <a:lnTo>
                    <a:pt x="93" y="195"/>
                  </a:lnTo>
                  <a:lnTo>
                    <a:pt x="98" y="175"/>
                  </a:lnTo>
                  <a:lnTo>
                    <a:pt x="98" y="175"/>
                  </a:lnTo>
                  <a:lnTo>
                    <a:pt x="103" y="185"/>
                  </a:lnTo>
                  <a:lnTo>
                    <a:pt x="103" y="190"/>
                  </a:lnTo>
                  <a:lnTo>
                    <a:pt x="103" y="201"/>
                  </a:lnTo>
                  <a:lnTo>
                    <a:pt x="113" y="211"/>
                  </a:lnTo>
                  <a:lnTo>
                    <a:pt x="113" y="211"/>
                  </a:lnTo>
                  <a:lnTo>
                    <a:pt x="124" y="211"/>
                  </a:lnTo>
                  <a:lnTo>
                    <a:pt x="134" y="206"/>
                  </a:lnTo>
                  <a:lnTo>
                    <a:pt x="139" y="201"/>
                  </a:lnTo>
                  <a:lnTo>
                    <a:pt x="150" y="211"/>
                  </a:lnTo>
                  <a:lnTo>
                    <a:pt x="150" y="211"/>
                  </a:lnTo>
                  <a:lnTo>
                    <a:pt x="144" y="221"/>
                  </a:lnTo>
                  <a:lnTo>
                    <a:pt x="134" y="226"/>
                  </a:lnTo>
                  <a:lnTo>
                    <a:pt x="129" y="237"/>
                  </a:lnTo>
                  <a:lnTo>
                    <a:pt x="129" y="242"/>
                  </a:lnTo>
                  <a:lnTo>
                    <a:pt x="134" y="247"/>
                  </a:lnTo>
                  <a:lnTo>
                    <a:pt x="134" y="247"/>
                  </a:lnTo>
                  <a:lnTo>
                    <a:pt x="119" y="267"/>
                  </a:lnTo>
                  <a:lnTo>
                    <a:pt x="113" y="278"/>
                  </a:lnTo>
                  <a:lnTo>
                    <a:pt x="113" y="288"/>
                  </a:lnTo>
                  <a:lnTo>
                    <a:pt x="113" y="288"/>
                  </a:lnTo>
                  <a:lnTo>
                    <a:pt x="119" y="293"/>
                  </a:lnTo>
                  <a:lnTo>
                    <a:pt x="124" y="293"/>
                  </a:lnTo>
                  <a:lnTo>
                    <a:pt x="134" y="288"/>
                  </a:lnTo>
                  <a:lnTo>
                    <a:pt x="134" y="288"/>
                  </a:lnTo>
                  <a:lnTo>
                    <a:pt x="144" y="288"/>
                  </a:lnTo>
                  <a:lnTo>
                    <a:pt x="150" y="283"/>
                  </a:lnTo>
                  <a:lnTo>
                    <a:pt x="160" y="267"/>
                  </a:lnTo>
                  <a:lnTo>
                    <a:pt x="165" y="252"/>
                  </a:lnTo>
                  <a:lnTo>
                    <a:pt x="170" y="252"/>
                  </a:lnTo>
                  <a:lnTo>
                    <a:pt x="181" y="252"/>
                  </a:lnTo>
                  <a:lnTo>
                    <a:pt x="181" y="252"/>
                  </a:lnTo>
                  <a:lnTo>
                    <a:pt x="196" y="257"/>
                  </a:lnTo>
                  <a:lnTo>
                    <a:pt x="212" y="262"/>
                  </a:lnTo>
                  <a:lnTo>
                    <a:pt x="227" y="262"/>
                  </a:lnTo>
                  <a:lnTo>
                    <a:pt x="242" y="262"/>
                  </a:lnTo>
                  <a:lnTo>
                    <a:pt x="242" y="262"/>
                  </a:lnTo>
                  <a:lnTo>
                    <a:pt x="248" y="252"/>
                  </a:lnTo>
                  <a:lnTo>
                    <a:pt x="253" y="247"/>
                  </a:lnTo>
                  <a:lnTo>
                    <a:pt x="253" y="226"/>
                  </a:lnTo>
                  <a:lnTo>
                    <a:pt x="248" y="226"/>
                  </a:lnTo>
                  <a:lnTo>
                    <a:pt x="248" y="226"/>
                  </a:lnTo>
                  <a:lnTo>
                    <a:pt x="258" y="221"/>
                  </a:lnTo>
                  <a:lnTo>
                    <a:pt x="263" y="211"/>
                  </a:lnTo>
                  <a:lnTo>
                    <a:pt x="263" y="211"/>
                  </a:lnTo>
                  <a:lnTo>
                    <a:pt x="263" y="201"/>
                  </a:lnTo>
                  <a:lnTo>
                    <a:pt x="258" y="190"/>
                  </a:lnTo>
                  <a:lnTo>
                    <a:pt x="253" y="185"/>
                  </a:lnTo>
                  <a:lnTo>
                    <a:pt x="253" y="170"/>
                  </a:lnTo>
                  <a:lnTo>
                    <a:pt x="253" y="170"/>
                  </a:lnTo>
                  <a:lnTo>
                    <a:pt x="263" y="165"/>
                  </a:lnTo>
                  <a:lnTo>
                    <a:pt x="273" y="165"/>
                  </a:lnTo>
                  <a:lnTo>
                    <a:pt x="284" y="159"/>
                  </a:lnTo>
                  <a:lnTo>
                    <a:pt x="289" y="149"/>
                  </a:lnTo>
                  <a:lnTo>
                    <a:pt x="289" y="149"/>
                  </a:lnTo>
                  <a:lnTo>
                    <a:pt x="289" y="139"/>
                  </a:lnTo>
                  <a:lnTo>
                    <a:pt x="279" y="129"/>
                  </a:lnTo>
                  <a:lnTo>
                    <a:pt x="279" y="129"/>
                  </a:lnTo>
                  <a:lnTo>
                    <a:pt x="268" y="123"/>
                  </a:lnTo>
                  <a:lnTo>
                    <a:pt x="253" y="123"/>
                  </a:lnTo>
                  <a:lnTo>
                    <a:pt x="242" y="118"/>
                  </a:lnTo>
                  <a:lnTo>
                    <a:pt x="232" y="108"/>
                  </a:lnTo>
                  <a:lnTo>
                    <a:pt x="232" y="108"/>
                  </a:lnTo>
                  <a:lnTo>
                    <a:pt x="242" y="87"/>
                  </a:lnTo>
                  <a:lnTo>
                    <a:pt x="253" y="72"/>
                  </a:lnTo>
                  <a:lnTo>
                    <a:pt x="268" y="62"/>
                  </a:lnTo>
                  <a:lnTo>
                    <a:pt x="289" y="51"/>
                  </a:lnTo>
                  <a:lnTo>
                    <a:pt x="325" y="36"/>
                  </a:lnTo>
                  <a:lnTo>
                    <a:pt x="346" y="26"/>
                  </a:lnTo>
                  <a:lnTo>
                    <a:pt x="356" y="15"/>
                  </a:lnTo>
                  <a:lnTo>
                    <a:pt x="356" y="15"/>
                  </a:lnTo>
                  <a:lnTo>
                    <a:pt x="361" y="5"/>
                  </a:lnTo>
                  <a:lnTo>
                    <a:pt x="366" y="5"/>
                  </a:lnTo>
                  <a:lnTo>
                    <a:pt x="377" y="0"/>
                  </a:lnTo>
                  <a:lnTo>
                    <a:pt x="377" y="0"/>
                  </a:lnTo>
                  <a:lnTo>
                    <a:pt x="413" y="5"/>
                  </a:lnTo>
                  <a:lnTo>
                    <a:pt x="428" y="15"/>
                  </a:lnTo>
                  <a:lnTo>
                    <a:pt x="439" y="31"/>
                  </a:lnTo>
                  <a:lnTo>
                    <a:pt x="439" y="31"/>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0" name="Freeform 21"/>
            <p:cNvSpPr>
              <a:spLocks/>
            </p:cNvSpPr>
            <p:nvPr/>
          </p:nvSpPr>
          <p:spPr bwMode="auto">
            <a:xfrm>
              <a:off x="3334121" y="3685802"/>
              <a:ext cx="341266" cy="183599"/>
            </a:xfrm>
            <a:custGeom>
              <a:avLst/>
              <a:gdLst/>
              <a:ahLst/>
              <a:cxnLst>
                <a:cxn ang="0">
                  <a:pos x="248" y="67"/>
                </a:cxn>
                <a:cxn ang="0">
                  <a:pos x="238" y="98"/>
                </a:cxn>
                <a:cxn ang="0">
                  <a:pos x="232" y="129"/>
                </a:cxn>
                <a:cxn ang="0">
                  <a:pos x="227" y="129"/>
                </a:cxn>
                <a:cxn ang="0">
                  <a:pos x="212" y="134"/>
                </a:cxn>
                <a:cxn ang="0">
                  <a:pos x="212" y="129"/>
                </a:cxn>
                <a:cxn ang="0">
                  <a:pos x="222" y="119"/>
                </a:cxn>
                <a:cxn ang="0">
                  <a:pos x="232" y="108"/>
                </a:cxn>
                <a:cxn ang="0">
                  <a:pos x="227" y="98"/>
                </a:cxn>
                <a:cxn ang="0">
                  <a:pos x="212" y="93"/>
                </a:cxn>
                <a:cxn ang="0">
                  <a:pos x="171" y="93"/>
                </a:cxn>
                <a:cxn ang="0">
                  <a:pos x="155" y="93"/>
                </a:cxn>
                <a:cxn ang="0">
                  <a:pos x="98" y="98"/>
                </a:cxn>
                <a:cxn ang="0">
                  <a:pos x="47" y="103"/>
                </a:cxn>
                <a:cxn ang="0">
                  <a:pos x="21" y="98"/>
                </a:cxn>
                <a:cxn ang="0">
                  <a:pos x="0" y="88"/>
                </a:cxn>
                <a:cxn ang="0">
                  <a:pos x="5" y="67"/>
                </a:cxn>
                <a:cxn ang="0">
                  <a:pos x="16" y="52"/>
                </a:cxn>
                <a:cxn ang="0">
                  <a:pos x="21" y="41"/>
                </a:cxn>
                <a:cxn ang="0">
                  <a:pos x="31" y="16"/>
                </a:cxn>
                <a:cxn ang="0">
                  <a:pos x="42" y="21"/>
                </a:cxn>
                <a:cxn ang="0">
                  <a:pos x="52" y="36"/>
                </a:cxn>
                <a:cxn ang="0">
                  <a:pos x="67" y="41"/>
                </a:cxn>
                <a:cxn ang="0">
                  <a:pos x="98" y="41"/>
                </a:cxn>
                <a:cxn ang="0">
                  <a:pos x="145" y="52"/>
                </a:cxn>
                <a:cxn ang="0">
                  <a:pos x="165" y="36"/>
                </a:cxn>
                <a:cxn ang="0">
                  <a:pos x="176" y="16"/>
                </a:cxn>
                <a:cxn ang="0">
                  <a:pos x="181" y="16"/>
                </a:cxn>
                <a:cxn ang="0">
                  <a:pos x="196" y="0"/>
                </a:cxn>
                <a:cxn ang="0">
                  <a:pos x="196" y="16"/>
                </a:cxn>
                <a:cxn ang="0">
                  <a:pos x="212" y="31"/>
                </a:cxn>
                <a:cxn ang="0">
                  <a:pos x="238" y="36"/>
                </a:cxn>
                <a:cxn ang="0">
                  <a:pos x="248" y="52"/>
                </a:cxn>
                <a:cxn ang="0">
                  <a:pos x="248" y="67"/>
                </a:cxn>
              </a:cxnLst>
              <a:rect l="0" t="0" r="r" b="b"/>
              <a:pathLst>
                <a:path w="248" h="134">
                  <a:moveTo>
                    <a:pt x="248" y="67"/>
                  </a:moveTo>
                  <a:lnTo>
                    <a:pt x="248" y="67"/>
                  </a:lnTo>
                  <a:lnTo>
                    <a:pt x="248" y="83"/>
                  </a:lnTo>
                  <a:lnTo>
                    <a:pt x="238" y="98"/>
                  </a:lnTo>
                  <a:lnTo>
                    <a:pt x="232" y="113"/>
                  </a:lnTo>
                  <a:lnTo>
                    <a:pt x="232" y="129"/>
                  </a:lnTo>
                  <a:lnTo>
                    <a:pt x="232" y="129"/>
                  </a:lnTo>
                  <a:lnTo>
                    <a:pt x="227" y="129"/>
                  </a:lnTo>
                  <a:lnTo>
                    <a:pt x="222" y="134"/>
                  </a:lnTo>
                  <a:lnTo>
                    <a:pt x="212" y="134"/>
                  </a:lnTo>
                  <a:lnTo>
                    <a:pt x="212" y="134"/>
                  </a:lnTo>
                  <a:lnTo>
                    <a:pt x="212" y="129"/>
                  </a:lnTo>
                  <a:lnTo>
                    <a:pt x="217" y="124"/>
                  </a:lnTo>
                  <a:lnTo>
                    <a:pt x="222" y="119"/>
                  </a:lnTo>
                  <a:lnTo>
                    <a:pt x="232" y="108"/>
                  </a:lnTo>
                  <a:lnTo>
                    <a:pt x="232" y="108"/>
                  </a:lnTo>
                  <a:lnTo>
                    <a:pt x="227" y="98"/>
                  </a:lnTo>
                  <a:lnTo>
                    <a:pt x="227" y="98"/>
                  </a:lnTo>
                  <a:lnTo>
                    <a:pt x="217" y="93"/>
                  </a:lnTo>
                  <a:lnTo>
                    <a:pt x="212" y="93"/>
                  </a:lnTo>
                  <a:lnTo>
                    <a:pt x="191" y="93"/>
                  </a:lnTo>
                  <a:lnTo>
                    <a:pt x="171" y="93"/>
                  </a:lnTo>
                  <a:lnTo>
                    <a:pt x="155" y="93"/>
                  </a:lnTo>
                  <a:lnTo>
                    <a:pt x="155" y="93"/>
                  </a:lnTo>
                  <a:lnTo>
                    <a:pt x="129" y="103"/>
                  </a:lnTo>
                  <a:lnTo>
                    <a:pt x="98" y="98"/>
                  </a:lnTo>
                  <a:lnTo>
                    <a:pt x="73" y="98"/>
                  </a:lnTo>
                  <a:lnTo>
                    <a:pt x="47" y="103"/>
                  </a:lnTo>
                  <a:lnTo>
                    <a:pt x="47" y="103"/>
                  </a:lnTo>
                  <a:lnTo>
                    <a:pt x="21" y="98"/>
                  </a:lnTo>
                  <a:lnTo>
                    <a:pt x="0" y="88"/>
                  </a:lnTo>
                  <a:lnTo>
                    <a:pt x="0" y="88"/>
                  </a:lnTo>
                  <a:lnTo>
                    <a:pt x="5" y="77"/>
                  </a:lnTo>
                  <a:lnTo>
                    <a:pt x="5" y="67"/>
                  </a:lnTo>
                  <a:lnTo>
                    <a:pt x="5" y="57"/>
                  </a:lnTo>
                  <a:lnTo>
                    <a:pt x="16" y="52"/>
                  </a:lnTo>
                  <a:lnTo>
                    <a:pt x="16" y="52"/>
                  </a:lnTo>
                  <a:lnTo>
                    <a:pt x="21" y="41"/>
                  </a:lnTo>
                  <a:lnTo>
                    <a:pt x="26" y="36"/>
                  </a:lnTo>
                  <a:lnTo>
                    <a:pt x="31" y="16"/>
                  </a:lnTo>
                  <a:lnTo>
                    <a:pt x="31" y="16"/>
                  </a:lnTo>
                  <a:lnTo>
                    <a:pt x="42" y="21"/>
                  </a:lnTo>
                  <a:lnTo>
                    <a:pt x="47" y="31"/>
                  </a:lnTo>
                  <a:lnTo>
                    <a:pt x="52" y="36"/>
                  </a:lnTo>
                  <a:lnTo>
                    <a:pt x="67" y="41"/>
                  </a:lnTo>
                  <a:lnTo>
                    <a:pt x="67" y="41"/>
                  </a:lnTo>
                  <a:lnTo>
                    <a:pt x="83" y="36"/>
                  </a:lnTo>
                  <a:lnTo>
                    <a:pt x="98" y="41"/>
                  </a:lnTo>
                  <a:lnTo>
                    <a:pt x="129" y="47"/>
                  </a:lnTo>
                  <a:lnTo>
                    <a:pt x="145" y="52"/>
                  </a:lnTo>
                  <a:lnTo>
                    <a:pt x="155" y="47"/>
                  </a:lnTo>
                  <a:lnTo>
                    <a:pt x="165" y="36"/>
                  </a:lnTo>
                  <a:lnTo>
                    <a:pt x="171" y="16"/>
                  </a:lnTo>
                  <a:lnTo>
                    <a:pt x="176" y="16"/>
                  </a:lnTo>
                  <a:lnTo>
                    <a:pt x="176" y="16"/>
                  </a:lnTo>
                  <a:lnTo>
                    <a:pt x="181" y="16"/>
                  </a:lnTo>
                  <a:lnTo>
                    <a:pt x="186" y="16"/>
                  </a:lnTo>
                  <a:lnTo>
                    <a:pt x="196" y="0"/>
                  </a:lnTo>
                  <a:lnTo>
                    <a:pt x="196" y="0"/>
                  </a:lnTo>
                  <a:lnTo>
                    <a:pt x="196" y="16"/>
                  </a:lnTo>
                  <a:lnTo>
                    <a:pt x="202" y="26"/>
                  </a:lnTo>
                  <a:lnTo>
                    <a:pt x="212" y="31"/>
                  </a:lnTo>
                  <a:lnTo>
                    <a:pt x="222" y="36"/>
                  </a:lnTo>
                  <a:lnTo>
                    <a:pt x="238" y="36"/>
                  </a:lnTo>
                  <a:lnTo>
                    <a:pt x="243" y="47"/>
                  </a:lnTo>
                  <a:lnTo>
                    <a:pt x="248" y="52"/>
                  </a:lnTo>
                  <a:lnTo>
                    <a:pt x="248" y="67"/>
                  </a:lnTo>
                  <a:lnTo>
                    <a:pt x="248" y="67"/>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21" name="Freeform 22"/>
            <p:cNvSpPr>
              <a:spLocks/>
            </p:cNvSpPr>
            <p:nvPr/>
          </p:nvSpPr>
          <p:spPr bwMode="auto">
            <a:xfrm>
              <a:off x="3753825" y="3735127"/>
              <a:ext cx="177514" cy="226074"/>
            </a:xfrm>
            <a:custGeom>
              <a:avLst/>
              <a:gdLst/>
              <a:ahLst/>
              <a:cxnLst>
                <a:cxn ang="0">
                  <a:pos x="129" y="0"/>
                </a:cxn>
                <a:cxn ang="0">
                  <a:pos x="129" y="0"/>
                </a:cxn>
                <a:cxn ang="0">
                  <a:pos x="113" y="11"/>
                </a:cxn>
                <a:cxn ang="0">
                  <a:pos x="108" y="16"/>
                </a:cxn>
                <a:cxn ang="0">
                  <a:pos x="108" y="26"/>
                </a:cxn>
                <a:cxn ang="0">
                  <a:pos x="108" y="26"/>
                </a:cxn>
                <a:cxn ang="0">
                  <a:pos x="129" y="41"/>
                </a:cxn>
                <a:cxn ang="0">
                  <a:pos x="129" y="41"/>
                </a:cxn>
                <a:cxn ang="0">
                  <a:pos x="118" y="93"/>
                </a:cxn>
                <a:cxn ang="0">
                  <a:pos x="108" y="119"/>
                </a:cxn>
                <a:cxn ang="0">
                  <a:pos x="98" y="144"/>
                </a:cxn>
                <a:cxn ang="0">
                  <a:pos x="98" y="144"/>
                </a:cxn>
                <a:cxn ang="0">
                  <a:pos x="98" y="149"/>
                </a:cxn>
                <a:cxn ang="0">
                  <a:pos x="98" y="165"/>
                </a:cxn>
                <a:cxn ang="0">
                  <a:pos x="98" y="165"/>
                </a:cxn>
                <a:cxn ang="0">
                  <a:pos x="77" y="165"/>
                </a:cxn>
                <a:cxn ang="0">
                  <a:pos x="57" y="165"/>
                </a:cxn>
                <a:cxn ang="0">
                  <a:pos x="10" y="149"/>
                </a:cxn>
                <a:cxn ang="0">
                  <a:pos x="10" y="149"/>
                </a:cxn>
                <a:cxn ang="0">
                  <a:pos x="5" y="134"/>
                </a:cxn>
                <a:cxn ang="0">
                  <a:pos x="5" y="113"/>
                </a:cxn>
                <a:cxn ang="0">
                  <a:pos x="5" y="113"/>
                </a:cxn>
                <a:cxn ang="0">
                  <a:pos x="0" y="88"/>
                </a:cxn>
                <a:cxn ang="0">
                  <a:pos x="5" y="77"/>
                </a:cxn>
                <a:cxn ang="0">
                  <a:pos x="5" y="67"/>
                </a:cxn>
                <a:cxn ang="0">
                  <a:pos x="5" y="67"/>
                </a:cxn>
                <a:cxn ang="0">
                  <a:pos x="20" y="57"/>
                </a:cxn>
                <a:cxn ang="0">
                  <a:pos x="31" y="47"/>
                </a:cxn>
                <a:cxn ang="0">
                  <a:pos x="46" y="16"/>
                </a:cxn>
                <a:cxn ang="0">
                  <a:pos x="46" y="16"/>
                </a:cxn>
                <a:cxn ang="0">
                  <a:pos x="62" y="21"/>
                </a:cxn>
                <a:cxn ang="0">
                  <a:pos x="72" y="16"/>
                </a:cxn>
                <a:cxn ang="0">
                  <a:pos x="87" y="11"/>
                </a:cxn>
                <a:cxn ang="0">
                  <a:pos x="103" y="0"/>
                </a:cxn>
                <a:cxn ang="0">
                  <a:pos x="113" y="0"/>
                </a:cxn>
                <a:cxn ang="0">
                  <a:pos x="129" y="0"/>
                </a:cxn>
                <a:cxn ang="0">
                  <a:pos x="129" y="0"/>
                </a:cxn>
              </a:cxnLst>
              <a:rect l="0" t="0" r="r" b="b"/>
              <a:pathLst>
                <a:path w="129" h="165">
                  <a:moveTo>
                    <a:pt x="129" y="0"/>
                  </a:moveTo>
                  <a:lnTo>
                    <a:pt x="129" y="0"/>
                  </a:lnTo>
                  <a:lnTo>
                    <a:pt x="113" y="11"/>
                  </a:lnTo>
                  <a:lnTo>
                    <a:pt x="108" y="16"/>
                  </a:lnTo>
                  <a:lnTo>
                    <a:pt x="108" y="26"/>
                  </a:lnTo>
                  <a:lnTo>
                    <a:pt x="108" y="26"/>
                  </a:lnTo>
                  <a:lnTo>
                    <a:pt x="129" y="41"/>
                  </a:lnTo>
                  <a:lnTo>
                    <a:pt x="129" y="41"/>
                  </a:lnTo>
                  <a:lnTo>
                    <a:pt x="118" y="93"/>
                  </a:lnTo>
                  <a:lnTo>
                    <a:pt x="108" y="119"/>
                  </a:lnTo>
                  <a:lnTo>
                    <a:pt x="98" y="144"/>
                  </a:lnTo>
                  <a:lnTo>
                    <a:pt x="98" y="144"/>
                  </a:lnTo>
                  <a:lnTo>
                    <a:pt x="98" y="149"/>
                  </a:lnTo>
                  <a:lnTo>
                    <a:pt x="98" y="165"/>
                  </a:lnTo>
                  <a:lnTo>
                    <a:pt x="98" y="165"/>
                  </a:lnTo>
                  <a:lnTo>
                    <a:pt x="77" y="165"/>
                  </a:lnTo>
                  <a:lnTo>
                    <a:pt x="57" y="165"/>
                  </a:lnTo>
                  <a:lnTo>
                    <a:pt x="10" y="149"/>
                  </a:lnTo>
                  <a:lnTo>
                    <a:pt x="10" y="149"/>
                  </a:lnTo>
                  <a:lnTo>
                    <a:pt x="5" y="134"/>
                  </a:lnTo>
                  <a:lnTo>
                    <a:pt x="5" y="113"/>
                  </a:lnTo>
                  <a:lnTo>
                    <a:pt x="5" y="113"/>
                  </a:lnTo>
                  <a:lnTo>
                    <a:pt x="0" y="88"/>
                  </a:lnTo>
                  <a:lnTo>
                    <a:pt x="5" y="77"/>
                  </a:lnTo>
                  <a:lnTo>
                    <a:pt x="5" y="67"/>
                  </a:lnTo>
                  <a:lnTo>
                    <a:pt x="5" y="67"/>
                  </a:lnTo>
                  <a:lnTo>
                    <a:pt x="20" y="57"/>
                  </a:lnTo>
                  <a:lnTo>
                    <a:pt x="31" y="47"/>
                  </a:lnTo>
                  <a:lnTo>
                    <a:pt x="46" y="16"/>
                  </a:lnTo>
                  <a:lnTo>
                    <a:pt x="46" y="16"/>
                  </a:lnTo>
                  <a:lnTo>
                    <a:pt x="62" y="21"/>
                  </a:lnTo>
                  <a:lnTo>
                    <a:pt x="72" y="16"/>
                  </a:lnTo>
                  <a:lnTo>
                    <a:pt x="87" y="11"/>
                  </a:lnTo>
                  <a:lnTo>
                    <a:pt x="103" y="0"/>
                  </a:lnTo>
                  <a:lnTo>
                    <a:pt x="113" y="0"/>
                  </a:lnTo>
                  <a:lnTo>
                    <a:pt x="129" y="0"/>
                  </a:lnTo>
                  <a:lnTo>
                    <a:pt x="129" y="0"/>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2" name="Freeform 23"/>
            <p:cNvSpPr>
              <a:spLocks/>
            </p:cNvSpPr>
            <p:nvPr/>
          </p:nvSpPr>
          <p:spPr bwMode="auto">
            <a:xfrm>
              <a:off x="2880018" y="3757050"/>
              <a:ext cx="383925" cy="569978"/>
            </a:xfrm>
            <a:custGeom>
              <a:avLst/>
              <a:gdLst/>
              <a:ahLst/>
              <a:cxnLst>
                <a:cxn ang="0">
                  <a:pos x="186" y="15"/>
                </a:cxn>
                <a:cxn ang="0">
                  <a:pos x="201" y="36"/>
                </a:cxn>
                <a:cxn ang="0">
                  <a:pos x="243" y="51"/>
                </a:cxn>
                <a:cxn ang="0">
                  <a:pos x="243" y="61"/>
                </a:cxn>
                <a:cxn ang="0">
                  <a:pos x="227" y="56"/>
                </a:cxn>
                <a:cxn ang="0">
                  <a:pos x="206" y="56"/>
                </a:cxn>
                <a:cxn ang="0">
                  <a:pos x="206" y="82"/>
                </a:cxn>
                <a:cxn ang="0">
                  <a:pos x="191" y="92"/>
                </a:cxn>
                <a:cxn ang="0">
                  <a:pos x="175" y="108"/>
                </a:cxn>
                <a:cxn ang="0">
                  <a:pos x="191" y="149"/>
                </a:cxn>
                <a:cxn ang="0">
                  <a:pos x="212" y="144"/>
                </a:cxn>
                <a:cxn ang="0">
                  <a:pos x="232" y="149"/>
                </a:cxn>
                <a:cxn ang="0">
                  <a:pos x="222" y="185"/>
                </a:cxn>
                <a:cxn ang="0">
                  <a:pos x="227" y="221"/>
                </a:cxn>
                <a:cxn ang="0">
                  <a:pos x="237" y="236"/>
                </a:cxn>
                <a:cxn ang="0">
                  <a:pos x="263" y="257"/>
                </a:cxn>
                <a:cxn ang="0">
                  <a:pos x="258" y="277"/>
                </a:cxn>
                <a:cxn ang="0">
                  <a:pos x="268" y="339"/>
                </a:cxn>
                <a:cxn ang="0">
                  <a:pos x="279" y="396"/>
                </a:cxn>
                <a:cxn ang="0">
                  <a:pos x="248" y="385"/>
                </a:cxn>
                <a:cxn ang="0">
                  <a:pos x="222" y="406"/>
                </a:cxn>
                <a:cxn ang="0">
                  <a:pos x="201" y="416"/>
                </a:cxn>
                <a:cxn ang="0">
                  <a:pos x="191" y="391"/>
                </a:cxn>
                <a:cxn ang="0">
                  <a:pos x="175" y="396"/>
                </a:cxn>
                <a:cxn ang="0">
                  <a:pos x="150" y="416"/>
                </a:cxn>
                <a:cxn ang="0">
                  <a:pos x="129" y="396"/>
                </a:cxn>
                <a:cxn ang="0">
                  <a:pos x="88" y="370"/>
                </a:cxn>
                <a:cxn ang="0">
                  <a:pos x="77" y="329"/>
                </a:cxn>
                <a:cxn ang="0">
                  <a:pos x="21" y="277"/>
                </a:cxn>
                <a:cxn ang="0">
                  <a:pos x="0" y="262"/>
                </a:cxn>
                <a:cxn ang="0">
                  <a:pos x="10" y="236"/>
                </a:cxn>
                <a:cxn ang="0">
                  <a:pos x="36" y="247"/>
                </a:cxn>
                <a:cxn ang="0">
                  <a:pos x="52" y="236"/>
                </a:cxn>
                <a:cxn ang="0">
                  <a:pos x="62" y="221"/>
                </a:cxn>
                <a:cxn ang="0">
                  <a:pos x="77" y="221"/>
                </a:cxn>
                <a:cxn ang="0">
                  <a:pos x="93" y="216"/>
                </a:cxn>
                <a:cxn ang="0">
                  <a:pos x="114" y="195"/>
                </a:cxn>
                <a:cxn ang="0">
                  <a:pos x="139" y="185"/>
                </a:cxn>
                <a:cxn ang="0">
                  <a:pos x="155" y="164"/>
                </a:cxn>
                <a:cxn ang="0">
                  <a:pos x="155" y="72"/>
                </a:cxn>
                <a:cxn ang="0">
                  <a:pos x="144" y="56"/>
                </a:cxn>
                <a:cxn ang="0">
                  <a:pos x="165" y="15"/>
                </a:cxn>
                <a:cxn ang="0">
                  <a:pos x="175" y="0"/>
                </a:cxn>
                <a:cxn ang="0">
                  <a:pos x="186" y="10"/>
                </a:cxn>
              </a:cxnLst>
              <a:rect l="0" t="0" r="r" b="b"/>
              <a:pathLst>
                <a:path w="279" h="416">
                  <a:moveTo>
                    <a:pt x="186" y="10"/>
                  </a:moveTo>
                  <a:lnTo>
                    <a:pt x="186" y="10"/>
                  </a:lnTo>
                  <a:lnTo>
                    <a:pt x="186" y="15"/>
                  </a:lnTo>
                  <a:lnTo>
                    <a:pt x="191" y="25"/>
                  </a:lnTo>
                  <a:lnTo>
                    <a:pt x="201" y="36"/>
                  </a:lnTo>
                  <a:lnTo>
                    <a:pt x="201" y="36"/>
                  </a:lnTo>
                  <a:lnTo>
                    <a:pt x="227" y="36"/>
                  </a:lnTo>
                  <a:lnTo>
                    <a:pt x="237" y="41"/>
                  </a:lnTo>
                  <a:lnTo>
                    <a:pt x="243" y="51"/>
                  </a:lnTo>
                  <a:lnTo>
                    <a:pt x="243" y="51"/>
                  </a:lnTo>
                  <a:lnTo>
                    <a:pt x="243" y="56"/>
                  </a:lnTo>
                  <a:lnTo>
                    <a:pt x="243" y="61"/>
                  </a:lnTo>
                  <a:lnTo>
                    <a:pt x="243" y="61"/>
                  </a:lnTo>
                  <a:lnTo>
                    <a:pt x="232" y="61"/>
                  </a:lnTo>
                  <a:lnTo>
                    <a:pt x="227" y="56"/>
                  </a:lnTo>
                  <a:lnTo>
                    <a:pt x="217" y="51"/>
                  </a:lnTo>
                  <a:lnTo>
                    <a:pt x="206" y="56"/>
                  </a:lnTo>
                  <a:lnTo>
                    <a:pt x="206" y="56"/>
                  </a:lnTo>
                  <a:lnTo>
                    <a:pt x="201" y="61"/>
                  </a:lnTo>
                  <a:lnTo>
                    <a:pt x="201" y="67"/>
                  </a:lnTo>
                  <a:lnTo>
                    <a:pt x="206" y="82"/>
                  </a:lnTo>
                  <a:lnTo>
                    <a:pt x="206" y="87"/>
                  </a:lnTo>
                  <a:lnTo>
                    <a:pt x="206" y="87"/>
                  </a:lnTo>
                  <a:lnTo>
                    <a:pt x="191" y="92"/>
                  </a:lnTo>
                  <a:lnTo>
                    <a:pt x="181" y="103"/>
                  </a:lnTo>
                  <a:lnTo>
                    <a:pt x="175" y="108"/>
                  </a:lnTo>
                  <a:lnTo>
                    <a:pt x="175" y="108"/>
                  </a:lnTo>
                  <a:lnTo>
                    <a:pt x="175" y="133"/>
                  </a:lnTo>
                  <a:lnTo>
                    <a:pt x="181" y="139"/>
                  </a:lnTo>
                  <a:lnTo>
                    <a:pt x="191" y="149"/>
                  </a:lnTo>
                  <a:lnTo>
                    <a:pt x="191" y="149"/>
                  </a:lnTo>
                  <a:lnTo>
                    <a:pt x="201" y="149"/>
                  </a:lnTo>
                  <a:lnTo>
                    <a:pt x="212" y="144"/>
                  </a:lnTo>
                  <a:lnTo>
                    <a:pt x="222" y="144"/>
                  </a:lnTo>
                  <a:lnTo>
                    <a:pt x="232" y="149"/>
                  </a:lnTo>
                  <a:lnTo>
                    <a:pt x="232" y="149"/>
                  </a:lnTo>
                  <a:lnTo>
                    <a:pt x="232" y="159"/>
                  </a:lnTo>
                  <a:lnTo>
                    <a:pt x="227" y="169"/>
                  </a:lnTo>
                  <a:lnTo>
                    <a:pt x="222" y="185"/>
                  </a:lnTo>
                  <a:lnTo>
                    <a:pt x="217" y="205"/>
                  </a:lnTo>
                  <a:lnTo>
                    <a:pt x="222" y="216"/>
                  </a:lnTo>
                  <a:lnTo>
                    <a:pt x="227" y="221"/>
                  </a:lnTo>
                  <a:lnTo>
                    <a:pt x="227" y="221"/>
                  </a:lnTo>
                  <a:lnTo>
                    <a:pt x="232" y="231"/>
                  </a:lnTo>
                  <a:lnTo>
                    <a:pt x="237" y="236"/>
                  </a:lnTo>
                  <a:lnTo>
                    <a:pt x="253" y="247"/>
                  </a:lnTo>
                  <a:lnTo>
                    <a:pt x="263" y="252"/>
                  </a:lnTo>
                  <a:lnTo>
                    <a:pt x="263" y="257"/>
                  </a:lnTo>
                  <a:lnTo>
                    <a:pt x="263" y="267"/>
                  </a:lnTo>
                  <a:lnTo>
                    <a:pt x="258" y="277"/>
                  </a:lnTo>
                  <a:lnTo>
                    <a:pt x="258" y="277"/>
                  </a:lnTo>
                  <a:lnTo>
                    <a:pt x="258" y="293"/>
                  </a:lnTo>
                  <a:lnTo>
                    <a:pt x="258" y="308"/>
                  </a:lnTo>
                  <a:lnTo>
                    <a:pt x="268" y="339"/>
                  </a:lnTo>
                  <a:lnTo>
                    <a:pt x="279" y="365"/>
                  </a:lnTo>
                  <a:lnTo>
                    <a:pt x="279" y="380"/>
                  </a:lnTo>
                  <a:lnTo>
                    <a:pt x="279" y="396"/>
                  </a:lnTo>
                  <a:lnTo>
                    <a:pt x="279" y="396"/>
                  </a:lnTo>
                  <a:lnTo>
                    <a:pt x="258" y="391"/>
                  </a:lnTo>
                  <a:lnTo>
                    <a:pt x="248" y="385"/>
                  </a:lnTo>
                  <a:lnTo>
                    <a:pt x="237" y="391"/>
                  </a:lnTo>
                  <a:lnTo>
                    <a:pt x="237" y="391"/>
                  </a:lnTo>
                  <a:lnTo>
                    <a:pt x="222" y="406"/>
                  </a:lnTo>
                  <a:lnTo>
                    <a:pt x="212" y="411"/>
                  </a:lnTo>
                  <a:lnTo>
                    <a:pt x="201" y="416"/>
                  </a:lnTo>
                  <a:lnTo>
                    <a:pt x="201" y="416"/>
                  </a:lnTo>
                  <a:lnTo>
                    <a:pt x="201" y="401"/>
                  </a:lnTo>
                  <a:lnTo>
                    <a:pt x="196" y="391"/>
                  </a:lnTo>
                  <a:lnTo>
                    <a:pt x="191" y="391"/>
                  </a:lnTo>
                  <a:lnTo>
                    <a:pt x="191" y="391"/>
                  </a:lnTo>
                  <a:lnTo>
                    <a:pt x="181" y="391"/>
                  </a:lnTo>
                  <a:lnTo>
                    <a:pt x="175" y="396"/>
                  </a:lnTo>
                  <a:lnTo>
                    <a:pt x="170" y="406"/>
                  </a:lnTo>
                  <a:lnTo>
                    <a:pt x="160" y="416"/>
                  </a:lnTo>
                  <a:lnTo>
                    <a:pt x="150" y="416"/>
                  </a:lnTo>
                  <a:lnTo>
                    <a:pt x="139" y="411"/>
                  </a:lnTo>
                  <a:lnTo>
                    <a:pt x="139" y="411"/>
                  </a:lnTo>
                  <a:lnTo>
                    <a:pt x="129" y="396"/>
                  </a:lnTo>
                  <a:lnTo>
                    <a:pt x="119" y="385"/>
                  </a:lnTo>
                  <a:lnTo>
                    <a:pt x="88" y="370"/>
                  </a:lnTo>
                  <a:lnTo>
                    <a:pt x="88" y="370"/>
                  </a:lnTo>
                  <a:lnTo>
                    <a:pt x="88" y="355"/>
                  </a:lnTo>
                  <a:lnTo>
                    <a:pt x="88" y="339"/>
                  </a:lnTo>
                  <a:lnTo>
                    <a:pt x="77" y="329"/>
                  </a:lnTo>
                  <a:lnTo>
                    <a:pt x="72" y="319"/>
                  </a:lnTo>
                  <a:lnTo>
                    <a:pt x="46" y="298"/>
                  </a:lnTo>
                  <a:lnTo>
                    <a:pt x="21" y="277"/>
                  </a:lnTo>
                  <a:lnTo>
                    <a:pt x="21" y="277"/>
                  </a:lnTo>
                  <a:lnTo>
                    <a:pt x="10" y="272"/>
                  </a:lnTo>
                  <a:lnTo>
                    <a:pt x="0" y="262"/>
                  </a:lnTo>
                  <a:lnTo>
                    <a:pt x="0" y="262"/>
                  </a:lnTo>
                  <a:lnTo>
                    <a:pt x="5" y="247"/>
                  </a:lnTo>
                  <a:lnTo>
                    <a:pt x="10" y="236"/>
                  </a:lnTo>
                  <a:lnTo>
                    <a:pt x="10" y="236"/>
                  </a:lnTo>
                  <a:lnTo>
                    <a:pt x="21" y="241"/>
                  </a:lnTo>
                  <a:lnTo>
                    <a:pt x="36" y="247"/>
                  </a:lnTo>
                  <a:lnTo>
                    <a:pt x="46" y="247"/>
                  </a:lnTo>
                  <a:lnTo>
                    <a:pt x="52" y="241"/>
                  </a:lnTo>
                  <a:lnTo>
                    <a:pt x="52" y="236"/>
                  </a:lnTo>
                  <a:lnTo>
                    <a:pt x="52" y="236"/>
                  </a:lnTo>
                  <a:lnTo>
                    <a:pt x="57" y="231"/>
                  </a:lnTo>
                  <a:lnTo>
                    <a:pt x="62" y="221"/>
                  </a:lnTo>
                  <a:lnTo>
                    <a:pt x="62" y="221"/>
                  </a:lnTo>
                  <a:lnTo>
                    <a:pt x="72" y="221"/>
                  </a:lnTo>
                  <a:lnTo>
                    <a:pt x="77" y="221"/>
                  </a:lnTo>
                  <a:lnTo>
                    <a:pt x="88" y="221"/>
                  </a:lnTo>
                  <a:lnTo>
                    <a:pt x="93" y="216"/>
                  </a:lnTo>
                  <a:lnTo>
                    <a:pt x="93" y="216"/>
                  </a:lnTo>
                  <a:lnTo>
                    <a:pt x="98" y="205"/>
                  </a:lnTo>
                  <a:lnTo>
                    <a:pt x="103" y="200"/>
                  </a:lnTo>
                  <a:lnTo>
                    <a:pt x="114" y="195"/>
                  </a:lnTo>
                  <a:lnTo>
                    <a:pt x="114" y="195"/>
                  </a:lnTo>
                  <a:lnTo>
                    <a:pt x="129" y="195"/>
                  </a:lnTo>
                  <a:lnTo>
                    <a:pt x="139" y="185"/>
                  </a:lnTo>
                  <a:lnTo>
                    <a:pt x="144" y="175"/>
                  </a:lnTo>
                  <a:lnTo>
                    <a:pt x="155" y="164"/>
                  </a:lnTo>
                  <a:lnTo>
                    <a:pt x="155" y="164"/>
                  </a:lnTo>
                  <a:lnTo>
                    <a:pt x="160" y="144"/>
                  </a:lnTo>
                  <a:lnTo>
                    <a:pt x="160" y="118"/>
                  </a:lnTo>
                  <a:lnTo>
                    <a:pt x="155" y="72"/>
                  </a:lnTo>
                  <a:lnTo>
                    <a:pt x="155" y="72"/>
                  </a:lnTo>
                  <a:lnTo>
                    <a:pt x="150" y="67"/>
                  </a:lnTo>
                  <a:lnTo>
                    <a:pt x="144" y="56"/>
                  </a:lnTo>
                  <a:lnTo>
                    <a:pt x="150" y="41"/>
                  </a:lnTo>
                  <a:lnTo>
                    <a:pt x="165" y="20"/>
                  </a:lnTo>
                  <a:lnTo>
                    <a:pt x="165" y="15"/>
                  </a:lnTo>
                  <a:lnTo>
                    <a:pt x="165" y="5"/>
                  </a:lnTo>
                  <a:lnTo>
                    <a:pt x="165" y="5"/>
                  </a:lnTo>
                  <a:lnTo>
                    <a:pt x="175" y="0"/>
                  </a:lnTo>
                  <a:lnTo>
                    <a:pt x="181" y="0"/>
                  </a:lnTo>
                  <a:lnTo>
                    <a:pt x="186" y="10"/>
                  </a:lnTo>
                  <a:lnTo>
                    <a:pt x="186" y="10"/>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3" name="Freeform 24"/>
            <p:cNvSpPr>
              <a:spLocks/>
            </p:cNvSpPr>
            <p:nvPr/>
          </p:nvSpPr>
          <p:spPr bwMode="auto">
            <a:xfrm>
              <a:off x="2581410" y="3848849"/>
              <a:ext cx="511900" cy="443925"/>
            </a:xfrm>
            <a:custGeom>
              <a:avLst/>
              <a:gdLst/>
              <a:ahLst/>
              <a:cxnLst>
                <a:cxn ang="0">
                  <a:pos x="367" y="61"/>
                </a:cxn>
                <a:cxn ang="0">
                  <a:pos x="356" y="97"/>
                </a:cxn>
                <a:cxn ang="0">
                  <a:pos x="351" y="118"/>
                </a:cxn>
                <a:cxn ang="0">
                  <a:pos x="305" y="128"/>
                </a:cxn>
                <a:cxn ang="0">
                  <a:pos x="274" y="149"/>
                </a:cxn>
                <a:cxn ang="0">
                  <a:pos x="258" y="169"/>
                </a:cxn>
                <a:cxn ang="0">
                  <a:pos x="217" y="164"/>
                </a:cxn>
                <a:cxn ang="0">
                  <a:pos x="207" y="190"/>
                </a:cxn>
                <a:cxn ang="0">
                  <a:pos x="253" y="236"/>
                </a:cxn>
                <a:cxn ang="0">
                  <a:pos x="294" y="288"/>
                </a:cxn>
                <a:cxn ang="0">
                  <a:pos x="284" y="298"/>
                </a:cxn>
                <a:cxn ang="0">
                  <a:pos x="269" y="298"/>
                </a:cxn>
                <a:cxn ang="0">
                  <a:pos x="227" y="288"/>
                </a:cxn>
                <a:cxn ang="0">
                  <a:pos x="217" y="313"/>
                </a:cxn>
                <a:cxn ang="0">
                  <a:pos x="191" y="318"/>
                </a:cxn>
                <a:cxn ang="0">
                  <a:pos x="176" y="303"/>
                </a:cxn>
                <a:cxn ang="0">
                  <a:pos x="155" y="308"/>
                </a:cxn>
                <a:cxn ang="0">
                  <a:pos x="140" y="308"/>
                </a:cxn>
                <a:cxn ang="0">
                  <a:pos x="134" y="272"/>
                </a:cxn>
                <a:cxn ang="0">
                  <a:pos x="124" y="262"/>
                </a:cxn>
                <a:cxn ang="0">
                  <a:pos x="78" y="282"/>
                </a:cxn>
                <a:cxn ang="0">
                  <a:pos x="21" y="298"/>
                </a:cxn>
                <a:cxn ang="0">
                  <a:pos x="16" y="282"/>
                </a:cxn>
                <a:cxn ang="0">
                  <a:pos x="31" y="241"/>
                </a:cxn>
                <a:cxn ang="0">
                  <a:pos x="31" y="216"/>
                </a:cxn>
                <a:cxn ang="0">
                  <a:pos x="42" y="185"/>
                </a:cxn>
                <a:cxn ang="0">
                  <a:pos x="36" y="164"/>
                </a:cxn>
                <a:cxn ang="0">
                  <a:pos x="11" y="149"/>
                </a:cxn>
                <a:cxn ang="0">
                  <a:pos x="0" y="138"/>
                </a:cxn>
                <a:cxn ang="0">
                  <a:pos x="11" y="82"/>
                </a:cxn>
                <a:cxn ang="0">
                  <a:pos x="57" y="77"/>
                </a:cxn>
                <a:cxn ang="0">
                  <a:pos x="73" y="102"/>
                </a:cxn>
                <a:cxn ang="0">
                  <a:pos x="83" y="113"/>
                </a:cxn>
                <a:cxn ang="0">
                  <a:pos x="103" y="102"/>
                </a:cxn>
                <a:cxn ang="0">
                  <a:pos x="109" y="92"/>
                </a:cxn>
                <a:cxn ang="0">
                  <a:pos x="114" y="92"/>
                </a:cxn>
                <a:cxn ang="0">
                  <a:pos x="134" y="102"/>
                </a:cxn>
                <a:cxn ang="0">
                  <a:pos x="171" y="92"/>
                </a:cxn>
                <a:cxn ang="0">
                  <a:pos x="176" y="82"/>
                </a:cxn>
                <a:cxn ang="0">
                  <a:pos x="202" y="56"/>
                </a:cxn>
                <a:cxn ang="0">
                  <a:pos x="222" y="56"/>
                </a:cxn>
                <a:cxn ang="0">
                  <a:pos x="238" y="92"/>
                </a:cxn>
                <a:cxn ang="0">
                  <a:pos x="253" y="87"/>
                </a:cxn>
                <a:cxn ang="0">
                  <a:pos x="279" y="72"/>
                </a:cxn>
                <a:cxn ang="0">
                  <a:pos x="315" y="51"/>
                </a:cxn>
                <a:cxn ang="0">
                  <a:pos x="351" y="0"/>
                </a:cxn>
                <a:cxn ang="0">
                  <a:pos x="367" y="25"/>
                </a:cxn>
                <a:cxn ang="0">
                  <a:pos x="372" y="56"/>
                </a:cxn>
              </a:cxnLst>
              <a:rect l="0" t="0" r="r" b="b"/>
              <a:pathLst>
                <a:path w="372" h="324">
                  <a:moveTo>
                    <a:pt x="372" y="56"/>
                  </a:moveTo>
                  <a:lnTo>
                    <a:pt x="367" y="61"/>
                  </a:lnTo>
                  <a:lnTo>
                    <a:pt x="367" y="61"/>
                  </a:lnTo>
                  <a:lnTo>
                    <a:pt x="367" y="66"/>
                  </a:lnTo>
                  <a:lnTo>
                    <a:pt x="367" y="77"/>
                  </a:lnTo>
                  <a:lnTo>
                    <a:pt x="356" y="97"/>
                  </a:lnTo>
                  <a:lnTo>
                    <a:pt x="356" y="97"/>
                  </a:lnTo>
                  <a:lnTo>
                    <a:pt x="356" y="108"/>
                  </a:lnTo>
                  <a:lnTo>
                    <a:pt x="351" y="118"/>
                  </a:lnTo>
                  <a:lnTo>
                    <a:pt x="331" y="118"/>
                  </a:lnTo>
                  <a:lnTo>
                    <a:pt x="310" y="123"/>
                  </a:lnTo>
                  <a:lnTo>
                    <a:pt x="305" y="128"/>
                  </a:lnTo>
                  <a:lnTo>
                    <a:pt x="305" y="138"/>
                  </a:lnTo>
                  <a:lnTo>
                    <a:pt x="305" y="138"/>
                  </a:lnTo>
                  <a:lnTo>
                    <a:pt x="274" y="149"/>
                  </a:lnTo>
                  <a:lnTo>
                    <a:pt x="263" y="154"/>
                  </a:lnTo>
                  <a:lnTo>
                    <a:pt x="258" y="169"/>
                  </a:lnTo>
                  <a:lnTo>
                    <a:pt x="258" y="169"/>
                  </a:lnTo>
                  <a:lnTo>
                    <a:pt x="238" y="164"/>
                  </a:lnTo>
                  <a:lnTo>
                    <a:pt x="232" y="159"/>
                  </a:lnTo>
                  <a:lnTo>
                    <a:pt x="217" y="164"/>
                  </a:lnTo>
                  <a:lnTo>
                    <a:pt x="217" y="164"/>
                  </a:lnTo>
                  <a:lnTo>
                    <a:pt x="212" y="180"/>
                  </a:lnTo>
                  <a:lnTo>
                    <a:pt x="207" y="190"/>
                  </a:lnTo>
                  <a:lnTo>
                    <a:pt x="212" y="200"/>
                  </a:lnTo>
                  <a:lnTo>
                    <a:pt x="212" y="200"/>
                  </a:lnTo>
                  <a:lnTo>
                    <a:pt x="253" y="236"/>
                  </a:lnTo>
                  <a:lnTo>
                    <a:pt x="294" y="272"/>
                  </a:lnTo>
                  <a:lnTo>
                    <a:pt x="294" y="272"/>
                  </a:lnTo>
                  <a:lnTo>
                    <a:pt x="294" y="288"/>
                  </a:lnTo>
                  <a:lnTo>
                    <a:pt x="294" y="293"/>
                  </a:lnTo>
                  <a:lnTo>
                    <a:pt x="284" y="298"/>
                  </a:lnTo>
                  <a:lnTo>
                    <a:pt x="284" y="298"/>
                  </a:lnTo>
                  <a:lnTo>
                    <a:pt x="279" y="298"/>
                  </a:lnTo>
                  <a:lnTo>
                    <a:pt x="269" y="298"/>
                  </a:lnTo>
                  <a:lnTo>
                    <a:pt x="269" y="298"/>
                  </a:lnTo>
                  <a:lnTo>
                    <a:pt x="253" y="288"/>
                  </a:lnTo>
                  <a:lnTo>
                    <a:pt x="243" y="288"/>
                  </a:lnTo>
                  <a:lnTo>
                    <a:pt x="227" y="288"/>
                  </a:lnTo>
                  <a:lnTo>
                    <a:pt x="227" y="288"/>
                  </a:lnTo>
                  <a:lnTo>
                    <a:pt x="222" y="298"/>
                  </a:lnTo>
                  <a:lnTo>
                    <a:pt x="217" y="313"/>
                  </a:lnTo>
                  <a:lnTo>
                    <a:pt x="207" y="318"/>
                  </a:lnTo>
                  <a:lnTo>
                    <a:pt x="202" y="324"/>
                  </a:lnTo>
                  <a:lnTo>
                    <a:pt x="191" y="318"/>
                  </a:lnTo>
                  <a:lnTo>
                    <a:pt x="191" y="318"/>
                  </a:lnTo>
                  <a:lnTo>
                    <a:pt x="181" y="308"/>
                  </a:lnTo>
                  <a:lnTo>
                    <a:pt x="176" y="303"/>
                  </a:lnTo>
                  <a:lnTo>
                    <a:pt x="171" y="303"/>
                  </a:lnTo>
                  <a:lnTo>
                    <a:pt x="171" y="303"/>
                  </a:lnTo>
                  <a:lnTo>
                    <a:pt x="155" y="308"/>
                  </a:lnTo>
                  <a:lnTo>
                    <a:pt x="150" y="308"/>
                  </a:lnTo>
                  <a:lnTo>
                    <a:pt x="140" y="308"/>
                  </a:lnTo>
                  <a:lnTo>
                    <a:pt x="140" y="308"/>
                  </a:lnTo>
                  <a:lnTo>
                    <a:pt x="140" y="298"/>
                  </a:lnTo>
                  <a:lnTo>
                    <a:pt x="140" y="282"/>
                  </a:lnTo>
                  <a:lnTo>
                    <a:pt x="134" y="272"/>
                  </a:lnTo>
                  <a:lnTo>
                    <a:pt x="134" y="267"/>
                  </a:lnTo>
                  <a:lnTo>
                    <a:pt x="124" y="262"/>
                  </a:lnTo>
                  <a:lnTo>
                    <a:pt x="124" y="262"/>
                  </a:lnTo>
                  <a:lnTo>
                    <a:pt x="114" y="262"/>
                  </a:lnTo>
                  <a:lnTo>
                    <a:pt x="98" y="267"/>
                  </a:lnTo>
                  <a:lnTo>
                    <a:pt x="78" y="282"/>
                  </a:lnTo>
                  <a:lnTo>
                    <a:pt x="52" y="298"/>
                  </a:lnTo>
                  <a:lnTo>
                    <a:pt x="36" y="298"/>
                  </a:lnTo>
                  <a:lnTo>
                    <a:pt x="21" y="298"/>
                  </a:lnTo>
                  <a:lnTo>
                    <a:pt x="21" y="298"/>
                  </a:lnTo>
                  <a:lnTo>
                    <a:pt x="16" y="293"/>
                  </a:lnTo>
                  <a:lnTo>
                    <a:pt x="16" y="282"/>
                  </a:lnTo>
                  <a:lnTo>
                    <a:pt x="16" y="267"/>
                  </a:lnTo>
                  <a:lnTo>
                    <a:pt x="16" y="267"/>
                  </a:lnTo>
                  <a:lnTo>
                    <a:pt x="31" y="241"/>
                  </a:lnTo>
                  <a:lnTo>
                    <a:pt x="36" y="231"/>
                  </a:lnTo>
                  <a:lnTo>
                    <a:pt x="31" y="216"/>
                  </a:lnTo>
                  <a:lnTo>
                    <a:pt x="31" y="216"/>
                  </a:lnTo>
                  <a:lnTo>
                    <a:pt x="31" y="205"/>
                  </a:lnTo>
                  <a:lnTo>
                    <a:pt x="36" y="195"/>
                  </a:lnTo>
                  <a:lnTo>
                    <a:pt x="42" y="185"/>
                  </a:lnTo>
                  <a:lnTo>
                    <a:pt x="42" y="180"/>
                  </a:lnTo>
                  <a:lnTo>
                    <a:pt x="42" y="180"/>
                  </a:lnTo>
                  <a:lnTo>
                    <a:pt x="36" y="164"/>
                  </a:lnTo>
                  <a:lnTo>
                    <a:pt x="26" y="149"/>
                  </a:lnTo>
                  <a:lnTo>
                    <a:pt x="26" y="149"/>
                  </a:lnTo>
                  <a:lnTo>
                    <a:pt x="11" y="149"/>
                  </a:lnTo>
                  <a:lnTo>
                    <a:pt x="5" y="144"/>
                  </a:lnTo>
                  <a:lnTo>
                    <a:pt x="0" y="138"/>
                  </a:lnTo>
                  <a:lnTo>
                    <a:pt x="0" y="138"/>
                  </a:lnTo>
                  <a:lnTo>
                    <a:pt x="0" y="108"/>
                  </a:lnTo>
                  <a:lnTo>
                    <a:pt x="0" y="92"/>
                  </a:lnTo>
                  <a:lnTo>
                    <a:pt x="11" y="82"/>
                  </a:lnTo>
                  <a:lnTo>
                    <a:pt x="11" y="82"/>
                  </a:lnTo>
                  <a:lnTo>
                    <a:pt x="42" y="77"/>
                  </a:lnTo>
                  <a:lnTo>
                    <a:pt x="57" y="77"/>
                  </a:lnTo>
                  <a:lnTo>
                    <a:pt x="67" y="87"/>
                  </a:lnTo>
                  <a:lnTo>
                    <a:pt x="67" y="87"/>
                  </a:lnTo>
                  <a:lnTo>
                    <a:pt x="73" y="102"/>
                  </a:lnTo>
                  <a:lnTo>
                    <a:pt x="73" y="113"/>
                  </a:lnTo>
                  <a:lnTo>
                    <a:pt x="83" y="113"/>
                  </a:lnTo>
                  <a:lnTo>
                    <a:pt x="83" y="113"/>
                  </a:lnTo>
                  <a:lnTo>
                    <a:pt x="88" y="113"/>
                  </a:lnTo>
                  <a:lnTo>
                    <a:pt x="93" y="113"/>
                  </a:lnTo>
                  <a:lnTo>
                    <a:pt x="103" y="102"/>
                  </a:lnTo>
                  <a:lnTo>
                    <a:pt x="103" y="102"/>
                  </a:lnTo>
                  <a:lnTo>
                    <a:pt x="103" y="92"/>
                  </a:lnTo>
                  <a:lnTo>
                    <a:pt x="109" y="92"/>
                  </a:lnTo>
                  <a:lnTo>
                    <a:pt x="109" y="92"/>
                  </a:lnTo>
                  <a:lnTo>
                    <a:pt x="114" y="92"/>
                  </a:lnTo>
                  <a:lnTo>
                    <a:pt x="114" y="92"/>
                  </a:lnTo>
                  <a:lnTo>
                    <a:pt x="124" y="102"/>
                  </a:lnTo>
                  <a:lnTo>
                    <a:pt x="124" y="102"/>
                  </a:lnTo>
                  <a:lnTo>
                    <a:pt x="134" y="102"/>
                  </a:lnTo>
                  <a:lnTo>
                    <a:pt x="145" y="97"/>
                  </a:lnTo>
                  <a:lnTo>
                    <a:pt x="155" y="92"/>
                  </a:lnTo>
                  <a:lnTo>
                    <a:pt x="171" y="92"/>
                  </a:lnTo>
                  <a:lnTo>
                    <a:pt x="171" y="92"/>
                  </a:lnTo>
                  <a:lnTo>
                    <a:pt x="176" y="87"/>
                  </a:lnTo>
                  <a:lnTo>
                    <a:pt x="176" y="82"/>
                  </a:lnTo>
                  <a:lnTo>
                    <a:pt x="186" y="66"/>
                  </a:lnTo>
                  <a:lnTo>
                    <a:pt x="186" y="66"/>
                  </a:lnTo>
                  <a:lnTo>
                    <a:pt x="202" y="56"/>
                  </a:lnTo>
                  <a:lnTo>
                    <a:pt x="212" y="51"/>
                  </a:lnTo>
                  <a:lnTo>
                    <a:pt x="222" y="56"/>
                  </a:lnTo>
                  <a:lnTo>
                    <a:pt x="222" y="56"/>
                  </a:lnTo>
                  <a:lnTo>
                    <a:pt x="227" y="77"/>
                  </a:lnTo>
                  <a:lnTo>
                    <a:pt x="232" y="82"/>
                  </a:lnTo>
                  <a:lnTo>
                    <a:pt x="238" y="92"/>
                  </a:lnTo>
                  <a:lnTo>
                    <a:pt x="238" y="92"/>
                  </a:lnTo>
                  <a:lnTo>
                    <a:pt x="248" y="92"/>
                  </a:lnTo>
                  <a:lnTo>
                    <a:pt x="253" y="87"/>
                  </a:lnTo>
                  <a:lnTo>
                    <a:pt x="263" y="77"/>
                  </a:lnTo>
                  <a:lnTo>
                    <a:pt x="274" y="72"/>
                  </a:lnTo>
                  <a:lnTo>
                    <a:pt x="279" y="72"/>
                  </a:lnTo>
                  <a:lnTo>
                    <a:pt x="289" y="77"/>
                  </a:lnTo>
                  <a:lnTo>
                    <a:pt x="289" y="77"/>
                  </a:lnTo>
                  <a:lnTo>
                    <a:pt x="315" y="51"/>
                  </a:lnTo>
                  <a:lnTo>
                    <a:pt x="325" y="36"/>
                  </a:lnTo>
                  <a:lnTo>
                    <a:pt x="331" y="20"/>
                  </a:lnTo>
                  <a:lnTo>
                    <a:pt x="351" y="0"/>
                  </a:lnTo>
                  <a:lnTo>
                    <a:pt x="351" y="0"/>
                  </a:lnTo>
                  <a:lnTo>
                    <a:pt x="361" y="10"/>
                  </a:lnTo>
                  <a:lnTo>
                    <a:pt x="367" y="25"/>
                  </a:lnTo>
                  <a:lnTo>
                    <a:pt x="367" y="41"/>
                  </a:lnTo>
                  <a:lnTo>
                    <a:pt x="372" y="56"/>
                  </a:lnTo>
                  <a:lnTo>
                    <a:pt x="372" y="56"/>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4" name="Freeform 25"/>
            <p:cNvSpPr>
              <a:spLocks/>
            </p:cNvSpPr>
            <p:nvPr/>
          </p:nvSpPr>
          <p:spPr bwMode="auto">
            <a:xfrm>
              <a:off x="3504755" y="3905025"/>
              <a:ext cx="148616" cy="217853"/>
            </a:xfrm>
            <a:custGeom>
              <a:avLst/>
              <a:gdLst/>
              <a:ahLst/>
              <a:cxnLst>
                <a:cxn ang="0">
                  <a:pos x="108" y="10"/>
                </a:cxn>
                <a:cxn ang="0">
                  <a:pos x="108" y="10"/>
                </a:cxn>
                <a:cxn ang="0">
                  <a:pos x="108" y="41"/>
                </a:cxn>
                <a:cxn ang="0">
                  <a:pos x="103" y="72"/>
                </a:cxn>
                <a:cxn ang="0">
                  <a:pos x="103" y="72"/>
                </a:cxn>
                <a:cxn ang="0">
                  <a:pos x="93" y="72"/>
                </a:cxn>
                <a:cxn ang="0">
                  <a:pos x="83" y="77"/>
                </a:cxn>
                <a:cxn ang="0">
                  <a:pos x="72" y="92"/>
                </a:cxn>
                <a:cxn ang="0">
                  <a:pos x="72" y="92"/>
                </a:cxn>
                <a:cxn ang="0">
                  <a:pos x="72" y="103"/>
                </a:cxn>
                <a:cxn ang="0">
                  <a:pos x="67" y="108"/>
                </a:cxn>
                <a:cxn ang="0">
                  <a:pos x="52" y="113"/>
                </a:cxn>
                <a:cxn ang="0">
                  <a:pos x="52" y="113"/>
                </a:cxn>
                <a:cxn ang="0">
                  <a:pos x="57" y="139"/>
                </a:cxn>
                <a:cxn ang="0">
                  <a:pos x="57" y="149"/>
                </a:cxn>
                <a:cxn ang="0">
                  <a:pos x="52" y="159"/>
                </a:cxn>
                <a:cxn ang="0">
                  <a:pos x="52" y="159"/>
                </a:cxn>
                <a:cxn ang="0">
                  <a:pos x="36" y="149"/>
                </a:cxn>
                <a:cxn ang="0">
                  <a:pos x="31" y="139"/>
                </a:cxn>
                <a:cxn ang="0">
                  <a:pos x="31" y="123"/>
                </a:cxn>
                <a:cxn ang="0">
                  <a:pos x="26" y="113"/>
                </a:cxn>
                <a:cxn ang="0">
                  <a:pos x="26" y="113"/>
                </a:cxn>
                <a:cxn ang="0">
                  <a:pos x="10" y="97"/>
                </a:cxn>
                <a:cxn ang="0">
                  <a:pos x="5" y="92"/>
                </a:cxn>
                <a:cxn ang="0">
                  <a:pos x="0" y="87"/>
                </a:cxn>
                <a:cxn ang="0">
                  <a:pos x="0" y="87"/>
                </a:cxn>
                <a:cxn ang="0">
                  <a:pos x="10" y="77"/>
                </a:cxn>
                <a:cxn ang="0">
                  <a:pos x="21" y="67"/>
                </a:cxn>
                <a:cxn ang="0">
                  <a:pos x="31" y="56"/>
                </a:cxn>
                <a:cxn ang="0">
                  <a:pos x="36" y="46"/>
                </a:cxn>
                <a:cxn ang="0">
                  <a:pos x="36" y="46"/>
                </a:cxn>
                <a:cxn ang="0">
                  <a:pos x="52" y="41"/>
                </a:cxn>
                <a:cxn ang="0">
                  <a:pos x="62" y="31"/>
                </a:cxn>
                <a:cxn ang="0">
                  <a:pos x="72" y="20"/>
                </a:cxn>
                <a:cxn ang="0">
                  <a:pos x="83" y="15"/>
                </a:cxn>
                <a:cxn ang="0">
                  <a:pos x="83" y="15"/>
                </a:cxn>
                <a:cxn ang="0">
                  <a:pos x="83" y="5"/>
                </a:cxn>
                <a:cxn ang="0">
                  <a:pos x="93" y="0"/>
                </a:cxn>
                <a:cxn ang="0">
                  <a:pos x="108" y="10"/>
                </a:cxn>
                <a:cxn ang="0">
                  <a:pos x="108" y="10"/>
                </a:cxn>
              </a:cxnLst>
              <a:rect l="0" t="0" r="r" b="b"/>
              <a:pathLst>
                <a:path w="108" h="159">
                  <a:moveTo>
                    <a:pt x="108" y="10"/>
                  </a:moveTo>
                  <a:lnTo>
                    <a:pt x="108" y="10"/>
                  </a:lnTo>
                  <a:lnTo>
                    <a:pt x="108" y="41"/>
                  </a:lnTo>
                  <a:lnTo>
                    <a:pt x="103" y="72"/>
                  </a:lnTo>
                  <a:lnTo>
                    <a:pt x="103" y="72"/>
                  </a:lnTo>
                  <a:lnTo>
                    <a:pt x="93" y="72"/>
                  </a:lnTo>
                  <a:lnTo>
                    <a:pt x="83" y="77"/>
                  </a:lnTo>
                  <a:lnTo>
                    <a:pt x="72" y="92"/>
                  </a:lnTo>
                  <a:lnTo>
                    <a:pt x="72" y="92"/>
                  </a:lnTo>
                  <a:lnTo>
                    <a:pt x="72" y="103"/>
                  </a:lnTo>
                  <a:lnTo>
                    <a:pt x="67" y="108"/>
                  </a:lnTo>
                  <a:lnTo>
                    <a:pt x="52" y="113"/>
                  </a:lnTo>
                  <a:lnTo>
                    <a:pt x="52" y="113"/>
                  </a:lnTo>
                  <a:lnTo>
                    <a:pt x="57" y="139"/>
                  </a:lnTo>
                  <a:lnTo>
                    <a:pt x="57" y="149"/>
                  </a:lnTo>
                  <a:lnTo>
                    <a:pt x="52" y="159"/>
                  </a:lnTo>
                  <a:lnTo>
                    <a:pt x="52" y="159"/>
                  </a:lnTo>
                  <a:lnTo>
                    <a:pt x="36" y="149"/>
                  </a:lnTo>
                  <a:lnTo>
                    <a:pt x="31" y="139"/>
                  </a:lnTo>
                  <a:lnTo>
                    <a:pt x="31" y="123"/>
                  </a:lnTo>
                  <a:lnTo>
                    <a:pt x="26" y="113"/>
                  </a:lnTo>
                  <a:lnTo>
                    <a:pt x="26" y="113"/>
                  </a:lnTo>
                  <a:lnTo>
                    <a:pt x="10" y="97"/>
                  </a:lnTo>
                  <a:lnTo>
                    <a:pt x="5" y="92"/>
                  </a:lnTo>
                  <a:lnTo>
                    <a:pt x="0" y="87"/>
                  </a:lnTo>
                  <a:lnTo>
                    <a:pt x="0" y="87"/>
                  </a:lnTo>
                  <a:lnTo>
                    <a:pt x="10" y="77"/>
                  </a:lnTo>
                  <a:lnTo>
                    <a:pt x="21" y="67"/>
                  </a:lnTo>
                  <a:lnTo>
                    <a:pt x="31" y="56"/>
                  </a:lnTo>
                  <a:lnTo>
                    <a:pt x="36" y="46"/>
                  </a:lnTo>
                  <a:lnTo>
                    <a:pt x="36" y="46"/>
                  </a:lnTo>
                  <a:lnTo>
                    <a:pt x="52" y="41"/>
                  </a:lnTo>
                  <a:lnTo>
                    <a:pt x="62" y="31"/>
                  </a:lnTo>
                  <a:lnTo>
                    <a:pt x="72" y="20"/>
                  </a:lnTo>
                  <a:lnTo>
                    <a:pt x="83" y="15"/>
                  </a:lnTo>
                  <a:lnTo>
                    <a:pt x="83" y="15"/>
                  </a:lnTo>
                  <a:lnTo>
                    <a:pt x="83" y="5"/>
                  </a:lnTo>
                  <a:lnTo>
                    <a:pt x="93" y="0"/>
                  </a:lnTo>
                  <a:lnTo>
                    <a:pt x="108" y="10"/>
                  </a:lnTo>
                  <a:lnTo>
                    <a:pt x="108" y="10"/>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5" name="Freeform 26"/>
            <p:cNvSpPr>
              <a:spLocks/>
            </p:cNvSpPr>
            <p:nvPr/>
          </p:nvSpPr>
          <p:spPr bwMode="auto">
            <a:xfrm>
              <a:off x="3661627" y="3911876"/>
              <a:ext cx="127975" cy="309652"/>
            </a:xfrm>
            <a:custGeom>
              <a:avLst/>
              <a:gdLst/>
              <a:ahLst/>
              <a:cxnLst>
                <a:cxn ang="0">
                  <a:pos x="72" y="31"/>
                </a:cxn>
                <a:cxn ang="0">
                  <a:pos x="72" y="31"/>
                </a:cxn>
                <a:cxn ang="0">
                  <a:pos x="82" y="46"/>
                </a:cxn>
                <a:cxn ang="0">
                  <a:pos x="87" y="62"/>
                </a:cxn>
                <a:cxn ang="0">
                  <a:pos x="93" y="77"/>
                </a:cxn>
                <a:cxn ang="0">
                  <a:pos x="87" y="92"/>
                </a:cxn>
                <a:cxn ang="0">
                  <a:pos x="87" y="92"/>
                </a:cxn>
                <a:cxn ang="0">
                  <a:pos x="72" y="108"/>
                </a:cxn>
                <a:cxn ang="0">
                  <a:pos x="67" y="123"/>
                </a:cxn>
                <a:cxn ang="0">
                  <a:pos x="67" y="144"/>
                </a:cxn>
                <a:cxn ang="0">
                  <a:pos x="67" y="159"/>
                </a:cxn>
                <a:cxn ang="0">
                  <a:pos x="72" y="195"/>
                </a:cxn>
                <a:cxn ang="0">
                  <a:pos x="67" y="211"/>
                </a:cxn>
                <a:cxn ang="0">
                  <a:pos x="56" y="226"/>
                </a:cxn>
                <a:cxn ang="0">
                  <a:pos x="56" y="226"/>
                </a:cxn>
                <a:cxn ang="0">
                  <a:pos x="41" y="221"/>
                </a:cxn>
                <a:cxn ang="0">
                  <a:pos x="25" y="211"/>
                </a:cxn>
                <a:cxn ang="0">
                  <a:pos x="25" y="211"/>
                </a:cxn>
                <a:cxn ang="0">
                  <a:pos x="20" y="195"/>
                </a:cxn>
                <a:cxn ang="0">
                  <a:pos x="20" y="175"/>
                </a:cxn>
                <a:cxn ang="0">
                  <a:pos x="20" y="159"/>
                </a:cxn>
                <a:cxn ang="0">
                  <a:pos x="10" y="144"/>
                </a:cxn>
                <a:cxn ang="0">
                  <a:pos x="10" y="144"/>
                </a:cxn>
                <a:cxn ang="0">
                  <a:pos x="5" y="139"/>
                </a:cxn>
                <a:cxn ang="0">
                  <a:pos x="0" y="128"/>
                </a:cxn>
                <a:cxn ang="0">
                  <a:pos x="0" y="113"/>
                </a:cxn>
                <a:cxn ang="0">
                  <a:pos x="0" y="98"/>
                </a:cxn>
                <a:cxn ang="0">
                  <a:pos x="0" y="77"/>
                </a:cxn>
                <a:cxn ang="0">
                  <a:pos x="10" y="26"/>
                </a:cxn>
                <a:cxn ang="0">
                  <a:pos x="10" y="26"/>
                </a:cxn>
                <a:cxn ang="0">
                  <a:pos x="20" y="20"/>
                </a:cxn>
                <a:cxn ang="0">
                  <a:pos x="20" y="20"/>
                </a:cxn>
                <a:cxn ang="0">
                  <a:pos x="25" y="20"/>
                </a:cxn>
                <a:cxn ang="0">
                  <a:pos x="36" y="15"/>
                </a:cxn>
                <a:cxn ang="0">
                  <a:pos x="46" y="0"/>
                </a:cxn>
                <a:cxn ang="0">
                  <a:pos x="46" y="0"/>
                </a:cxn>
                <a:cxn ang="0">
                  <a:pos x="56" y="5"/>
                </a:cxn>
                <a:cxn ang="0">
                  <a:pos x="62" y="10"/>
                </a:cxn>
                <a:cxn ang="0">
                  <a:pos x="67" y="20"/>
                </a:cxn>
                <a:cxn ang="0">
                  <a:pos x="72" y="31"/>
                </a:cxn>
                <a:cxn ang="0">
                  <a:pos x="72" y="31"/>
                </a:cxn>
              </a:cxnLst>
              <a:rect l="0" t="0" r="r" b="b"/>
              <a:pathLst>
                <a:path w="93" h="226">
                  <a:moveTo>
                    <a:pt x="72" y="31"/>
                  </a:moveTo>
                  <a:lnTo>
                    <a:pt x="72" y="31"/>
                  </a:lnTo>
                  <a:lnTo>
                    <a:pt x="82" y="46"/>
                  </a:lnTo>
                  <a:lnTo>
                    <a:pt x="87" y="62"/>
                  </a:lnTo>
                  <a:lnTo>
                    <a:pt x="93" y="77"/>
                  </a:lnTo>
                  <a:lnTo>
                    <a:pt x="87" y="92"/>
                  </a:lnTo>
                  <a:lnTo>
                    <a:pt x="87" y="92"/>
                  </a:lnTo>
                  <a:lnTo>
                    <a:pt x="72" y="108"/>
                  </a:lnTo>
                  <a:lnTo>
                    <a:pt x="67" y="123"/>
                  </a:lnTo>
                  <a:lnTo>
                    <a:pt x="67" y="144"/>
                  </a:lnTo>
                  <a:lnTo>
                    <a:pt x="67" y="159"/>
                  </a:lnTo>
                  <a:lnTo>
                    <a:pt x="72" y="195"/>
                  </a:lnTo>
                  <a:lnTo>
                    <a:pt x="67" y="211"/>
                  </a:lnTo>
                  <a:lnTo>
                    <a:pt x="56" y="226"/>
                  </a:lnTo>
                  <a:lnTo>
                    <a:pt x="56" y="226"/>
                  </a:lnTo>
                  <a:lnTo>
                    <a:pt x="41" y="221"/>
                  </a:lnTo>
                  <a:lnTo>
                    <a:pt x="25" y="211"/>
                  </a:lnTo>
                  <a:lnTo>
                    <a:pt x="25" y="211"/>
                  </a:lnTo>
                  <a:lnTo>
                    <a:pt x="20" y="195"/>
                  </a:lnTo>
                  <a:lnTo>
                    <a:pt x="20" y="175"/>
                  </a:lnTo>
                  <a:lnTo>
                    <a:pt x="20" y="159"/>
                  </a:lnTo>
                  <a:lnTo>
                    <a:pt x="10" y="144"/>
                  </a:lnTo>
                  <a:lnTo>
                    <a:pt x="10" y="144"/>
                  </a:lnTo>
                  <a:lnTo>
                    <a:pt x="5" y="139"/>
                  </a:lnTo>
                  <a:lnTo>
                    <a:pt x="0" y="128"/>
                  </a:lnTo>
                  <a:lnTo>
                    <a:pt x="0" y="113"/>
                  </a:lnTo>
                  <a:lnTo>
                    <a:pt x="0" y="98"/>
                  </a:lnTo>
                  <a:lnTo>
                    <a:pt x="0" y="77"/>
                  </a:lnTo>
                  <a:lnTo>
                    <a:pt x="10" y="26"/>
                  </a:lnTo>
                  <a:lnTo>
                    <a:pt x="10" y="26"/>
                  </a:lnTo>
                  <a:lnTo>
                    <a:pt x="20" y="20"/>
                  </a:lnTo>
                  <a:lnTo>
                    <a:pt x="20" y="20"/>
                  </a:lnTo>
                  <a:lnTo>
                    <a:pt x="25" y="20"/>
                  </a:lnTo>
                  <a:lnTo>
                    <a:pt x="36" y="15"/>
                  </a:lnTo>
                  <a:lnTo>
                    <a:pt x="46" y="0"/>
                  </a:lnTo>
                  <a:lnTo>
                    <a:pt x="46" y="0"/>
                  </a:lnTo>
                  <a:lnTo>
                    <a:pt x="56" y="5"/>
                  </a:lnTo>
                  <a:lnTo>
                    <a:pt x="62" y="10"/>
                  </a:lnTo>
                  <a:lnTo>
                    <a:pt x="67" y="20"/>
                  </a:lnTo>
                  <a:lnTo>
                    <a:pt x="72" y="31"/>
                  </a:lnTo>
                  <a:lnTo>
                    <a:pt x="72" y="31"/>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6" name="Freeform 27"/>
            <p:cNvSpPr>
              <a:spLocks/>
            </p:cNvSpPr>
            <p:nvPr/>
          </p:nvSpPr>
          <p:spPr bwMode="auto">
            <a:xfrm>
              <a:off x="657658" y="3925576"/>
              <a:ext cx="773354" cy="613823"/>
            </a:xfrm>
            <a:custGeom>
              <a:avLst/>
              <a:gdLst/>
              <a:ahLst/>
              <a:cxnLst>
                <a:cxn ang="0">
                  <a:pos x="423" y="41"/>
                </a:cxn>
                <a:cxn ang="0">
                  <a:pos x="444" y="26"/>
                </a:cxn>
                <a:cxn ang="0">
                  <a:pos x="459" y="52"/>
                </a:cxn>
                <a:cxn ang="0">
                  <a:pos x="459" y="77"/>
                </a:cxn>
                <a:cxn ang="0">
                  <a:pos x="485" y="77"/>
                </a:cxn>
                <a:cxn ang="0">
                  <a:pos x="485" y="103"/>
                </a:cxn>
                <a:cxn ang="0">
                  <a:pos x="511" y="118"/>
                </a:cxn>
                <a:cxn ang="0">
                  <a:pos x="521" y="139"/>
                </a:cxn>
                <a:cxn ang="0">
                  <a:pos x="557" y="175"/>
                </a:cxn>
                <a:cxn ang="0">
                  <a:pos x="552" y="237"/>
                </a:cxn>
                <a:cxn ang="0">
                  <a:pos x="531" y="262"/>
                </a:cxn>
                <a:cxn ang="0">
                  <a:pos x="536" y="293"/>
                </a:cxn>
                <a:cxn ang="0">
                  <a:pos x="511" y="329"/>
                </a:cxn>
                <a:cxn ang="0">
                  <a:pos x="500" y="365"/>
                </a:cxn>
                <a:cxn ang="0">
                  <a:pos x="505" y="391"/>
                </a:cxn>
                <a:cxn ang="0">
                  <a:pos x="475" y="391"/>
                </a:cxn>
                <a:cxn ang="0">
                  <a:pos x="464" y="391"/>
                </a:cxn>
                <a:cxn ang="0">
                  <a:pos x="449" y="437"/>
                </a:cxn>
                <a:cxn ang="0">
                  <a:pos x="428" y="448"/>
                </a:cxn>
                <a:cxn ang="0">
                  <a:pos x="413" y="427"/>
                </a:cxn>
                <a:cxn ang="0">
                  <a:pos x="397" y="355"/>
                </a:cxn>
                <a:cxn ang="0">
                  <a:pos x="413" y="298"/>
                </a:cxn>
                <a:cxn ang="0">
                  <a:pos x="397" y="278"/>
                </a:cxn>
                <a:cxn ang="0">
                  <a:pos x="397" y="273"/>
                </a:cxn>
                <a:cxn ang="0">
                  <a:pos x="392" y="232"/>
                </a:cxn>
                <a:cxn ang="0">
                  <a:pos x="356" y="257"/>
                </a:cxn>
                <a:cxn ang="0">
                  <a:pos x="346" y="314"/>
                </a:cxn>
                <a:cxn ang="0">
                  <a:pos x="304" y="345"/>
                </a:cxn>
                <a:cxn ang="0">
                  <a:pos x="237" y="365"/>
                </a:cxn>
                <a:cxn ang="0">
                  <a:pos x="180" y="334"/>
                </a:cxn>
                <a:cxn ang="0">
                  <a:pos x="139" y="304"/>
                </a:cxn>
                <a:cxn ang="0">
                  <a:pos x="77" y="221"/>
                </a:cxn>
                <a:cxn ang="0">
                  <a:pos x="77" y="196"/>
                </a:cxn>
                <a:cxn ang="0">
                  <a:pos x="103" y="206"/>
                </a:cxn>
                <a:cxn ang="0">
                  <a:pos x="149" y="211"/>
                </a:cxn>
                <a:cxn ang="0">
                  <a:pos x="170" y="180"/>
                </a:cxn>
                <a:cxn ang="0">
                  <a:pos x="227" y="139"/>
                </a:cxn>
                <a:cxn ang="0">
                  <a:pos x="211" y="134"/>
                </a:cxn>
                <a:cxn ang="0">
                  <a:pos x="186" y="129"/>
                </a:cxn>
                <a:cxn ang="0">
                  <a:pos x="113" y="165"/>
                </a:cxn>
                <a:cxn ang="0">
                  <a:pos x="87" y="160"/>
                </a:cxn>
                <a:cxn ang="0">
                  <a:pos x="67" y="139"/>
                </a:cxn>
                <a:cxn ang="0">
                  <a:pos x="0" y="57"/>
                </a:cxn>
                <a:cxn ang="0">
                  <a:pos x="51" y="52"/>
                </a:cxn>
                <a:cxn ang="0">
                  <a:pos x="67" y="26"/>
                </a:cxn>
                <a:cxn ang="0">
                  <a:pos x="82" y="36"/>
                </a:cxn>
                <a:cxn ang="0">
                  <a:pos x="118" y="36"/>
                </a:cxn>
                <a:cxn ang="0">
                  <a:pos x="155" y="41"/>
                </a:cxn>
                <a:cxn ang="0">
                  <a:pos x="191" y="26"/>
                </a:cxn>
                <a:cxn ang="0">
                  <a:pos x="232" y="46"/>
                </a:cxn>
                <a:cxn ang="0">
                  <a:pos x="268" y="21"/>
                </a:cxn>
                <a:cxn ang="0">
                  <a:pos x="304" y="5"/>
                </a:cxn>
                <a:cxn ang="0">
                  <a:pos x="407" y="16"/>
                </a:cxn>
              </a:cxnLst>
              <a:rect l="0" t="0" r="r" b="b"/>
              <a:pathLst>
                <a:path w="562" h="448">
                  <a:moveTo>
                    <a:pt x="407" y="16"/>
                  </a:moveTo>
                  <a:lnTo>
                    <a:pt x="407" y="16"/>
                  </a:lnTo>
                  <a:lnTo>
                    <a:pt x="418" y="31"/>
                  </a:lnTo>
                  <a:lnTo>
                    <a:pt x="423" y="41"/>
                  </a:lnTo>
                  <a:lnTo>
                    <a:pt x="433" y="46"/>
                  </a:lnTo>
                  <a:lnTo>
                    <a:pt x="433" y="46"/>
                  </a:lnTo>
                  <a:lnTo>
                    <a:pt x="438" y="36"/>
                  </a:lnTo>
                  <a:lnTo>
                    <a:pt x="444" y="26"/>
                  </a:lnTo>
                  <a:lnTo>
                    <a:pt x="444" y="26"/>
                  </a:lnTo>
                  <a:lnTo>
                    <a:pt x="454" y="41"/>
                  </a:lnTo>
                  <a:lnTo>
                    <a:pt x="459" y="52"/>
                  </a:lnTo>
                  <a:lnTo>
                    <a:pt x="459" y="52"/>
                  </a:lnTo>
                  <a:lnTo>
                    <a:pt x="454" y="62"/>
                  </a:lnTo>
                  <a:lnTo>
                    <a:pt x="454" y="72"/>
                  </a:lnTo>
                  <a:lnTo>
                    <a:pt x="454" y="72"/>
                  </a:lnTo>
                  <a:lnTo>
                    <a:pt x="459" y="77"/>
                  </a:lnTo>
                  <a:lnTo>
                    <a:pt x="464" y="77"/>
                  </a:lnTo>
                  <a:lnTo>
                    <a:pt x="475" y="77"/>
                  </a:lnTo>
                  <a:lnTo>
                    <a:pt x="485" y="72"/>
                  </a:lnTo>
                  <a:lnTo>
                    <a:pt x="485" y="77"/>
                  </a:lnTo>
                  <a:lnTo>
                    <a:pt x="490" y="82"/>
                  </a:lnTo>
                  <a:lnTo>
                    <a:pt x="490" y="82"/>
                  </a:lnTo>
                  <a:lnTo>
                    <a:pt x="490" y="93"/>
                  </a:lnTo>
                  <a:lnTo>
                    <a:pt x="485" y="103"/>
                  </a:lnTo>
                  <a:lnTo>
                    <a:pt x="485" y="108"/>
                  </a:lnTo>
                  <a:lnTo>
                    <a:pt x="490" y="113"/>
                  </a:lnTo>
                  <a:lnTo>
                    <a:pt x="490" y="113"/>
                  </a:lnTo>
                  <a:lnTo>
                    <a:pt x="511" y="118"/>
                  </a:lnTo>
                  <a:lnTo>
                    <a:pt x="516" y="124"/>
                  </a:lnTo>
                  <a:lnTo>
                    <a:pt x="521" y="129"/>
                  </a:lnTo>
                  <a:lnTo>
                    <a:pt x="521" y="129"/>
                  </a:lnTo>
                  <a:lnTo>
                    <a:pt x="521" y="139"/>
                  </a:lnTo>
                  <a:lnTo>
                    <a:pt x="531" y="149"/>
                  </a:lnTo>
                  <a:lnTo>
                    <a:pt x="552" y="170"/>
                  </a:lnTo>
                  <a:lnTo>
                    <a:pt x="552" y="170"/>
                  </a:lnTo>
                  <a:lnTo>
                    <a:pt x="557" y="175"/>
                  </a:lnTo>
                  <a:lnTo>
                    <a:pt x="562" y="185"/>
                  </a:lnTo>
                  <a:lnTo>
                    <a:pt x="562" y="201"/>
                  </a:lnTo>
                  <a:lnTo>
                    <a:pt x="557" y="221"/>
                  </a:lnTo>
                  <a:lnTo>
                    <a:pt x="552" y="237"/>
                  </a:lnTo>
                  <a:lnTo>
                    <a:pt x="552" y="237"/>
                  </a:lnTo>
                  <a:lnTo>
                    <a:pt x="536" y="247"/>
                  </a:lnTo>
                  <a:lnTo>
                    <a:pt x="536" y="257"/>
                  </a:lnTo>
                  <a:lnTo>
                    <a:pt x="531" y="262"/>
                  </a:lnTo>
                  <a:lnTo>
                    <a:pt x="531" y="262"/>
                  </a:lnTo>
                  <a:lnTo>
                    <a:pt x="531" y="273"/>
                  </a:lnTo>
                  <a:lnTo>
                    <a:pt x="536" y="283"/>
                  </a:lnTo>
                  <a:lnTo>
                    <a:pt x="536" y="293"/>
                  </a:lnTo>
                  <a:lnTo>
                    <a:pt x="536" y="298"/>
                  </a:lnTo>
                  <a:lnTo>
                    <a:pt x="536" y="298"/>
                  </a:lnTo>
                  <a:lnTo>
                    <a:pt x="526" y="314"/>
                  </a:lnTo>
                  <a:lnTo>
                    <a:pt x="511" y="329"/>
                  </a:lnTo>
                  <a:lnTo>
                    <a:pt x="500" y="334"/>
                  </a:lnTo>
                  <a:lnTo>
                    <a:pt x="500" y="345"/>
                  </a:lnTo>
                  <a:lnTo>
                    <a:pt x="500" y="355"/>
                  </a:lnTo>
                  <a:lnTo>
                    <a:pt x="500" y="365"/>
                  </a:lnTo>
                  <a:lnTo>
                    <a:pt x="500" y="365"/>
                  </a:lnTo>
                  <a:lnTo>
                    <a:pt x="505" y="370"/>
                  </a:lnTo>
                  <a:lnTo>
                    <a:pt x="505" y="381"/>
                  </a:lnTo>
                  <a:lnTo>
                    <a:pt x="505" y="391"/>
                  </a:lnTo>
                  <a:lnTo>
                    <a:pt x="505" y="391"/>
                  </a:lnTo>
                  <a:lnTo>
                    <a:pt x="495" y="396"/>
                  </a:lnTo>
                  <a:lnTo>
                    <a:pt x="490" y="396"/>
                  </a:lnTo>
                  <a:lnTo>
                    <a:pt x="475" y="391"/>
                  </a:lnTo>
                  <a:lnTo>
                    <a:pt x="475" y="391"/>
                  </a:lnTo>
                  <a:lnTo>
                    <a:pt x="469" y="391"/>
                  </a:lnTo>
                  <a:lnTo>
                    <a:pt x="464" y="391"/>
                  </a:lnTo>
                  <a:lnTo>
                    <a:pt x="464" y="391"/>
                  </a:lnTo>
                  <a:lnTo>
                    <a:pt x="459" y="396"/>
                  </a:lnTo>
                  <a:lnTo>
                    <a:pt x="454" y="406"/>
                  </a:lnTo>
                  <a:lnTo>
                    <a:pt x="454" y="422"/>
                  </a:lnTo>
                  <a:lnTo>
                    <a:pt x="449" y="437"/>
                  </a:lnTo>
                  <a:lnTo>
                    <a:pt x="444" y="442"/>
                  </a:lnTo>
                  <a:lnTo>
                    <a:pt x="438" y="448"/>
                  </a:lnTo>
                  <a:lnTo>
                    <a:pt x="438" y="448"/>
                  </a:lnTo>
                  <a:lnTo>
                    <a:pt x="428" y="448"/>
                  </a:lnTo>
                  <a:lnTo>
                    <a:pt x="423" y="442"/>
                  </a:lnTo>
                  <a:lnTo>
                    <a:pt x="407" y="437"/>
                  </a:lnTo>
                  <a:lnTo>
                    <a:pt x="407" y="437"/>
                  </a:lnTo>
                  <a:lnTo>
                    <a:pt x="413" y="427"/>
                  </a:lnTo>
                  <a:lnTo>
                    <a:pt x="418" y="412"/>
                  </a:lnTo>
                  <a:lnTo>
                    <a:pt x="413" y="381"/>
                  </a:lnTo>
                  <a:lnTo>
                    <a:pt x="413" y="381"/>
                  </a:lnTo>
                  <a:lnTo>
                    <a:pt x="397" y="355"/>
                  </a:lnTo>
                  <a:lnTo>
                    <a:pt x="392" y="324"/>
                  </a:lnTo>
                  <a:lnTo>
                    <a:pt x="392" y="324"/>
                  </a:lnTo>
                  <a:lnTo>
                    <a:pt x="407" y="309"/>
                  </a:lnTo>
                  <a:lnTo>
                    <a:pt x="413" y="298"/>
                  </a:lnTo>
                  <a:lnTo>
                    <a:pt x="413" y="288"/>
                  </a:lnTo>
                  <a:lnTo>
                    <a:pt x="413" y="288"/>
                  </a:lnTo>
                  <a:lnTo>
                    <a:pt x="402" y="283"/>
                  </a:lnTo>
                  <a:lnTo>
                    <a:pt x="397" y="278"/>
                  </a:lnTo>
                  <a:lnTo>
                    <a:pt x="392" y="283"/>
                  </a:lnTo>
                  <a:lnTo>
                    <a:pt x="392" y="283"/>
                  </a:lnTo>
                  <a:lnTo>
                    <a:pt x="392" y="283"/>
                  </a:lnTo>
                  <a:lnTo>
                    <a:pt x="397" y="273"/>
                  </a:lnTo>
                  <a:lnTo>
                    <a:pt x="402" y="257"/>
                  </a:lnTo>
                  <a:lnTo>
                    <a:pt x="402" y="247"/>
                  </a:lnTo>
                  <a:lnTo>
                    <a:pt x="402" y="242"/>
                  </a:lnTo>
                  <a:lnTo>
                    <a:pt x="392" y="232"/>
                  </a:lnTo>
                  <a:lnTo>
                    <a:pt x="392" y="232"/>
                  </a:lnTo>
                  <a:lnTo>
                    <a:pt x="382" y="237"/>
                  </a:lnTo>
                  <a:lnTo>
                    <a:pt x="371" y="242"/>
                  </a:lnTo>
                  <a:lnTo>
                    <a:pt x="356" y="257"/>
                  </a:lnTo>
                  <a:lnTo>
                    <a:pt x="356" y="257"/>
                  </a:lnTo>
                  <a:lnTo>
                    <a:pt x="356" y="278"/>
                  </a:lnTo>
                  <a:lnTo>
                    <a:pt x="356" y="298"/>
                  </a:lnTo>
                  <a:lnTo>
                    <a:pt x="346" y="314"/>
                  </a:lnTo>
                  <a:lnTo>
                    <a:pt x="330" y="329"/>
                  </a:lnTo>
                  <a:lnTo>
                    <a:pt x="330" y="329"/>
                  </a:lnTo>
                  <a:lnTo>
                    <a:pt x="320" y="340"/>
                  </a:lnTo>
                  <a:lnTo>
                    <a:pt x="304" y="345"/>
                  </a:lnTo>
                  <a:lnTo>
                    <a:pt x="289" y="355"/>
                  </a:lnTo>
                  <a:lnTo>
                    <a:pt x="278" y="365"/>
                  </a:lnTo>
                  <a:lnTo>
                    <a:pt x="278" y="365"/>
                  </a:lnTo>
                  <a:lnTo>
                    <a:pt x="237" y="365"/>
                  </a:lnTo>
                  <a:lnTo>
                    <a:pt x="196" y="365"/>
                  </a:lnTo>
                  <a:lnTo>
                    <a:pt x="196" y="365"/>
                  </a:lnTo>
                  <a:lnTo>
                    <a:pt x="186" y="345"/>
                  </a:lnTo>
                  <a:lnTo>
                    <a:pt x="180" y="334"/>
                  </a:lnTo>
                  <a:lnTo>
                    <a:pt x="165" y="334"/>
                  </a:lnTo>
                  <a:lnTo>
                    <a:pt x="165" y="334"/>
                  </a:lnTo>
                  <a:lnTo>
                    <a:pt x="144" y="314"/>
                  </a:lnTo>
                  <a:lnTo>
                    <a:pt x="139" y="304"/>
                  </a:lnTo>
                  <a:lnTo>
                    <a:pt x="134" y="293"/>
                  </a:lnTo>
                  <a:lnTo>
                    <a:pt x="134" y="293"/>
                  </a:lnTo>
                  <a:lnTo>
                    <a:pt x="98" y="247"/>
                  </a:lnTo>
                  <a:lnTo>
                    <a:pt x="77" y="221"/>
                  </a:lnTo>
                  <a:lnTo>
                    <a:pt x="62" y="201"/>
                  </a:lnTo>
                  <a:lnTo>
                    <a:pt x="62" y="201"/>
                  </a:lnTo>
                  <a:lnTo>
                    <a:pt x="67" y="196"/>
                  </a:lnTo>
                  <a:lnTo>
                    <a:pt x="77" y="196"/>
                  </a:lnTo>
                  <a:lnTo>
                    <a:pt x="93" y="196"/>
                  </a:lnTo>
                  <a:lnTo>
                    <a:pt x="93" y="196"/>
                  </a:lnTo>
                  <a:lnTo>
                    <a:pt x="98" y="206"/>
                  </a:lnTo>
                  <a:lnTo>
                    <a:pt x="103" y="206"/>
                  </a:lnTo>
                  <a:lnTo>
                    <a:pt x="118" y="211"/>
                  </a:lnTo>
                  <a:lnTo>
                    <a:pt x="134" y="211"/>
                  </a:lnTo>
                  <a:lnTo>
                    <a:pt x="149" y="211"/>
                  </a:lnTo>
                  <a:lnTo>
                    <a:pt x="149" y="211"/>
                  </a:lnTo>
                  <a:lnTo>
                    <a:pt x="155" y="211"/>
                  </a:lnTo>
                  <a:lnTo>
                    <a:pt x="160" y="201"/>
                  </a:lnTo>
                  <a:lnTo>
                    <a:pt x="165" y="190"/>
                  </a:lnTo>
                  <a:lnTo>
                    <a:pt x="170" y="180"/>
                  </a:lnTo>
                  <a:lnTo>
                    <a:pt x="170" y="180"/>
                  </a:lnTo>
                  <a:lnTo>
                    <a:pt x="196" y="160"/>
                  </a:lnTo>
                  <a:lnTo>
                    <a:pt x="227" y="139"/>
                  </a:lnTo>
                  <a:lnTo>
                    <a:pt x="227" y="139"/>
                  </a:lnTo>
                  <a:lnTo>
                    <a:pt x="227" y="134"/>
                  </a:lnTo>
                  <a:lnTo>
                    <a:pt x="222" y="129"/>
                  </a:lnTo>
                  <a:lnTo>
                    <a:pt x="222" y="129"/>
                  </a:lnTo>
                  <a:lnTo>
                    <a:pt x="211" y="134"/>
                  </a:lnTo>
                  <a:lnTo>
                    <a:pt x="201" y="129"/>
                  </a:lnTo>
                  <a:lnTo>
                    <a:pt x="191" y="129"/>
                  </a:lnTo>
                  <a:lnTo>
                    <a:pt x="186" y="129"/>
                  </a:lnTo>
                  <a:lnTo>
                    <a:pt x="186" y="129"/>
                  </a:lnTo>
                  <a:lnTo>
                    <a:pt x="170" y="149"/>
                  </a:lnTo>
                  <a:lnTo>
                    <a:pt x="149" y="160"/>
                  </a:lnTo>
                  <a:lnTo>
                    <a:pt x="134" y="165"/>
                  </a:lnTo>
                  <a:lnTo>
                    <a:pt x="113" y="165"/>
                  </a:lnTo>
                  <a:lnTo>
                    <a:pt x="113" y="165"/>
                  </a:lnTo>
                  <a:lnTo>
                    <a:pt x="108" y="165"/>
                  </a:lnTo>
                  <a:lnTo>
                    <a:pt x="98" y="160"/>
                  </a:lnTo>
                  <a:lnTo>
                    <a:pt x="87" y="160"/>
                  </a:lnTo>
                  <a:lnTo>
                    <a:pt x="72" y="154"/>
                  </a:lnTo>
                  <a:lnTo>
                    <a:pt x="67" y="149"/>
                  </a:lnTo>
                  <a:lnTo>
                    <a:pt x="67" y="139"/>
                  </a:lnTo>
                  <a:lnTo>
                    <a:pt x="67" y="139"/>
                  </a:lnTo>
                  <a:lnTo>
                    <a:pt x="41" y="124"/>
                  </a:lnTo>
                  <a:lnTo>
                    <a:pt x="26" y="103"/>
                  </a:lnTo>
                  <a:lnTo>
                    <a:pt x="0" y="57"/>
                  </a:lnTo>
                  <a:lnTo>
                    <a:pt x="0" y="57"/>
                  </a:lnTo>
                  <a:lnTo>
                    <a:pt x="15" y="57"/>
                  </a:lnTo>
                  <a:lnTo>
                    <a:pt x="31" y="57"/>
                  </a:lnTo>
                  <a:lnTo>
                    <a:pt x="46" y="57"/>
                  </a:lnTo>
                  <a:lnTo>
                    <a:pt x="51" y="52"/>
                  </a:lnTo>
                  <a:lnTo>
                    <a:pt x="57" y="41"/>
                  </a:lnTo>
                  <a:lnTo>
                    <a:pt x="57" y="41"/>
                  </a:lnTo>
                  <a:lnTo>
                    <a:pt x="62" y="31"/>
                  </a:lnTo>
                  <a:lnTo>
                    <a:pt x="67" y="26"/>
                  </a:lnTo>
                  <a:lnTo>
                    <a:pt x="67" y="26"/>
                  </a:lnTo>
                  <a:lnTo>
                    <a:pt x="72" y="26"/>
                  </a:lnTo>
                  <a:lnTo>
                    <a:pt x="77" y="31"/>
                  </a:lnTo>
                  <a:lnTo>
                    <a:pt x="82" y="36"/>
                  </a:lnTo>
                  <a:lnTo>
                    <a:pt x="98" y="26"/>
                  </a:lnTo>
                  <a:lnTo>
                    <a:pt x="98" y="26"/>
                  </a:lnTo>
                  <a:lnTo>
                    <a:pt x="108" y="31"/>
                  </a:lnTo>
                  <a:lnTo>
                    <a:pt x="118" y="36"/>
                  </a:lnTo>
                  <a:lnTo>
                    <a:pt x="129" y="36"/>
                  </a:lnTo>
                  <a:lnTo>
                    <a:pt x="139" y="31"/>
                  </a:lnTo>
                  <a:lnTo>
                    <a:pt x="139" y="31"/>
                  </a:lnTo>
                  <a:lnTo>
                    <a:pt x="155" y="41"/>
                  </a:lnTo>
                  <a:lnTo>
                    <a:pt x="160" y="41"/>
                  </a:lnTo>
                  <a:lnTo>
                    <a:pt x="170" y="41"/>
                  </a:lnTo>
                  <a:lnTo>
                    <a:pt x="170" y="41"/>
                  </a:lnTo>
                  <a:lnTo>
                    <a:pt x="191" y="26"/>
                  </a:lnTo>
                  <a:lnTo>
                    <a:pt x="217" y="21"/>
                  </a:lnTo>
                  <a:lnTo>
                    <a:pt x="217" y="21"/>
                  </a:lnTo>
                  <a:lnTo>
                    <a:pt x="222" y="31"/>
                  </a:lnTo>
                  <a:lnTo>
                    <a:pt x="232" y="46"/>
                  </a:lnTo>
                  <a:lnTo>
                    <a:pt x="232" y="46"/>
                  </a:lnTo>
                  <a:lnTo>
                    <a:pt x="242" y="41"/>
                  </a:lnTo>
                  <a:lnTo>
                    <a:pt x="253" y="36"/>
                  </a:lnTo>
                  <a:lnTo>
                    <a:pt x="268" y="21"/>
                  </a:lnTo>
                  <a:lnTo>
                    <a:pt x="284" y="5"/>
                  </a:lnTo>
                  <a:lnTo>
                    <a:pt x="294" y="0"/>
                  </a:lnTo>
                  <a:lnTo>
                    <a:pt x="304" y="5"/>
                  </a:lnTo>
                  <a:lnTo>
                    <a:pt x="304" y="5"/>
                  </a:lnTo>
                  <a:lnTo>
                    <a:pt x="330" y="5"/>
                  </a:lnTo>
                  <a:lnTo>
                    <a:pt x="356" y="10"/>
                  </a:lnTo>
                  <a:lnTo>
                    <a:pt x="382" y="10"/>
                  </a:lnTo>
                  <a:lnTo>
                    <a:pt x="407" y="16"/>
                  </a:lnTo>
                  <a:lnTo>
                    <a:pt x="407" y="16"/>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7" name="Freeform 28"/>
            <p:cNvSpPr>
              <a:spLocks/>
            </p:cNvSpPr>
            <p:nvPr/>
          </p:nvSpPr>
          <p:spPr bwMode="auto">
            <a:xfrm>
              <a:off x="2170661" y="3968690"/>
              <a:ext cx="440344" cy="930326"/>
            </a:xfrm>
            <a:custGeom>
              <a:avLst/>
              <a:gdLst/>
              <a:ahLst/>
              <a:cxnLst>
                <a:cxn ang="0">
                  <a:pos x="310" y="62"/>
                </a:cxn>
                <a:cxn ang="0">
                  <a:pos x="320" y="77"/>
                </a:cxn>
                <a:cxn ang="0">
                  <a:pos x="310" y="108"/>
                </a:cxn>
                <a:cxn ang="0">
                  <a:pos x="315" y="139"/>
                </a:cxn>
                <a:cxn ang="0">
                  <a:pos x="300" y="170"/>
                </a:cxn>
                <a:cxn ang="0">
                  <a:pos x="300" y="211"/>
                </a:cxn>
                <a:cxn ang="0">
                  <a:pos x="274" y="263"/>
                </a:cxn>
                <a:cxn ang="0">
                  <a:pos x="238" y="309"/>
                </a:cxn>
                <a:cxn ang="0">
                  <a:pos x="232" y="319"/>
                </a:cxn>
                <a:cxn ang="0">
                  <a:pos x="202" y="324"/>
                </a:cxn>
                <a:cxn ang="0">
                  <a:pos x="202" y="340"/>
                </a:cxn>
                <a:cxn ang="0">
                  <a:pos x="181" y="381"/>
                </a:cxn>
                <a:cxn ang="0">
                  <a:pos x="181" y="396"/>
                </a:cxn>
                <a:cxn ang="0">
                  <a:pos x="212" y="443"/>
                </a:cxn>
                <a:cxn ang="0">
                  <a:pos x="191" y="453"/>
                </a:cxn>
                <a:cxn ang="0">
                  <a:pos x="165" y="432"/>
                </a:cxn>
                <a:cxn ang="0">
                  <a:pos x="145" y="427"/>
                </a:cxn>
                <a:cxn ang="0">
                  <a:pos x="145" y="463"/>
                </a:cxn>
                <a:cxn ang="0">
                  <a:pos x="160" y="499"/>
                </a:cxn>
                <a:cxn ang="0">
                  <a:pos x="150" y="561"/>
                </a:cxn>
                <a:cxn ang="0">
                  <a:pos x="98" y="623"/>
                </a:cxn>
                <a:cxn ang="0">
                  <a:pos x="83" y="664"/>
                </a:cxn>
                <a:cxn ang="0">
                  <a:pos x="73" y="679"/>
                </a:cxn>
                <a:cxn ang="0">
                  <a:pos x="52" y="623"/>
                </a:cxn>
                <a:cxn ang="0">
                  <a:pos x="31" y="587"/>
                </a:cxn>
                <a:cxn ang="0">
                  <a:pos x="5" y="576"/>
                </a:cxn>
                <a:cxn ang="0">
                  <a:pos x="0" y="561"/>
                </a:cxn>
                <a:cxn ang="0">
                  <a:pos x="11" y="551"/>
                </a:cxn>
                <a:cxn ang="0">
                  <a:pos x="11" y="520"/>
                </a:cxn>
                <a:cxn ang="0">
                  <a:pos x="31" y="504"/>
                </a:cxn>
                <a:cxn ang="0">
                  <a:pos x="47" y="484"/>
                </a:cxn>
                <a:cxn ang="0">
                  <a:pos x="16" y="448"/>
                </a:cxn>
                <a:cxn ang="0">
                  <a:pos x="26" y="422"/>
                </a:cxn>
                <a:cxn ang="0">
                  <a:pos x="31" y="401"/>
                </a:cxn>
                <a:cxn ang="0">
                  <a:pos x="21" y="355"/>
                </a:cxn>
                <a:cxn ang="0">
                  <a:pos x="21" y="329"/>
                </a:cxn>
                <a:cxn ang="0">
                  <a:pos x="21" y="309"/>
                </a:cxn>
                <a:cxn ang="0">
                  <a:pos x="47" y="273"/>
                </a:cxn>
                <a:cxn ang="0">
                  <a:pos x="67" y="232"/>
                </a:cxn>
                <a:cxn ang="0">
                  <a:pos x="78" y="196"/>
                </a:cxn>
                <a:cxn ang="0">
                  <a:pos x="93" y="191"/>
                </a:cxn>
                <a:cxn ang="0">
                  <a:pos x="124" y="175"/>
                </a:cxn>
                <a:cxn ang="0">
                  <a:pos x="145" y="160"/>
                </a:cxn>
                <a:cxn ang="0">
                  <a:pos x="155" y="129"/>
                </a:cxn>
                <a:cxn ang="0">
                  <a:pos x="165" y="103"/>
                </a:cxn>
                <a:cxn ang="0">
                  <a:pos x="140" y="88"/>
                </a:cxn>
                <a:cxn ang="0">
                  <a:pos x="114" y="67"/>
                </a:cxn>
                <a:cxn ang="0">
                  <a:pos x="202" y="62"/>
                </a:cxn>
                <a:cxn ang="0">
                  <a:pos x="253" y="47"/>
                </a:cxn>
                <a:cxn ang="0">
                  <a:pos x="279" y="0"/>
                </a:cxn>
                <a:cxn ang="0">
                  <a:pos x="300" y="62"/>
                </a:cxn>
              </a:cxnLst>
              <a:rect l="0" t="0" r="r" b="b"/>
              <a:pathLst>
                <a:path w="320" h="679">
                  <a:moveTo>
                    <a:pt x="300" y="62"/>
                  </a:moveTo>
                  <a:lnTo>
                    <a:pt x="300" y="62"/>
                  </a:lnTo>
                  <a:lnTo>
                    <a:pt x="310" y="62"/>
                  </a:lnTo>
                  <a:lnTo>
                    <a:pt x="310" y="62"/>
                  </a:lnTo>
                  <a:lnTo>
                    <a:pt x="315" y="67"/>
                  </a:lnTo>
                  <a:lnTo>
                    <a:pt x="320" y="77"/>
                  </a:lnTo>
                  <a:lnTo>
                    <a:pt x="320" y="93"/>
                  </a:lnTo>
                  <a:lnTo>
                    <a:pt x="320" y="93"/>
                  </a:lnTo>
                  <a:lnTo>
                    <a:pt x="310" y="108"/>
                  </a:lnTo>
                  <a:lnTo>
                    <a:pt x="315" y="124"/>
                  </a:lnTo>
                  <a:lnTo>
                    <a:pt x="315" y="124"/>
                  </a:lnTo>
                  <a:lnTo>
                    <a:pt x="315" y="139"/>
                  </a:lnTo>
                  <a:lnTo>
                    <a:pt x="310" y="149"/>
                  </a:lnTo>
                  <a:lnTo>
                    <a:pt x="300" y="170"/>
                  </a:lnTo>
                  <a:lnTo>
                    <a:pt x="300" y="170"/>
                  </a:lnTo>
                  <a:lnTo>
                    <a:pt x="294" y="191"/>
                  </a:lnTo>
                  <a:lnTo>
                    <a:pt x="300" y="211"/>
                  </a:lnTo>
                  <a:lnTo>
                    <a:pt x="300" y="211"/>
                  </a:lnTo>
                  <a:lnTo>
                    <a:pt x="289" y="221"/>
                  </a:lnTo>
                  <a:lnTo>
                    <a:pt x="279" y="232"/>
                  </a:lnTo>
                  <a:lnTo>
                    <a:pt x="274" y="263"/>
                  </a:lnTo>
                  <a:lnTo>
                    <a:pt x="263" y="288"/>
                  </a:lnTo>
                  <a:lnTo>
                    <a:pt x="253" y="299"/>
                  </a:lnTo>
                  <a:lnTo>
                    <a:pt x="238" y="309"/>
                  </a:lnTo>
                  <a:lnTo>
                    <a:pt x="238" y="309"/>
                  </a:lnTo>
                  <a:lnTo>
                    <a:pt x="238" y="314"/>
                  </a:lnTo>
                  <a:lnTo>
                    <a:pt x="232" y="319"/>
                  </a:lnTo>
                  <a:lnTo>
                    <a:pt x="222" y="324"/>
                  </a:lnTo>
                  <a:lnTo>
                    <a:pt x="207" y="319"/>
                  </a:lnTo>
                  <a:lnTo>
                    <a:pt x="202" y="324"/>
                  </a:lnTo>
                  <a:lnTo>
                    <a:pt x="202" y="329"/>
                  </a:lnTo>
                  <a:lnTo>
                    <a:pt x="202" y="329"/>
                  </a:lnTo>
                  <a:lnTo>
                    <a:pt x="202" y="340"/>
                  </a:lnTo>
                  <a:lnTo>
                    <a:pt x="196" y="345"/>
                  </a:lnTo>
                  <a:lnTo>
                    <a:pt x="191" y="365"/>
                  </a:lnTo>
                  <a:lnTo>
                    <a:pt x="181" y="381"/>
                  </a:lnTo>
                  <a:lnTo>
                    <a:pt x="181" y="386"/>
                  </a:lnTo>
                  <a:lnTo>
                    <a:pt x="181" y="396"/>
                  </a:lnTo>
                  <a:lnTo>
                    <a:pt x="181" y="396"/>
                  </a:lnTo>
                  <a:lnTo>
                    <a:pt x="202" y="417"/>
                  </a:lnTo>
                  <a:lnTo>
                    <a:pt x="207" y="432"/>
                  </a:lnTo>
                  <a:lnTo>
                    <a:pt x="212" y="443"/>
                  </a:lnTo>
                  <a:lnTo>
                    <a:pt x="212" y="443"/>
                  </a:lnTo>
                  <a:lnTo>
                    <a:pt x="196" y="453"/>
                  </a:lnTo>
                  <a:lnTo>
                    <a:pt x="191" y="453"/>
                  </a:lnTo>
                  <a:lnTo>
                    <a:pt x="181" y="448"/>
                  </a:lnTo>
                  <a:lnTo>
                    <a:pt x="181" y="448"/>
                  </a:lnTo>
                  <a:lnTo>
                    <a:pt x="165" y="432"/>
                  </a:lnTo>
                  <a:lnTo>
                    <a:pt x="160" y="427"/>
                  </a:lnTo>
                  <a:lnTo>
                    <a:pt x="145" y="427"/>
                  </a:lnTo>
                  <a:lnTo>
                    <a:pt x="145" y="427"/>
                  </a:lnTo>
                  <a:lnTo>
                    <a:pt x="140" y="437"/>
                  </a:lnTo>
                  <a:lnTo>
                    <a:pt x="134" y="443"/>
                  </a:lnTo>
                  <a:lnTo>
                    <a:pt x="145" y="463"/>
                  </a:lnTo>
                  <a:lnTo>
                    <a:pt x="155" y="479"/>
                  </a:lnTo>
                  <a:lnTo>
                    <a:pt x="160" y="499"/>
                  </a:lnTo>
                  <a:lnTo>
                    <a:pt x="160" y="499"/>
                  </a:lnTo>
                  <a:lnTo>
                    <a:pt x="165" y="520"/>
                  </a:lnTo>
                  <a:lnTo>
                    <a:pt x="160" y="540"/>
                  </a:lnTo>
                  <a:lnTo>
                    <a:pt x="150" y="561"/>
                  </a:lnTo>
                  <a:lnTo>
                    <a:pt x="134" y="576"/>
                  </a:lnTo>
                  <a:lnTo>
                    <a:pt x="109" y="607"/>
                  </a:lnTo>
                  <a:lnTo>
                    <a:pt x="98" y="623"/>
                  </a:lnTo>
                  <a:lnTo>
                    <a:pt x="93" y="643"/>
                  </a:lnTo>
                  <a:lnTo>
                    <a:pt x="93" y="643"/>
                  </a:lnTo>
                  <a:lnTo>
                    <a:pt x="83" y="664"/>
                  </a:lnTo>
                  <a:lnTo>
                    <a:pt x="78" y="674"/>
                  </a:lnTo>
                  <a:lnTo>
                    <a:pt x="73" y="679"/>
                  </a:lnTo>
                  <a:lnTo>
                    <a:pt x="73" y="679"/>
                  </a:lnTo>
                  <a:lnTo>
                    <a:pt x="67" y="669"/>
                  </a:lnTo>
                  <a:lnTo>
                    <a:pt x="62" y="653"/>
                  </a:lnTo>
                  <a:lnTo>
                    <a:pt x="52" y="623"/>
                  </a:lnTo>
                  <a:lnTo>
                    <a:pt x="52" y="607"/>
                  </a:lnTo>
                  <a:lnTo>
                    <a:pt x="42" y="597"/>
                  </a:lnTo>
                  <a:lnTo>
                    <a:pt x="31" y="587"/>
                  </a:lnTo>
                  <a:lnTo>
                    <a:pt x="16" y="576"/>
                  </a:lnTo>
                  <a:lnTo>
                    <a:pt x="16" y="576"/>
                  </a:lnTo>
                  <a:lnTo>
                    <a:pt x="5" y="576"/>
                  </a:lnTo>
                  <a:lnTo>
                    <a:pt x="0" y="566"/>
                  </a:lnTo>
                  <a:lnTo>
                    <a:pt x="0" y="566"/>
                  </a:lnTo>
                  <a:lnTo>
                    <a:pt x="0" y="561"/>
                  </a:lnTo>
                  <a:lnTo>
                    <a:pt x="0" y="561"/>
                  </a:lnTo>
                  <a:lnTo>
                    <a:pt x="11" y="551"/>
                  </a:lnTo>
                  <a:lnTo>
                    <a:pt x="11" y="551"/>
                  </a:lnTo>
                  <a:lnTo>
                    <a:pt x="11" y="540"/>
                  </a:lnTo>
                  <a:lnTo>
                    <a:pt x="11" y="530"/>
                  </a:lnTo>
                  <a:lnTo>
                    <a:pt x="11" y="520"/>
                  </a:lnTo>
                  <a:lnTo>
                    <a:pt x="16" y="515"/>
                  </a:lnTo>
                  <a:lnTo>
                    <a:pt x="16" y="515"/>
                  </a:lnTo>
                  <a:lnTo>
                    <a:pt x="31" y="504"/>
                  </a:lnTo>
                  <a:lnTo>
                    <a:pt x="42" y="494"/>
                  </a:lnTo>
                  <a:lnTo>
                    <a:pt x="42" y="494"/>
                  </a:lnTo>
                  <a:lnTo>
                    <a:pt x="47" y="484"/>
                  </a:lnTo>
                  <a:lnTo>
                    <a:pt x="42" y="473"/>
                  </a:lnTo>
                  <a:lnTo>
                    <a:pt x="26" y="458"/>
                  </a:lnTo>
                  <a:lnTo>
                    <a:pt x="16" y="448"/>
                  </a:lnTo>
                  <a:lnTo>
                    <a:pt x="11" y="443"/>
                  </a:lnTo>
                  <a:lnTo>
                    <a:pt x="16" y="432"/>
                  </a:lnTo>
                  <a:lnTo>
                    <a:pt x="26" y="422"/>
                  </a:lnTo>
                  <a:lnTo>
                    <a:pt x="26" y="422"/>
                  </a:lnTo>
                  <a:lnTo>
                    <a:pt x="31" y="412"/>
                  </a:lnTo>
                  <a:lnTo>
                    <a:pt x="31" y="401"/>
                  </a:lnTo>
                  <a:lnTo>
                    <a:pt x="26" y="381"/>
                  </a:lnTo>
                  <a:lnTo>
                    <a:pt x="21" y="365"/>
                  </a:lnTo>
                  <a:lnTo>
                    <a:pt x="21" y="355"/>
                  </a:lnTo>
                  <a:lnTo>
                    <a:pt x="26" y="345"/>
                  </a:lnTo>
                  <a:lnTo>
                    <a:pt x="26" y="345"/>
                  </a:lnTo>
                  <a:lnTo>
                    <a:pt x="21" y="329"/>
                  </a:lnTo>
                  <a:lnTo>
                    <a:pt x="21" y="319"/>
                  </a:lnTo>
                  <a:lnTo>
                    <a:pt x="21" y="309"/>
                  </a:lnTo>
                  <a:lnTo>
                    <a:pt x="21" y="309"/>
                  </a:lnTo>
                  <a:lnTo>
                    <a:pt x="36" y="304"/>
                  </a:lnTo>
                  <a:lnTo>
                    <a:pt x="42" y="293"/>
                  </a:lnTo>
                  <a:lnTo>
                    <a:pt x="47" y="273"/>
                  </a:lnTo>
                  <a:lnTo>
                    <a:pt x="52" y="247"/>
                  </a:lnTo>
                  <a:lnTo>
                    <a:pt x="57" y="237"/>
                  </a:lnTo>
                  <a:lnTo>
                    <a:pt x="67" y="232"/>
                  </a:lnTo>
                  <a:lnTo>
                    <a:pt x="67" y="232"/>
                  </a:lnTo>
                  <a:lnTo>
                    <a:pt x="78" y="206"/>
                  </a:lnTo>
                  <a:lnTo>
                    <a:pt x="78" y="196"/>
                  </a:lnTo>
                  <a:lnTo>
                    <a:pt x="88" y="191"/>
                  </a:lnTo>
                  <a:lnTo>
                    <a:pt x="88" y="191"/>
                  </a:lnTo>
                  <a:lnTo>
                    <a:pt x="93" y="191"/>
                  </a:lnTo>
                  <a:lnTo>
                    <a:pt x="103" y="191"/>
                  </a:lnTo>
                  <a:lnTo>
                    <a:pt x="114" y="185"/>
                  </a:lnTo>
                  <a:lnTo>
                    <a:pt x="124" y="175"/>
                  </a:lnTo>
                  <a:lnTo>
                    <a:pt x="134" y="170"/>
                  </a:lnTo>
                  <a:lnTo>
                    <a:pt x="134" y="170"/>
                  </a:lnTo>
                  <a:lnTo>
                    <a:pt x="145" y="160"/>
                  </a:lnTo>
                  <a:lnTo>
                    <a:pt x="145" y="144"/>
                  </a:lnTo>
                  <a:lnTo>
                    <a:pt x="150" y="134"/>
                  </a:lnTo>
                  <a:lnTo>
                    <a:pt x="155" y="129"/>
                  </a:lnTo>
                  <a:lnTo>
                    <a:pt x="155" y="129"/>
                  </a:lnTo>
                  <a:lnTo>
                    <a:pt x="165" y="119"/>
                  </a:lnTo>
                  <a:lnTo>
                    <a:pt x="165" y="103"/>
                  </a:lnTo>
                  <a:lnTo>
                    <a:pt x="165" y="103"/>
                  </a:lnTo>
                  <a:lnTo>
                    <a:pt x="155" y="93"/>
                  </a:lnTo>
                  <a:lnTo>
                    <a:pt x="140" y="88"/>
                  </a:lnTo>
                  <a:lnTo>
                    <a:pt x="109" y="72"/>
                  </a:lnTo>
                  <a:lnTo>
                    <a:pt x="109" y="72"/>
                  </a:lnTo>
                  <a:lnTo>
                    <a:pt x="114" y="67"/>
                  </a:lnTo>
                  <a:lnTo>
                    <a:pt x="124" y="62"/>
                  </a:lnTo>
                  <a:lnTo>
                    <a:pt x="150" y="57"/>
                  </a:lnTo>
                  <a:lnTo>
                    <a:pt x="202" y="62"/>
                  </a:lnTo>
                  <a:lnTo>
                    <a:pt x="202" y="62"/>
                  </a:lnTo>
                  <a:lnTo>
                    <a:pt x="238" y="52"/>
                  </a:lnTo>
                  <a:lnTo>
                    <a:pt x="253" y="47"/>
                  </a:lnTo>
                  <a:lnTo>
                    <a:pt x="258" y="26"/>
                  </a:lnTo>
                  <a:lnTo>
                    <a:pt x="279" y="0"/>
                  </a:lnTo>
                  <a:lnTo>
                    <a:pt x="279" y="0"/>
                  </a:lnTo>
                  <a:lnTo>
                    <a:pt x="279" y="36"/>
                  </a:lnTo>
                  <a:lnTo>
                    <a:pt x="284" y="52"/>
                  </a:lnTo>
                  <a:lnTo>
                    <a:pt x="300" y="62"/>
                  </a:lnTo>
                  <a:lnTo>
                    <a:pt x="300" y="62"/>
                  </a:lnTo>
                  <a:close/>
                </a:path>
              </a:pathLst>
            </a:custGeom>
            <a:solidFill>
              <a:schemeClr val="accent5">
                <a:lumMod val="75000"/>
              </a:schemeClr>
            </a:solidFill>
            <a:ln w="9525">
              <a:solidFill>
                <a:schemeClr val="bg1"/>
              </a:solidFill>
              <a:round/>
              <a:headEnd/>
              <a:tailEnd/>
            </a:ln>
            <a:effectLst/>
          </p:spPr>
          <p:txBody>
            <a:bodyPr/>
            <a:lstStyle/>
            <a:p>
              <a:pPr>
                <a:defRPr/>
              </a:pPr>
              <a:endParaRPr lang="en-US">
                <a:latin typeface="+mj-lt"/>
              </a:endParaRPr>
            </a:p>
          </p:txBody>
        </p:sp>
        <p:sp>
          <p:nvSpPr>
            <p:cNvPr id="28" name="Freeform 29"/>
            <p:cNvSpPr>
              <a:spLocks/>
            </p:cNvSpPr>
            <p:nvPr/>
          </p:nvSpPr>
          <p:spPr bwMode="auto">
            <a:xfrm>
              <a:off x="2318579" y="4221528"/>
              <a:ext cx="745832" cy="663148"/>
            </a:xfrm>
            <a:custGeom>
              <a:avLst/>
              <a:gdLst/>
              <a:ahLst/>
              <a:cxnLst>
                <a:cxn ang="0">
                  <a:pos x="320" y="26"/>
                </a:cxn>
                <a:cxn ang="0">
                  <a:pos x="325" y="41"/>
                </a:cxn>
                <a:cxn ang="0">
                  <a:pos x="351" y="46"/>
                </a:cxn>
                <a:cxn ang="0">
                  <a:pos x="372" y="52"/>
                </a:cxn>
                <a:cxn ang="0">
                  <a:pos x="398" y="57"/>
                </a:cxn>
                <a:cxn ang="0">
                  <a:pos x="418" y="36"/>
                </a:cxn>
                <a:cxn ang="0">
                  <a:pos x="439" y="26"/>
                </a:cxn>
                <a:cxn ang="0">
                  <a:pos x="449" y="26"/>
                </a:cxn>
                <a:cxn ang="0">
                  <a:pos x="485" y="36"/>
                </a:cxn>
                <a:cxn ang="0">
                  <a:pos x="537" y="72"/>
                </a:cxn>
                <a:cxn ang="0">
                  <a:pos x="537" y="93"/>
                </a:cxn>
                <a:cxn ang="0">
                  <a:pos x="516" y="98"/>
                </a:cxn>
                <a:cxn ang="0">
                  <a:pos x="501" y="108"/>
                </a:cxn>
                <a:cxn ang="0">
                  <a:pos x="491" y="129"/>
                </a:cxn>
                <a:cxn ang="0">
                  <a:pos x="491" y="185"/>
                </a:cxn>
                <a:cxn ang="0">
                  <a:pos x="454" y="226"/>
                </a:cxn>
                <a:cxn ang="0">
                  <a:pos x="346" y="283"/>
                </a:cxn>
                <a:cxn ang="0">
                  <a:pos x="331" y="293"/>
                </a:cxn>
                <a:cxn ang="0">
                  <a:pos x="305" y="334"/>
                </a:cxn>
                <a:cxn ang="0">
                  <a:pos x="274" y="345"/>
                </a:cxn>
                <a:cxn ang="0">
                  <a:pos x="202" y="350"/>
                </a:cxn>
                <a:cxn ang="0">
                  <a:pos x="165" y="376"/>
                </a:cxn>
                <a:cxn ang="0">
                  <a:pos x="165" y="386"/>
                </a:cxn>
                <a:cxn ang="0">
                  <a:pos x="145" y="391"/>
                </a:cxn>
                <a:cxn ang="0">
                  <a:pos x="140" y="406"/>
                </a:cxn>
                <a:cxn ang="0">
                  <a:pos x="134" y="422"/>
                </a:cxn>
                <a:cxn ang="0">
                  <a:pos x="124" y="406"/>
                </a:cxn>
                <a:cxn ang="0">
                  <a:pos x="98" y="406"/>
                </a:cxn>
                <a:cxn ang="0">
                  <a:pos x="88" y="442"/>
                </a:cxn>
                <a:cxn ang="0">
                  <a:pos x="78" y="458"/>
                </a:cxn>
                <a:cxn ang="0">
                  <a:pos x="16" y="473"/>
                </a:cxn>
                <a:cxn ang="0">
                  <a:pos x="5" y="463"/>
                </a:cxn>
                <a:cxn ang="0">
                  <a:pos x="62" y="391"/>
                </a:cxn>
                <a:cxn ang="0">
                  <a:pos x="73" y="324"/>
                </a:cxn>
                <a:cxn ang="0">
                  <a:pos x="47" y="268"/>
                </a:cxn>
                <a:cxn ang="0">
                  <a:pos x="57" y="262"/>
                </a:cxn>
                <a:cxn ang="0">
                  <a:pos x="83" y="283"/>
                </a:cxn>
                <a:cxn ang="0">
                  <a:pos x="109" y="283"/>
                </a:cxn>
                <a:cxn ang="0">
                  <a:pos x="119" y="252"/>
                </a:cxn>
                <a:cxn ang="0">
                  <a:pos x="104" y="226"/>
                </a:cxn>
                <a:cxn ang="0">
                  <a:pos x="93" y="201"/>
                </a:cxn>
                <a:cxn ang="0">
                  <a:pos x="109" y="160"/>
                </a:cxn>
                <a:cxn ang="0">
                  <a:pos x="124" y="154"/>
                </a:cxn>
                <a:cxn ang="0">
                  <a:pos x="140" y="154"/>
                </a:cxn>
                <a:cxn ang="0">
                  <a:pos x="186" y="67"/>
                </a:cxn>
                <a:cxn ang="0">
                  <a:pos x="238" y="36"/>
                </a:cxn>
                <a:cxn ang="0">
                  <a:pos x="310" y="0"/>
                </a:cxn>
                <a:cxn ang="0">
                  <a:pos x="320" y="10"/>
                </a:cxn>
              </a:cxnLst>
              <a:rect l="0" t="0" r="r" b="b"/>
              <a:pathLst>
                <a:path w="542" h="484">
                  <a:moveTo>
                    <a:pt x="320" y="10"/>
                  </a:moveTo>
                  <a:lnTo>
                    <a:pt x="320" y="10"/>
                  </a:lnTo>
                  <a:lnTo>
                    <a:pt x="320" y="26"/>
                  </a:lnTo>
                  <a:lnTo>
                    <a:pt x="320" y="36"/>
                  </a:lnTo>
                  <a:lnTo>
                    <a:pt x="325" y="41"/>
                  </a:lnTo>
                  <a:lnTo>
                    <a:pt x="325" y="41"/>
                  </a:lnTo>
                  <a:lnTo>
                    <a:pt x="336" y="46"/>
                  </a:lnTo>
                  <a:lnTo>
                    <a:pt x="351" y="46"/>
                  </a:lnTo>
                  <a:lnTo>
                    <a:pt x="351" y="46"/>
                  </a:lnTo>
                  <a:lnTo>
                    <a:pt x="367" y="36"/>
                  </a:lnTo>
                  <a:lnTo>
                    <a:pt x="367" y="36"/>
                  </a:lnTo>
                  <a:lnTo>
                    <a:pt x="372" y="52"/>
                  </a:lnTo>
                  <a:lnTo>
                    <a:pt x="387" y="62"/>
                  </a:lnTo>
                  <a:lnTo>
                    <a:pt x="387" y="62"/>
                  </a:lnTo>
                  <a:lnTo>
                    <a:pt x="398" y="57"/>
                  </a:lnTo>
                  <a:lnTo>
                    <a:pt x="408" y="52"/>
                  </a:lnTo>
                  <a:lnTo>
                    <a:pt x="418" y="36"/>
                  </a:lnTo>
                  <a:lnTo>
                    <a:pt x="418" y="36"/>
                  </a:lnTo>
                  <a:lnTo>
                    <a:pt x="423" y="31"/>
                  </a:lnTo>
                  <a:lnTo>
                    <a:pt x="423" y="26"/>
                  </a:lnTo>
                  <a:lnTo>
                    <a:pt x="439" y="26"/>
                  </a:lnTo>
                  <a:lnTo>
                    <a:pt x="439" y="26"/>
                  </a:lnTo>
                  <a:lnTo>
                    <a:pt x="444" y="26"/>
                  </a:lnTo>
                  <a:lnTo>
                    <a:pt x="449" y="26"/>
                  </a:lnTo>
                  <a:lnTo>
                    <a:pt x="460" y="36"/>
                  </a:lnTo>
                  <a:lnTo>
                    <a:pt x="460" y="36"/>
                  </a:lnTo>
                  <a:lnTo>
                    <a:pt x="485" y="36"/>
                  </a:lnTo>
                  <a:lnTo>
                    <a:pt x="506" y="46"/>
                  </a:lnTo>
                  <a:lnTo>
                    <a:pt x="522" y="57"/>
                  </a:lnTo>
                  <a:lnTo>
                    <a:pt x="537" y="72"/>
                  </a:lnTo>
                  <a:lnTo>
                    <a:pt x="537" y="72"/>
                  </a:lnTo>
                  <a:lnTo>
                    <a:pt x="542" y="82"/>
                  </a:lnTo>
                  <a:lnTo>
                    <a:pt x="537" y="93"/>
                  </a:lnTo>
                  <a:lnTo>
                    <a:pt x="537" y="93"/>
                  </a:lnTo>
                  <a:lnTo>
                    <a:pt x="527" y="98"/>
                  </a:lnTo>
                  <a:lnTo>
                    <a:pt x="516" y="98"/>
                  </a:lnTo>
                  <a:lnTo>
                    <a:pt x="506" y="98"/>
                  </a:lnTo>
                  <a:lnTo>
                    <a:pt x="501" y="103"/>
                  </a:lnTo>
                  <a:lnTo>
                    <a:pt x="501" y="108"/>
                  </a:lnTo>
                  <a:lnTo>
                    <a:pt x="501" y="108"/>
                  </a:lnTo>
                  <a:lnTo>
                    <a:pt x="496" y="118"/>
                  </a:lnTo>
                  <a:lnTo>
                    <a:pt x="491" y="129"/>
                  </a:lnTo>
                  <a:lnTo>
                    <a:pt x="496" y="154"/>
                  </a:lnTo>
                  <a:lnTo>
                    <a:pt x="496" y="175"/>
                  </a:lnTo>
                  <a:lnTo>
                    <a:pt x="491" y="185"/>
                  </a:lnTo>
                  <a:lnTo>
                    <a:pt x="480" y="190"/>
                  </a:lnTo>
                  <a:lnTo>
                    <a:pt x="480" y="190"/>
                  </a:lnTo>
                  <a:lnTo>
                    <a:pt x="454" y="226"/>
                  </a:lnTo>
                  <a:lnTo>
                    <a:pt x="418" y="252"/>
                  </a:lnTo>
                  <a:lnTo>
                    <a:pt x="382" y="268"/>
                  </a:lnTo>
                  <a:lnTo>
                    <a:pt x="346" y="283"/>
                  </a:lnTo>
                  <a:lnTo>
                    <a:pt x="346" y="283"/>
                  </a:lnTo>
                  <a:lnTo>
                    <a:pt x="336" y="288"/>
                  </a:lnTo>
                  <a:lnTo>
                    <a:pt x="331" y="293"/>
                  </a:lnTo>
                  <a:lnTo>
                    <a:pt x="320" y="314"/>
                  </a:lnTo>
                  <a:lnTo>
                    <a:pt x="310" y="329"/>
                  </a:lnTo>
                  <a:lnTo>
                    <a:pt x="305" y="334"/>
                  </a:lnTo>
                  <a:lnTo>
                    <a:pt x="294" y="340"/>
                  </a:lnTo>
                  <a:lnTo>
                    <a:pt x="294" y="340"/>
                  </a:lnTo>
                  <a:lnTo>
                    <a:pt x="274" y="345"/>
                  </a:lnTo>
                  <a:lnTo>
                    <a:pt x="248" y="350"/>
                  </a:lnTo>
                  <a:lnTo>
                    <a:pt x="202" y="350"/>
                  </a:lnTo>
                  <a:lnTo>
                    <a:pt x="202" y="350"/>
                  </a:lnTo>
                  <a:lnTo>
                    <a:pt x="186" y="365"/>
                  </a:lnTo>
                  <a:lnTo>
                    <a:pt x="176" y="370"/>
                  </a:lnTo>
                  <a:lnTo>
                    <a:pt x="165" y="376"/>
                  </a:lnTo>
                  <a:lnTo>
                    <a:pt x="165" y="376"/>
                  </a:lnTo>
                  <a:lnTo>
                    <a:pt x="165" y="381"/>
                  </a:lnTo>
                  <a:lnTo>
                    <a:pt x="165" y="386"/>
                  </a:lnTo>
                  <a:lnTo>
                    <a:pt x="160" y="391"/>
                  </a:lnTo>
                  <a:lnTo>
                    <a:pt x="160" y="391"/>
                  </a:lnTo>
                  <a:lnTo>
                    <a:pt x="145" y="391"/>
                  </a:lnTo>
                  <a:lnTo>
                    <a:pt x="134" y="401"/>
                  </a:lnTo>
                  <a:lnTo>
                    <a:pt x="134" y="401"/>
                  </a:lnTo>
                  <a:lnTo>
                    <a:pt x="140" y="406"/>
                  </a:lnTo>
                  <a:lnTo>
                    <a:pt x="140" y="417"/>
                  </a:lnTo>
                  <a:lnTo>
                    <a:pt x="140" y="417"/>
                  </a:lnTo>
                  <a:lnTo>
                    <a:pt x="134" y="422"/>
                  </a:lnTo>
                  <a:lnTo>
                    <a:pt x="124" y="422"/>
                  </a:lnTo>
                  <a:lnTo>
                    <a:pt x="124" y="422"/>
                  </a:lnTo>
                  <a:lnTo>
                    <a:pt x="124" y="406"/>
                  </a:lnTo>
                  <a:lnTo>
                    <a:pt x="114" y="396"/>
                  </a:lnTo>
                  <a:lnTo>
                    <a:pt x="114" y="396"/>
                  </a:lnTo>
                  <a:lnTo>
                    <a:pt x="98" y="406"/>
                  </a:lnTo>
                  <a:lnTo>
                    <a:pt x="88" y="422"/>
                  </a:lnTo>
                  <a:lnTo>
                    <a:pt x="88" y="422"/>
                  </a:lnTo>
                  <a:lnTo>
                    <a:pt x="88" y="442"/>
                  </a:lnTo>
                  <a:lnTo>
                    <a:pt x="83" y="448"/>
                  </a:lnTo>
                  <a:lnTo>
                    <a:pt x="78" y="458"/>
                  </a:lnTo>
                  <a:lnTo>
                    <a:pt x="78" y="458"/>
                  </a:lnTo>
                  <a:lnTo>
                    <a:pt x="52" y="458"/>
                  </a:lnTo>
                  <a:lnTo>
                    <a:pt x="36" y="463"/>
                  </a:lnTo>
                  <a:lnTo>
                    <a:pt x="16" y="473"/>
                  </a:lnTo>
                  <a:lnTo>
                    <a:pt x="0" y="484"/>
                  </a:lnTo>
                  <a:lnTo>
                    <a:pt x="0" y="484"/>
                  </a:lnTo>
                  <a:lnTo>
                    <a:pt x="5" y="463"/>
                  </a:lnTo>
                  <a:lnTo>
                    <a:pt x="16" y="442"/>
                  </a:lnTo>
                  <a:lnTo>
                    <a:pt x="47" y="406"/>
                  </a:lnTo>
                  <a:lnTo>
                    <a:pt x="62" y="391"/>
                  </a:lnTo>
                  <a:lnTo>
                    <a:pt x="73" y="370"/>
                  </a:lnTo>
                  <a:lnTo>
                    <a:pt x="78" y="350"/>
                  </a:lnTo>
                  <a:lnTo>
                    <a:pt x="73" y="324"/>
                  </a:lnTo>
                  <a:lnTo>
                    <a:pt x="73" y="324"/>
                  </a:lnTo>
                  <a:lnTo>
                    <a:pt x="57" y="293"/>
                  </a:lnTo>
                  <a:lnTo>
                    <a:pt x="47" y="268"/>
                  </a:lnTo>
                  <a:lnTo>
                    <a:pt x="47" y="268"/>
                  </a:lnTo>
                  <a:lnTo>
                    <a:pt x="52" y="262"/>
                  </a:lnTo>
                  <a:lnTo>
                    <a:pt x="57" y="262"/>
                  </a:lnTo>
                  <a:lnTo>
                    <a:pt x="62" y="262"/>
                  </a:lnTo>
                  <a:lnTo>
                    <a:pt x="62" y="262"/>
                  </a:lnTo>
                  <a:lnTo>
                    <a:pt x="83" y="283"/>
                  </a:lnTo>
                  <a:lnTo>
                    <a:pt x="98" y="288"/>
                  </a:lnTo>
                  <a:lnTo>
                    <a:pt x="109" y="283"/>
                  </a:lnTo>
                  <a:lnTo>
                    <a:pt x="109" y="283"/>
                  </a:lnTo>
                  <a:lnTo>
                    <a:pt x="119" y="278"/>
                  </a:lnTo>
                  <a:lnTo>
                    <a:pt x="119" y="268"/>
                  </a:lnTo>
                  <a:lnTo>
                    <a:pt x="119" y="252"/>
                  </a:lnTo>
                  <a:lnTo>
                    <a:pt x="119" y="252"/>
                  </a:lnTo>
                  <a:lnTo>
                    <a:pt x="114" y="242"/>
                  </a:lnTo>
                  <a:lnTo>
                    <a:pt x="104" y="226"/>
                  </a:lnTo>
                  <a:lnTo>
                    <a:pt x="93" y="216"/>
                  </a:lnTo>
                  <a:lnTo>
                    <a:pt x="93" y="201"/>
                  </a:lnTo>
                  <a:lnTo>
                    <a:pt x="93" y="201"/>
                  </a:lnTo>
                  <a:lnTo>
                    <a:pt x="109" y="180"/>
                  </a:lnTo>
                  <a:lnTo>
                    <a:pt x="109" y="170"/>
                  </a:lnTo>
                  <a:lnTo>
                    <a:pt x="109" y="160"/>
                  </a:lnTo>
                  <a:lnTo>
                    <a:pt x="109" y="160"/>
                  </a:lnTo>
                  <a:lnTo>
                    <a:pt x="119" y="154"/>
                  </a:lnTo>
                  <a:lnTo>
                    <a:pt x="124" y="154"/>
                  </a:lnTo>
                  <a:lnTo>
                    <a:pt x="134" y="160"/>
                  </a:lnTo>
                  <a:lnTo>
                    <a:pt x="140" y="154"/>
                  </a:lnTo>
                  <a:lnTo>
                    <a:pt x="140" y="154"/>
                  </a:lnTo>
                  <a:lnTo>
                    <a:pt x="171" y="113"/>
                  </a:lnTo>
                  <a:lnTo>
                    <a:pt x="181" y="93"/>
                  </a:lnTo>
                  <a:lnTo>
                    <a:pt x="186" y="67"/>
                  </a:lnTo>
                  <a:lnTo>
                    <a:pt x="212" y="36"/>
                  </a:lnTo>
                  <a:lnTo>
                    <a:pt x="212" y="36"/>
                  </a:lnTo>
                  <a:lnTo>
                    <a:pt x="238" y="36"/>
                  </a:lnTo>
                  <a:lnTo>
                    <a:pt x="264" y="26"/>
                  </a:lnTo>
                  <a:lnTo>
                    <a:pt x="310" y="0"/>
                  </a:lnTo>
                  <a:lnTo>
                    <a:pt x="310" y="0"/>
                  </a:lnTo>
                  <a:lnTo>
                    <a:pt x="315" y="0"/>
                  </a:lnTo>
                  <a:lnTo>
                    <a:pt x="320" y="10"/>
                  </a:lnTo>
                  <a:lnTo>
                    <a:pt x="320" y="10"/>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29" name="Freeform 30"/>
            <p:cNvSpPr>
              <a:spLocks/>
            </p:cNvSpPr>
            <p:nvPr/>
          </p:nvSpPr>
          <p:spPr bwMode="auto">
            <a:xfrm>
              <a:off x="1190199" y="4299625"/>
              <a:ext cx="1043064" cy="859078"/>
            </a:xfrm>
            <a:custGeom>
              <a:avLst/>
              <a:gdLst/>
              <a:ahLst/>
              <a:cxnLst>
                <a:cxn ang="0">
                  <a:pos x="248" y="56"/>
                </a:cxn>
                <a:cxn ang="0">
                  <a:pos x="304" y="67"/>
                </a:cxn>
                <a:cxn ang="0">
                  <a:pos x="330" y="77"/>
                </a:cxn>
                <a:cxn ang="0">
                  <a:pos x="346" y="97"/>
                </a:cxn>
                <a:cxn ang="0">
                  <a:pos x="397" y="67"/>
                </a:cxn>
                <a:cxn ang="0">
                  <a:pos x="428" y="31"/>
                </a:cxn>
                <a:cxn ang="0">
                  <a:pos x="444" y="41"/>
                </a:cxn>
                <a:cxn ang="0">
                  <a:pos x="464" y="67"/>
                </a:cxn>
                <a:cxn ang="0">
                  <a:pos x="547" y="41"/>
                </a:cxn>
                <a:cxn ang="0">
                  <a:pos x="588" y="46"/>
                </a:cxn>
                <a:cxn ang="0">
                  <a:pos x="635" y="46"/>
                </a:cxn>
                <a:cxn ang="0">
                  <a:pos x="727" y="56"/>
                </a:cxn>
                <a:cxn ang="0">
                  <a:pos x="753" y="51"/>
                </a:cxn>
                <a:cxn ang="0">
                  <a:pos x="733" y="87"/>
                </a:cxn>
                <a:cxn ang="0">
                  <a:pos x="733" y="144"/>
                </a:cxn>
                <a:cxn ang="0">
                  <a:pos x="743" y="175"/>
                </a:cxn>
                <a:cxn ang="0">
                  <a:pos x="727" y="200"/>
                </a:cxn>
                <a:cxn ang="0">
                  <a:pos x="738" y="231"/>
                </a:cxn>
                <a:cxn ang="0">
                  <a:pos x="753" y="262"/>
                </a:cxn>
                <a:cxn ang="0">
                  <a:pos x="727" y="277"/>
                </a:cxn>
                <a:cxn ang="0">
                  <a:pos x="722" y="303"/>
                </a:cxn>
                <a:cxn ang="0">
                  <a:pos x="702" y="319"/>
                </a:cxn>
                <a:cxn ang="0">
                  <a:pos x="691" y="288"/>
                </a:cxn>
                <a:cxn ang="0">
                  <a:pos x="691" y="252"/>
                </a:cxn>
                <a:cxn ang="0">
                  <a:pos x="660" y="241"/>
                </a:cxn>
                <a:cxn ang="0">
                  <a:pos x="604" y="252"/>
                </a:cxn>
                <a:cxn ang="0">
                  <a:pos x="578" y="241"/>
                </a:cxn>
                <a:cxn ang="0">
                  <a:pos x="557" y="216"/>
                </a:cxn>
                <a:cxn ang="0">
                  <a:pos x="521" y="257"/>
                </a:cxn>
                <a:cxn ang="0">
                  <a:pos x="506" y="267"/>
                </a:cxn>
                <a:cxn ang="0">
                  <a:pos x="480" y="288"/>
                </a:cxn>
                <a:cxn ang="0">
                  <a:pos x="475" y="334"/>
                </a:cxn>
                <a:cxn ang="0">
                  <a:pos x="438" y="349"/>
                </a:cxn>
                <a:cxn ang="0">
                  <a:pos x="397" y="385"/>
                </a:cxn>
                <a:cxn ang="0">
                  <a:pos x="366" y="411"/>
                </a:cxn>
                <a:cxn ang="0">
                  <a:pos x="325" y="457"/>
                </a:cxn>
                <a:cxn ang="0">
                  <a:pos x="299" y="452"/>
                </a:cxn>
                <a:cxn ang="0">
                  <a:pos x="273" y="463"/>
                </a:cxn>
                <a:cxn ang="0">
                  <a:pos x="273" y="488"/>
                </a:cxn>
                <a:cxn ang="0">
                  <a:pos x="232" y="493"/>
                </a:cxn>
                <a:cxn ang="0">
                  <a:pos x="191" y="504"/>
                </a:cxn>
                <a:cxn ang="0">
                  <a:pos x="165" y="540"/>
                </a:cxn>
                <a:cxn ang="0">
                  <a:pos x="144" y="555"/>
                </a:cxn>
                <a:cxn ang="0">
                  <a:pos x="160" y="591"/>
                </a:cxn>
                <a:cxn ang="0">
                  <a:pos x="118" y="627"/>
                </a:cxn>
                <a:cxn ang="0">
                  <a:pos x="103" y="601"/>
                </a:cxn>
                <a:cxn ang="0">
                  <a:pos x="82" y="601"/>
                </a:cxn>
                <a:cxn ang="0">
                  <a:pos x="20" y="375"/>
                </a:cxn>
                <a:cxn ang="0">
                  <a:pos x="10" y="283"/>
                </a:cxn>
                <a:cxn ang="0">
                  <a:pos x="5" y="216"/>
                </a:cxn>
                <a:cxn ang="0">
                  <a:pos x="41" y="185"/>
                </a:cxn>
                <a:cxn ang="0">
                  <a:pos x="72" y="164"/>
                </a:cxn>
                <a:cxn ang="0">
                  <a:pos x="77" y="144"/>
                </a:cxn>
                <a:cxn ang="0">
                  <a:pos x="77" y="133"/>
                </a:cxn>
                <a:cxn ang="0">
                  <a:pos x="118" y="128"/>
                </a:cxn>
                <a:cxn ang="0">
                  <a:pos x="124" y="87"/>
                </a:cxn>
                <a:cxn ang="0">
                  <a:pos x="139" y="51"/>
                </a:cxn>
                <a:cxn ang="0">
                  <a:pos x="165" y="25"/>
                </a:cxn>
                <a:cxn ang="0">
                  <a:pos x="175" y="10"/>
                </a:cxn>
              </a:cxnLst>
              <a:rect l="0" t="0" r="r" b="b"/>
              <a:pathLst>
                <a:path w="758" h="627">
                  <a:moveTo>
                    <a:pt x="201" y="10"/>
                  </a:moveTo>
                  <a:lnTo>
                    <a:pt x="201" y="10"/>
                  </a:lnTo>
                  <a:lnTo>
                    <a:pt x="222" y="31"/>
                  </a:lnTo>
                  <a:lnTo>
                    <a:pt x="248" y="56"/>
                  </a:lnTo>
                  <a:lnTo>
                    <a:pt x="258" y="67"/>
                  </a:lnTo>
                  <a:lnTo>
                    <a:pt x="273" y="72"/>
                  </a:lnTo>
                  <a:lnTo>
                    <a:pt x="289" y="72"/>
                  </a:lnTo>
                  <a:lnTo>
                    <a:pt x="304" y="67"/>
                  </a:lnTo>
                  <a:lnTo>
                    <a:pt x="304" y="67"/>
                  </a:lnTo>
                  <a:lnTo>
                    <a:pt x="320" y="67"/>
                  </a:lnTo>
                  <a:lnTo>
                    <a:pt x="330" y="77"/>
                  </a:lnTo>
                  <a:lnTo>
                    <a:pt x="330" y="77"/>
                  </a:lnTo>
                  <a:lnTo>
                    <a:pt x="330" y="82"/>
                  </a:lnTo>
                  <a:lnTo>
                    <a:pt x="335" y="87"/>
                  </a:lnTo>
                  <a:lnTo>
                    <a:pt x="346" y="97"/>
                  </a:lnTo>
                  <a:lnTo>
                    <a:pt x="346" y="97"/>
                  </a:lnTo>
                  <a:lnTo>
                    <a:pt x="361" y="97"/>
                  </a:lnTo>
                  <a:lnTo>
                    <a:pt x="377" y="92"/>
                  </a:lnTo>
                  <a:lnTo>
                    <a:pt x="387" y="82"/>
                  </a:lnTo>
                  <a:lnTo>
                    <a:pt x="397" y="67"/>
                  </a:lnTo>
                  <a:lnTo>
                    <a:pt x="397" y="67"/>
                  </a:lnTo>
                  <a:lnTo>
                    <a:pt x="407" y="46"/>
                  </a:lnTo>
                  <a:lnTo>
                    <a:pt x="413" y="36"/>
                  </a:lnTo>
                  <a:lnTo>
                    <a:pt x="428" y="31"/>
                  </a:lnTo>
                  <a:lnTo>
                    <a:pt x="428" y="31"/>
                  </a:lnTo>
                  <a:lnTo>
                    <a:pt x="433" y="31"/>
                  </a:lnTo>
                  <a:lnTo>
                    <a:pt x="438" y="31"/>
                  </a:lnTo>
                  <a:lnTo>
                    <a:pt x="444" y="41"/>
                  </a:lnTo>
                  <a:lnTo>
                    <a:pt x="444" y="51"/>
                  </a:lnTo>
                  <a:lnTo>
                    <a:pt x="449" y="61"/>
                  </a:lnTo>
                  <a:lnTo>
                    <a:pt x="449" y="61"/>
                  </a:lnTo>
                  <a:lnTo>
                    <a:pt x="464" y="67"/>
                  </a:lnTo>
                  <a:lnTo>
                    <a:pt x="475" y="67"/>
                  </a:lnTo>
                  <a:lnTo>
                    <a:pt x="500" y="67"/>
                  </a:lnTo>
                  <a:lnTo>
                    <a:pt x="526" y="56"/>
                  </a:lnTo>
                  <a:lnTo>
                    <a:pt x="547" y="41"/>
                  </a:lnTo>
                  <a:lnTo>
                    <a:pt x="547" y="41"/>
                  </a:lnTo>
                  <a:lnTo>
                    <a:pt x="562" y="36"/>
                  </a:lnTo>
                  <a:lnTo>
                    <a:pt x="578" y="41"/>
                  </a:lnTo>
                  <a:lnTo>
                    <a:pt x="588" y="46"/>
                  </a:lnTo>
                  <a:lnTo>
                    <a:pt x="604" y="51"/>
                  </a:lnTo>
                  <a:lnTo>
                    <a:pt x="604" y="51"/>
                  </a:lnTo>
                  <a:lnTo>
                    <a:pt x="619" y="46"/>
                  </a:lnTo>
                  <a:lnTo>
                    <a:pt x="635" y="46"/>
                  </a:lnTo>
                  <a:lnTo>
                    <a:pt x="666" y="51"/>
                  </a:lnTo>
                  <a:lnTo>
                    <a:pt x="696" y="56"/>
                  </a:lnTo>
                  <a:lnTo>
                    <a:pt x="712" y="56"/>
                  </a:lnTo>
                  <a:lnTo>
                    <a:pt x="727" y="56"/>
                  </a:lnTo>
                  <a:lnTo>
                    <a:pt x="727" y="56"/>
                  </a:lnTo>
                  <a:lnTo>
                    <a:pt x="758" y="36"/>
                  </a:lnTo>
                  <a:lnTo>
                    <a:pt x="758" y="36"/>
                  </a:lnTo>
                  <a:lnTo>
                    <a:pt x="753" y="51"/>
                  </a:lnTo>
                  <a:lnTo>
                    <a:pt x="748" y="61"/>
                  </a:lnTo>
                  <a:lnTo>
                    <a:pt x="738" y="72"/>
                  </a:lnTo>
                  <a:lnTo>
                    <a:pt x="733" y="87"/>
                  </a:lnTo>
                  <a:lnTo>
                    <a:pt x="733" y="87"/>
                  </a:lnTo>
                  <a:lnTo>
                    <a:pt x="738" y="97"/>
                  </a:lnTo>
                  <a:lnTo>
                    <a:pt x="738" y="103"/>
                  </a:lnTo>
                  <a:lnTo>
                    <a:pt x="738" y="123"/>
                  </a:lnTo>
                  <a:lnTo>
                    <a:pt x="733" y="144"/>
                  </a:lnTo>
                  <a:lnTo>
                    <a:pt x="733" y="154"/>
                  </a:lnTo>
                  <a:lnTo>
                    <a:pt x="738" y="164"/>
                  </a:lnTo>
                  <a:lnTo>
                    <a:pt x="738" y="164"/>
                  </a:lnTo>
                  <a:lnTo>
                    <a:pt x="743" y="175"/>
                  </a:lnTo>
                  <a:lnTo>
                    <a:pt x="738" y="185"/>
                  </a:lnTo>
                  <a:lnTo>
                    <a:pt x="738" y="185"/>
                  </a:lnTo>
                  <a:lnTo>
                    <a:pt x="733" y="195"/>
                  </a:lnTo>
                  <a:lnTo>
                    <a:pt x="727" y="200"/>
                  </a:lnTo>
                  <a:lnTo>
                    <a:pt x="727" y="211"/>
                  </a:lnTo>
                  <a:lnTo>
                    <a:pt x="727" y="221"/>
                  </a:lnTo>
                  <a:lnTo>
                    <a:pt x="727" y="221"/>
                  </a:lnTo>
                  <a:lnTo>
                    <a:pt x="738" y="231"/>
                  </a:lnTo>
                  <a:lnTo>
                    <a:pt x="748" y="236"/>
                  </a:lnTo>
                  <a:lnTo>
                    <a:pt x="758" y="247"/>
                  </a:lnTo>
                  <a:lnTo>
                    <a:pt x="758" y="252"/>
                  </a:lnTo>
                  <a:lnTo>
                    <a:pt x="753" y="262"/>
                  </a:lnTo>
                  <a:lnTo>
                    <a:pt x="753" y="262"/>
                  </a:lnTo>
                  <a:lnTo>
                    <a:pt x="743" y="267"/>
                  </a:lnTo>
                  <a:lnTo>
                    <a:pt x="733" y="272"/>
                  </a:lnTo>
                  <a:lnTo>
                    <a:pt x="727" y="277"/>
                  </a:lnTo>
                  <a:lnTo>
                    <a:pt x="722" y="288"/>
                  </a:lnTo>
                  <a:lnTo>
                    <a:pt x="722" y="288"/>
                  </a:lnTo>
                  <a:lnTo>
                    <a:pt x="722" y="298"/>
                  </a:lnTo>
                  <a:lnTo>
                    <a:pt x="722" y="303"/>
                  </a:lnTo>
                  <a:lnTo>
                    <a:pt x="722" y="313"/>
                  </a:lnTo>
                  <a:lnTo>
                    <a:pt x="717" y="319"/>
                  </a:lnTo>
                  <a:lnTo>
                    <a:pt x="717" y="319"/>
                  </a:lnTo>
                  <a:lnTo>
                    <a:pt x="702" y="319"/>
                  </a:lnTo>
                  <a:lnTo>
                    <a:pt x="691" y="313"/>
                  </a:lnTo>
                  <a:lnTo>
                    <a:pt x="686" y="308"/>
                  </a:lnTo>
                  <a:lnTo>
                    <a:pt x="686" y="308"/>
                  </a:lnTo>
                  <a:lnTo>
                    <a:pt x="691" y="288"/>
                  </a:lnTo>
                  <a:lnTo>
                    <a:pt x="696" y="272"/>
                  </a:lnTo>
                  <a:lnTo>
                    <a:pt x="696" y="267"/>
                  </a:lnTo>
                  <a:lnTo>
                    <a:pt x="696" y="257"/>
                  </a:lnTo>
                  <a:lnTo>
                    <a:pt x="691" y="252"/>
                  </a:lnTo>
                  <a:lnTo>
                    <a:pt x="681" y="247"/>
                  </a:lnTo>
                  <a:lnTo>
                    <a:pt x="681" y="247"/>
                  </a:lnTo>
                  <a:lnTo>
                    <a:pt x="671" y="241"/>
                  </a:lnTo>
                  <a:lnTo>
                    <a:pt x="660" y="241"/>
                  </a:lnTo>
                  <a:lnTo>
                    <a:pt x="645" y="252"/>
                  </a:lnTo>
                  <a:lnTo>
                    <a:pt x="624" y="257"/>
                  </a:lnTo>
                  <a:lnTo>
                    <a:pt x="614" y="257"/>
                  </a:lnTo>
                  <a:lnTo>
                    <a:pt x="604" y="252"/>
                  </a:lnTo>
                  <a:lnTo>
                    <a:pt x="604" y="252"/>
                  </a:lnTo>
                  <a:lnTo>
                    <a:pt x="604" y="236"/>
                  </a:lnTo>
                  <a:lnTo>
                    <a:pt x="578" y="241"/>
                  </a:lnTo>
                  <a:lnTo>
                    <a:pt x="578" y="241"/>
                  </a:lnTo>
                  <a:lnTo>
                    <a:pt x="573" y="226"/>
                  </a:lnTo>
                  <a:lnTo>
                    <a:pt x="562" y="221"/>
                  </a:lnTo>
                  <a:lnTo>
                    <a:pt x="557" y="216"/>
                  </a:lnTo>
                  <a:lnTo>
                    <a:pt x="557" y="216"/>
                  </a:lnTo>
                  <a:lnTo>
                    <a:pt x="542" y="221"/>
                  </a:lnTo>
                  <a:lnTo>
                    <a:pt x="531" y="231"/>
                  </a:lnTo>
                  <a:lnTo>
                    <a:pt x="521" y="257"/>
                  </a:lnTo>
                  <a:lnTo>
                    <a:pt x="521" y="257"/>
                  </a:lnTo>
                  <a:lnTo>
                    <a:pt x="521" y="262"/>
                  </a:lnTo>
                  <a:lnTo>
                    <a:pt x="516" y="267"/>
                  </a:lnTo>
                  <a:lnTo>
                    <a:pt x="516" y="267"/>
                  </a:lnTo>
                  <a:lnTo>
                    <a:pt x="506" y="267"/>
                  </a:lnTo>
                  <a:lnTo>
                    <a:pt x="495" y="267"/>
                  </a:lnTo>
                  <a:lnTo>
                    <a:pt x="495" y="267"/>
                  </a:lnTo>
                  <a:lnTo>
                    <a:pt x="485" y="277"/>
                  </a:lnTo>
                  <a:lnTo>
                    <a:pt x="480" y="288"/>
                  </a:lnTo>
                  <a:lnTo>
                    <a:pt x="485" y="319"/>
                  </a:lnTo>
                  <a:lnTo>
                    <a:pt x="485" y="319"/>
                  </a:lnTo>
                  <a:lnTo>
                    <a:pt x="480" y="324"/>
                  </a:lnTo>
                  <a:lnTo>
                    <a:pt x="475" y="334"/>
                  </a:lnTo>
                  <a:lnTo>
                    <a:pt x="454" y="344"/>
                  </a:lnTo>
                  <a:lnTo>
                    <a:pt x="454" y="344"/>
                  </a:lnTo>
                  <a:lnTo>
                    <a:pt x="449" y="349"/>
                  </a:lnTo>
                  <a:lnTo>
                    <a:pt x="438" y="349"/>
                  </a:lnTo>
                  <a:lnTo>
                    <a:pt x="428" y="365"/>
                  </a:lnTo>
                  <a:lnTo>
                    <a:pt x="418" y="375"/>
                  </a:lnTo>
                  <a:lnTo>
                    <a:pt x="407" y="380"/>
                  </a:lnTo>
                  <a:lnTo>
                    <a:pt x="397" y="385"/>
                  </a:lnTo>
                  <a:lnTo>
                    <a:pt x="397" y="385"/>
                  </a:lnTo>
                  <a:lnTo>
                    <a:pt x="387" y="406"/>
                  </a:lnTo>
                  <a:lnTo>
                    <a:pt x="377" y="411"/>
                  </a:lnTo>
                  <a:lnTo>
                    <a:pt x="366" y="411"/>
                  </a:lnTo>
                  <a:lnTo>
                    <a:pt x="366" y="411"/>
                  </a:lnTo>
                  <a:lnTo>
                    <a:pt x="346" y="442"/>
                  </a:lnTo>
                  <a:lnTo>
                    <a:pt x="335" y="452"/>
                  </a:lnTo>
                  <a:lnTo>
                    <a:pt x="325" y="457"/>
                  </a:lnTo>
                  <a:lnTo>
                    <a:pt x="320" y="457"/>
                  </a:lnTo>
                  <a:lnTo>
                    <a:pt x="320" y="457"/>
                  </a:lnTo>
                  <a:lnTo>
                    <a:pt x="309" y="452"/>
                  </a:lnTo>
                  <a:lnTo>
                    <a:pt x="299" y="452"/>
                  </a:lnTo>
                  <a:lnTo>
                    <a:pt x="289" y="447"/>
                  </a:lnTo>
                  <a:lnTo>
                    <a:pt x="278" y="452"/>
                  </a:lnTo>
                  <a:lnTo>
                    <a:pt x="278" y="452"/>
                  </a:lnTo>
                  <a:lnTo>
                    <a:pt x="273" y="463"/>
                  </a:lnTo>
                  <a:lnTo>
                    <a:pt x="268" y="473"/>
                  </a:lnTo>
                  <a:lnTo>
                    <a:pt x="268" y="473"/>
                  </a:lnTo>
                  <a:lnTo>
                    <a:pt x="273" y="478"/>
                  </a:lnTo>
                  <a:lnTo>
                    <a:pt x="273" y="488"/>
                  </a:lnTo>
                  <a:lnTo>
                    <a:pt x="273" y="488"/>
                  </a:lnTo>
                  <a:lnTo>
                    <a:pt x="263" y="499"/>
                  </a:lnTo>
                  <a:lnTo>
                    <a:pt x="253" y="499"/>
                  </a:lnTo>
                  <a:lnTo>
                    <a:pt x="232" y="493"/>
                  </a:lnTo>
                  <a:lnTo>
                    <a:pt x="211" y="493"/>
                  </a:lnTo>
                  <a:lnTo>
                    <a:pt x="201" y="499"/>
                  </a:lnTo>
                  <a:lnTo>
                    <a:pt x="191" y="504"/>
                  </a:lnTo>
                  <a:lnTo>
                    <a:pt x="191" y="504"/>
                  </a:lnTo>
                  <a:lnTo>
                    <a:pt x="186" y="514"/>
                  </a:lnTo>
                  <a:lnTo>
                    <a:pt x="180" y="529"/>
                  </a:lnTo>
                  <a:lnTo>
                    <a:pt x="170" y="535"/>
                  </a:lnTo>
                  <a:lnTo>
                    <a:pt x="165" y="540"/>
                  </a:lnTo>
                  <a:lnTo>
                    <a:pt x="160" y="535"/>
                  </a:lnTo>
                  <a:lnTo>
                    <a:pt x="160" y="535"/>
                  </a:lnTo>
                  <a:lnTo>
                    <a:pt x="144" y="550"/>
                  </a:lnTo>
                  <a:lnTo>
                    <a:pt x="144" y="555"/>
                  </a:lnTo>
                  <a:lnTo>
                    <a:pt x="144" y="560"/>
                  </a:lnTo>
                  <a:lnTo>
                    <a:pt x="144" y="560"/>
                  </a:lnTo>
                  <a:lnTo>
                    <a:pt x="160" y="591"/>
                  </a:lnTo>
                  <a:lnTo>
                    <a:pt x="160" y="591"/>
                  </a:lnTo>
                  <a:lnTo>
                    <a:pt x="155" y="601"/>
                  </a:lnTo>
                  <a:lnTo>
                    <a:pt x="144" y="612"/>
                  </a:lnTo>
                  <a:lnTo>
                    <a:pt x="118" y="627"/>
                  </a:lnTo>
                  <a:lnTo>
                    <a:pt x="118" y="627"/>
                  </a:lnTo>
                  <a:lnTo>
                    <a:pt x="113" y="622"/>
                  </a:lnTo>
                  <a:lnTo>
                    <a:pt x="113" y="612"/>
                  </a:lnTo>
                  <a:lnTo>
                    <a:pt x="113" y="607"/>
                  </a:lnTo>
                  <a:lnTo>
                    <a:pt x="103" y="601"/>
                  </a:lnTo>
                  <a:lnTo>
                    <a:pt x="103" y="601"/>
                  </a:lnTo>
                  <a:lnTo>
                    <a:pt x="98" y="607"/>
                  </a:lnTo>
                  <a:lnTo>
                    <a:pt x="93" y="607"/>
                  </a:lnTo>
                  <a:lnTo>
                    <a:pt x="82" y="601"/>
                  </a:lnTo>
                  <a:lnTo>
                    <a:pt x="67" y="576"/>
                  </a:lnTo>
                  <a:lnTo>
                    <a:pt x="67" y="576"/>
                  </a:lnTo>
                  <a:lnTo>
                    <a:pt x="46" y="473"/>
                  </a:lnTo>
                  <a:lnTo>
                    <a:pt x="20" y="375"/>
                  </a:lnTo>
                  <a:lnTo>
                    <a:pt x="20" y="375"/>
                  </a:lnTo>
                  <a:lnTo>
                    <a:pt x="20" y="344"/>
                  </a:lnTo>
                  <a:lnTo>
                    <a:pt x="20" y="313"/>
                  </a:lnTo>
                  <a:lnTo>
                    <a:pt x="10" y="283"/>
                  </a:lnTo>
                  <a:lnTo>
                    <a:pt x="0" y="252"/>
                  </a:lnTo>
                  <a:lnTo>
                    <a:pt x="0" y="252"/>
                  </a:lnTo>
                  <a:lnTo>
                    <a:pt x="5" y="236"/>
                  </a:lnTo>
                  <a:lnTo>
                    <a:pt x="5" y="216"/>
                  </a:lnTo>
                  <a:lnTo>
                    <a:pt x="10" y="195"/>
                  </a:lnTo>
                  <a:lnTo>
                    <a:pt x="15" y="175"/>
                  </a:lnTo>
                  <a:lnTo>
                    <a:pt x="15" y="175"/>
                  </a:lnTo>
                  <a:lnTo>
                    <a:pt x="41" y="185"/>
                  </a:lnTo>
                  <a:lnTo>
                    <a:pt x="57" y="185"/>
                  </a:lnTo>
                  <a:lnTo>
                    <a:pt x="67" y="180"/>
                  </a:lnTo>
                  <a:lnTo>
                    <a:pt x="67" y="180"/>
                  </a:lnTo>
                  <a:lnTo>
                    <a:pt x="72" y="164"/>
                  </a:lnTo>
                  <a:lnTo>
                    <a:pt x="77" y="159"/>
                  </a:lnTo>
                  <a:lnTo>
                    <a:pt x="72" y="149"/>
                  </a:lnTo>
                  <a:lnTo>
                    <a:pt x="72" y="149"/>
                  </a:lnTo>
                  <a:lnTo>
                    <a:pt x="77" y="144"/>
                  </a:lnTo>
                  <a:lnTo>
                    <a:pt x="77" y="144"/>
                  </a:lnTo>
                  <a:lnTo>
                    <a:pt x="77" y="139"/>
                  </a:lnTo>
                  <a:lnTo>
                    <a:pt x="77" y="133"/>
                  </a:lnTo>
                  <a:lnTo>
                    <a:pt x="77" y="133"/>
                  </a:lnTo>
                  <a:lnTo>
                    <a:pt x="88" y="128"/>
                  </a:lnTo>
                  <a:lnTo>
                    <a:pt x="98" y="133"/>
                  </a:lnTo>
                  <a:lnTo>
                    <a:pt x="108" y="133"/>
                  </a:lnTo>
                  <a:lnTo>
                    <a:pt x="118" y="128"/>
                  </a:lnTo>
                  <a:lnTo>
                    <a:pt x="118" y="128"/>
                  </a:lnTo>
                  <a:lnTo>
                    <a:pt x="129" y="118"/>
                  </a:lnTo>
                  <a:lnTo>
                    <a:pt x="129" y="108"/>
                  </a:lnTo>
                  <a:lnTo>
                    <a:pt x="124" y="87"/>
                  </a:lnTo>
                  <a:lnTo>
                    <a:pt x="124" y="77"/>
                  </a:lnTo>
                  <a:lnTo>
                    <a:pt x="124" y="67"/>
                  </a:lnTo>
                  <a:lnTo>
                    <a:pt x="129" y="61"/>
                  </a:lnTo>
                  <a:lnTo>
                    <a:pt x="139" y="51"/>
                  </a:lnTo>
                  <a:lnTo>
                    <a:pt x="139" y="51"/>
                  </a:lnTo>
                  <a:lnTo>
                    <a:pt x="155" y="41"/>
                  </a:lnTo>
                  <a:lnTo>
                    <a:pt x="160" y="31"/>
                  </a:lnTo>
                  <a:lnTo>
                    <a:pt x="165" y="25"/>
                  </a:lnTo>
                  <a:lnTo>
                    <a:pt x="160" y="0"/>
                  </a:lnTo>
                  <a:lnTo>
                    <a:pt x="160" y="0"/>
                  </a:lnTo>
                  <a:lnTo>
                    <a:pt x="165" y="5"/>
                  </a:lnTo>
                  <a:lnTo>
                    <a:pt x="175" y="10"/>
                  </a:lnTo>
                  <a:lnTo>
                    <a:pt x="201" y="10"/>
                  </a:lnTo>
                  <a:lnTo>
                    <a:pt x="201" y="10"/>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30" name="Freeform 31"/>
            <p:cNvSpPr>
              <a:spLocks/>
            </p:cNvSpPr>
            <p:nvPr/>
          </p:nvSpPr>
          <p:spPr bwMode="auto">
            <a:xfrm>
              <a:off x="1736501" y="4616126"/>
              <a:ext cx="986646" cy="894701"/>
            </a:xfrm>
            <a:custGeom>
              <a:avLst/>
              <a:gdLst/>
              <a:ahLst/>
              <a:cxnLst>
                <a:cxn ang="0">
                  <a:pos x="212" y="36"/>
                </a:cxn>
                <a:cxn ang="0">
                  <a:pos x="258" y="26"/>
                </a:cxn>
                <a:cxn ang="0">
                  <a:pos x="289" y="36"/>
                </a:cxn>
                <a:cxn ang="0">
                  <a:pos x="279" y="88"/>
                </a:cxn>
                <a:cxn ang="0">
                  <a:pos x="330" y="124"/>
                </a:cxn>
                <a:cxn ang="0">
                  <a:pos x="372" y="160"/>
                </a:cxn>
                <a:cxn ang="0">
                  <a:pos x="392" y="232"/>
                </a:cxn>
                <a:cxn ang="0">
                  <a:pos x="444" y="190"/>
                </a:cxn>
                <a:cxn ang="0">
                  <a:pos x="485" y="180"/>
                </a:cxn>
                <a:cxn ang="0">
                  <a:pos x="516" y="160"/>
                </a:cxn>
                <a:cxn ang="0">
                  <a:pos x="532" y="124"/>
                </a:cxn>
                <a:cxn ang="0">
                  <a:pos x="547" y="144"/>
                </a:cxn>
                <a:cxn ang="0">
                  <a:pos x="573" y="129"/>
                </a:cxn>
                <a:cxn ang="0">
                  <a:pos x="588" y="113"/>
                </a:cxn>
                <a:cxn ang="0">
                  <a:pos x="609" y="88"/>
                </a:cxn>
                <a:cxn ang="0">
                  <a:pos x="645" y="67"/>
                </a:cxn>
                <a:cxn ang="0">
                  <a:pos x="717" y="67"/>
                </a:cxn>
                <a:cxn ang="0">
                  <a:pos x="516" y="242"/>
                </a:cxn>
                <a:cxn ang="0">
                  <a:pos x="501" y="283"/>
                </a:cxn>
                <a:cxn ang="0">
                  <a:pos x="480" y="314"/>
                </a:cxn>
                <a:cxn ang="0">
                  <a:pos x="398" y="345"/>
                </a:cxn>
                <a:cxn ang="0">
                  <a:pos x="372" y="386"/>
                </a:cxn>
                <a:cxn ang="0">
                  <a:pos x="351" y="376"/>
                </a:cxn>
                <a:cxn ang="0">
                  <a:pos x="330" y="365"/>
                </a:cxn>
                <a:cxn ang="0">
                  <a:pos x="289" y="437"/>
                </a:cxn>
                <a:cxn ang="0">
                  <a:pos x="294" y="499"/>
                </a:cxn>
                <a:cxn ang="0">
                  <a:pos x="284" y="535"/>
                </a:cxn>
                <a:cxn ang="0">
                  <a:pos x="294" y="561"/>
                </a:cxn>
                <a:cxn ang="0">
                  <a:pos x="294" y="607"/>
                </a:cxn>
                <a:cxn ang="0">
                  <a:pos x="243" y="622"/>
                </a:cxn>
                <a:cxn ang="0">
                  <a:pos x="217" y="633"/>
                </a:cxn>
                <a:cxn ang="0">
                  <a:pos x="170" y="653"/>
                </a:cxn>
                <a:cxn ang="0">
                  <a:pos x="160" y="617"/>
                </a:cxn>
                <a:cxn ang="0">
                  <a:pos x="119" y="586"/>
                </a:cxn>
                <a:cxn ang="0">
                  <a:pos x="83" y="581"/>
                </a:cxn>
                <a:cxn ang="0">
                  <a:pos x="21" y="576"/>
                </a:cxn>
                <a:cxn ang="0">
                  <a:pos x="62" y="545"/>
                </a:cxn>
                <a:cxn ang="0">
                  <a:pos x="36" y="530"/>
                </a:cxn>
                <a:cxn ang="0">
                  <a:pos x="0" y="535"/>
                </a:cxn>
                <a:cxn ang="0">
                  <a:pos x="0" y="478"/>
                </a:cxn>
                <a:cxn ang="0">
                  <a:pos x="26" y="463"/>
                </a:cxn>
                <a:cxn ang="0">
                  <a:pos x="21" y="417"/>
                </a:cxn>
                <a:cxn ang="0">
                  <a:pos x="26" y="376"/>
                </a:cxn>
                <a:cxn ang="0">
                  <a:pos x="41" y="381"/>
                </a:cxn>
                <a:cxn ang="0">
                  <a:pos x="62" y="252"/>
                </a:cxn>
                <a:cxn ang="0">
                  <a:pos x="83" y="221"/>
                </a:cxn>
                <a:cxn ang="0">
                  <a:pos x="72" y="206"/>
                </a:cxn>
                <a:cxn ang="0">
                  <a:pos x="78" y="175"/>
                </a:cxn>
                <a:cxn ang="0">
                  <a:pos x="67" y="118"/>
                </a:cxn>
                <a:cxn ang="0">
                  <a:pos x="98" y="93"/>
                </a:cxn>
                <a:cxn ang="0">
                  <a:pos x="93" y="52"/>
                </a:cxn>
                <a:cxn ang="0">
                  <a:pos x="119" y="52"/>
                </a:cxn>
                <a:cxn ang="0">
                  <a:pos x="139" y="16"/>
                </a:cxn>
                <a:cxn ang="0">
                  <a:pos x="165" y="0"/>
                </a:cxn>
                <a:cxn ang="0">
                  <a:pos x="191" y="16"/>
                </a:cxn>
              </a:cxnLst>
              <a:rect l="0" t="0" r="r" b="b"/>
              <a:pathLst>
                <a:path w="717" h="653">
                  <a:moveTo>
                    <a:pt x="191" y="16"/>
                  </a:moveTo>
                  <a:lnTo>
                    <a:pt x="191" y="16"/>
                  </a:lnTo>
                  <a:lnTo>
                    <a:pt x="207" y="31"/>
                  </a:lnTo>
                  <a:lnTo>
                    <a:pt x="212" y="36"/>
                  </a:lnTo>
                  <a:lnTo>
                    <a:pt x="227" y="36"/>
                  </a:lnTo>
                  <a:lnTo>
                    <a:pt x="227" y="36"/>
                  </a:lnTo>
                  <a:lnTo>
                    <a:pt x="243" y="31"/>
                  </a:lnTo>
                  <a:lnTo>
                    <a:pt x="258" y="26"/>
                  </a:lnTo>
                  <a:lnTo>
                    <a:pt x="274" y="26"/>
                  </a:lnTo>
                  <a:lnTo>
                    <a:pt x="284" y="26"/>
                  </a:lnTo>
                  <a:lnTo>
                    <a:pt x="289" y="36"/>
                  </a:lnTo>
                  <a:lnTo>
                    <a:pt x="289" y="36"/>
                  </a:lnTo>
                  <a:lnTo>
                    <a:pt x="279" y="57"/>
                  </a:lnTo>
                  <a:lnTo>
                    <a:pt x="279" y="72"/>
                  </a:lnTo>
                  <a:lnTo>
                    <a:pt x="279" y="88"/>
                  </a:lnTo>
                  <a:lnTo>
                    <a:pt x="279" y="88"/>
                  </a:lnTo>
                  <a:lnTo>
                    <a:pt x="305" y="103"/>
                  </a:lnTo>
                  <a:lnTo>
                    <a:pt x="320" y="113"/>
                  </a:lnTo>
                  <a:lnTo>
                    <a:pt x="330" y="124"/>
                  </a:lnTo>
                  <a:lnTo>
                    <a:pt x="330" y="124"/>
                  </a:lnTo>
                  <a:lnTo>
                    <a:pt x="356" y="134"/>
                  </a:lnTo>
                  <a:lnTo>
                    <a:pt x="367" y="144"/>
                  </a:lnTo>
                  <a:lnTo>
                    <a:pt x="372" y="160"/>
                  </a:lnTo>
                  <a:lnTo>
                    <a:pt x="372" y="160"/>
                  </a:lnTo>
                  <a:lnTo>
                    <a:pt x="377" y="201"/>
                  </a:lnTo>
                  <a:lnTo>
                    <a:pt x="382" y="216"/>
                  </a:lnTo>
                  <a:lnTo>
                    <a:pt x="392" y="232"/>
                  </a:lnTo>
                  <a:lnTo>
                    <a:pt x="392" y="232"/>
                  </a:lnTo>
                  <a:lnTo>
                    <a:pt x="408" y="226"/>
                  </a:lnTo>
                  <a:lnTo>
                    <a:pt x="418" y="211"/>
                  </a:lnTo>
                  <a:lnTo>
                    <a:pt x="428" y="201"/>
                  </a:lnTo>
                  <a:lnTo>
                    <a:pt x="444" y="190"/>
                  </a:lnTo>
                  <a:lnTo>
                    <a:pt x="444" y="190"/>
                  </a:lnTo>
                  <a:lnTo>
                    <a:pt x="449" y="185"/>
                  </a:lnTo>
                  <a:lnTo>
                    <a:pt x="459" y="180"/>
                  </a:lnTo>
                  <a:lnTo>
                    <a:pt x="485" y="180"/>
                  </a:lnTo>
                  <a:lnTo>
                    <a:pt x="506" y="175"/>
                  </a:lnTo>
                  <a:lnTo>
                    <a:pt x="511" y="170"/>
                  </a:lnTo>
                  <a:lnTo>
                    <a:pt x="516" y="160"/>
                  </a:lnTo>
                  <a:lnTo>
                    <a:pt x="516" y="160"/>
                  </a:lnTo>
                  <a:lnTo>
                    <a:pt x="521" y="139"/>
                  </a:lnTo>
                  <a:lnTo>
                    <a:pt x="527" y="129"/>
                  </a:lnTo>
                  <a:lnTo>
                    <a:pt x="532" y="124"/>
                  </a:lnTo>
                  <a:lnTo>
                    <a:pt x="532" y="124"/>
                  </a:lnTo>
                  <a:lnTo>
                    <a:pt x="537" y="129"/>
                  </a:lnTo>
                  <a:lnTo>
                    <a:pt x="537" y="134"/>
                  </a:lnTo>
                  <a:lnTo>
                    <a:pt x="542" y="139"/>
                  </a:lnTo>
                  <a:lnTo>
                    <a:pt x="547" y="144"/>
                  </a:lnTo>
                  <a:lnTo>
                    <a:pt x="547" y="144"/>
                  </a:lnTo>
                  <a:lnTo>
                    <a:pt x="563" y="139"/>
                  </a:lnTo>
                  <a:lnTo>
                    <a:pt x="568" y="134"/>
                  </a:lnTo>
                  <a:lnTo>
                    <a:pt x="573" y="129"/>
                  </a:lnTo>
                  <a:lnTo>
                    <a:pt x="573" y="113"/>
                  </a:lnTo>
                  <a:lnTo>
                    <a:pt x="573" y="113"/>
                  </a:lnTo>
                  <a:lnTo>
                    <a:pt x="583" y="113"/>
                  </a:lnTo>
                  <a:lnTo>
                    <a:pt x="588" y="113"/>
                  </a:lnTo>
                  <a:lnTo>
                    <a:pt x="599" y="103"/>
                  </a:lnTo>
                  <a:lnTo>
                    <a:pt x="599" y="103"/>
                  </a:lnTo>
                  <a:lnTo>
                    <a:pt x="599" y="93"/>
                  </a:lnTo>
                  <a:lnTo>
                    <a:pt x="609" y="88"/>
                  </a:lnTo>
                  <a:lnTo>
                    <a:pt x="619" y="82"/>
                  </a:lnTo>
                  <a:lnTo>
                    <a:pt x="625" y="72"/>
                  </a:lnTo>
                  <a:lnTo>
                    <a:pt x="625" y="72"/>
                  </a:lnTo>
                  <a:lnTo>
                    <a:pt x="645" y="67"/>
                  </a:lnTo>
                  <a:lnTo>
                    <a:pt x="666" y="72"/>
                  </a:lnTo>
                  <a:lnTo>
                    <a:pt x="687" y="72"/>
                  </a:lnTo>
                  <a:lnTo>
                    <a:pt x="712" y="67"/>
                  </a:lnTo>
                  <a:lnTo>
                    <a:pt x="717" y="67"/>
                  </a:lnTo>
                  <a:lnTo>
                    <a:pt x="717" y="67"/>
                  </a:lnTo>
                  <a:lnTo>
                    <a:pt x="671" y="113"/>
                  </a:lnTo>
                  <a:lnTo>
                    <a:pt x="619" y="154"/>
                  </a:lnTo>
                  <a:lnTo>
                    <a:pt x="516" y="242"/>
                  </a:lnTo>
                  <a:lnTo>
                    <a:pt x="516" y="242"/>
                  </a:lnTo>
                  <a:lnTo>
                    <a:pt x="506" y="252"/>
                  </a:lnTo>
                  <a:lnTo>
                    <a:pt x="506" y="257"/>
                  </a:lnTo>
                  <a:lnTo>
                    <a:pt x="501" y="283"/>
                  </a:lnTo>
                  <a:lnTo>
                    <a:pt x="496" y="298"/>
                  </a:lnTo>
                  <a:lnTo>
                    <a:pt x="490" y="309"/>
                  </a:lnTo>
                  <a:lnTo>
                    <a:pt x="480" y="314"/>
                  </a:lnTo>
                  <a:lnTo>
                    <a:pt x="480" y="314"/>
                  </a:lnTo>
                  <a:lnTo>
                    <a:pt x="449" y="314"/>
                  </a:lnTo>
                  <a:lnTo>
                    <a:pt x="423" y="319"/>
                  </a:lnTo>
                  <a:lnTo>
                    <a:pt x="403" y="334"/>
                  </a:lnTo>
                  <a:lnTo>
                    <a:pt x="398" y="345"/>
                  </a:lnTo>
                  <a:lnTo>
                    <a:pt x="392" y="355"/>
                  </a:lnTo>
                  <a:lnTo>
                    <a:pt x="392" y="355"/>
                  </a:lnTo>
                  <a:lnTo>
                    <a:pt x="377" y="376"/>
                  </a:lnTo>
                  <a:lnTo>
                    <a:pt x="372" y="386"/>
                  </a:lnTo>
                  <a:lnTo>
                    <a:pt x="361" y="391"/>
                  </a:lnTo>
                  <a:lnTo>
                    <a:pt x="361" y="391"/>
                  </a:lnTo>
                  <a:lnTo>
                    <a:pt x="356" y="386"/>
                  </a:lnTo>
                  <a:lnTo>
                    <a:pt x="351" y="376"/>
                  </a:lnTo>
                  <a:lnTo>
                    <a:pt x="351" y="370"/>
                  </a:lnTo>
                  <a:lnTo>
                    <a:pt x="341" y="365"/>
                  </a:lnTo>
                  <a:lnTo>
                    <a:pt x="341" y="365"/>
                  </a:lnTo>
                  <a:lnTo>
                    <a:pt x="330" y="365"/>
                  </a:lnTo>
                  <a:lnTo>
                    <a:pt x="320" y="376"/>
                  </a:lnTo>
                  <a:lnTo>
                    <a:pt x="305" y="396"/>
                  </a:lnTo>
                  <a:lnTo>
                    <a:pt x="305" y="396"/>
                  </a:lnTo>
                  <a:lnTo>
                    <a:pt x="289" y="437"/>
                  </a:lnTo>
                  <a:lnTo>
                    <a:pt x="279" y="458"/>
                  </a:lnTo>
                  <a:lnTo>
                    <a:pt x="284" y="484"/>
                  </a:lnTo>
                  <a:lnTo>
                    <a:pt x="284" y="484"/>
                  </a:lnTo>
                  <a:lnTo>
                    <a:pt x="294" y="499"/>
                  </a:lnTo>
                  <a:lnTo>
                    <a:pt x="299" y="509"/>
                  </a:lnTo>
                  <a:lnTo>
                    <a:pt x="294" y="520"/>
                  </a:lnTo>
                  <a:lnTo>
                    <a:pt x="294" y="520"/>
                  </a:lnTo>
                  <a:lnTo>
                    <a:pt x="284" y="535"/>
                  </a:lnTo>
                  <a:lnTo>
                    <a:pt x="284" y="545"/>
                  </a:lnTo>
                  <a:lnTo>
                    <a:pt x="284" y="550"/>
                  </a:lnTo>
                  <a:lnTo>
                    <a:pt x="284" y="550"/>
                  </a:lnTo>
                  <a:lnTo>
                    <a:pt x="294" y="561"/>
                  </a:lnTo>
                  <a:lnTo>
                    <a:pt x="299" y="576"/>
                  </a:lnTo>
                  <a:lnTo>
                    <a:pt x="305" y="602"/>
                  </a:lnTo>
                  <a:lnTo>
                    <a:pt x="305" y="602"/>
                  </a:lnTo>
                  <a:lnTo>
                    <a:pt x="294" y="607"/>
                  </a:lnTo>
                  <a:lnTo>
                    <a:pt x="289" y="612"/>
                  </a:lnTo>
                  <a:lnTo>
                    <a:pt x="269" y="612"/>
                  </a:lnTo>
                  <a:lnTo>
                    <a:pt x="248" y="617"/>
                  </a:lnTo>
                  <a:lnTo>
                    <a:pt x="243" y="622"/>
                  </a:lnTo>
                  <a:lnTo>
                    <a:pt x="238" y="633"/>
                  </a:lnTo>
                  <a:lnTo>
                    <a:pt x="238" y="633"/>
                  </a:lnTo>
                  <a:lnTo>
                    <a:pt x="222" y="627"/>
                  </a:lnTo>
                  <a:lnTo>
                    <a:pt x="217" y="633"/>
                  </a:lnTo>
                  <a:lnTo>
                    <a:pt x="196" y="648"/>
                  </a:lnTo>
                  <a:lnTo>
                    <a:pt x="191" y="653"/>
                  </a:lnTo>
                  <a:lnTo>
                    <a:pt x="181" y="653"/>
                  </a:lnTo>
                  <a:lnTo>
                    <a:pt x="170" y="653"/>
                  </a:lnTo>
                  <a:lnTo>
                    <a:pt x="165" y="638"/>
                  </a:lnTo>
                  <a:lnTo>
                    <a:pt x="165" y="638"/>
                  </a:lnTo>
                  <a:lnTo>
                    <a:pt x="165" y="627"/>
                  </a:lnTo>
                  <a:lnTo>
                    <a:pt x="160" y="617"/>
                  </a:lnTo>
                  <a:lnTo>
                    <a:pt x="145" y="602"/>
                  </a:lnTo>
                  <a:lnTo>
                    <a:pt x="119" y="607"/>
                  </a:lnTo>
                  <a:lnTo>
                    <a:pt x="119" y="607"/>
                  </a:lnTo>
                  <a:lnTo>
                    <a:pt x="119" y="586"/>
                  </a:lnTo>
                  <a:lnTo>
                    <a:pt x="114" y="581"/>
                  </a:lnTo>
                  <a:lnTo>
                    <a:pt x="103" y="571"/>
                  </a:lnTo>
                  <a:lnTo>
                    <a:pt x="103" y="571"/>
                  </a:lnTo>
                  <a:lnTo>
                    <a:pt x="83" y="581"/>
                  </a:lnTo>
                  <a:lnTo>
                    <a:pt x="67" y="576"/>
                  </a:lnTo>
                  <a:lnTo>
                    <a:pt x="47" y="576"/>
                  </a:lnTo>
                  <a:lnTo>
                    <a:pt x="21" y="576"/>
                  </a:lnTo>
                  <a:lnTo>
                    <a:pt x="21" y="576"/>
                  </a:lnTo>
                  <a:lnTo>
                    <a:pt x="36" y="566"/>
                  </a:lnTo>
                  <a:lnTo>
                    <a:pt x="52" y="561"/>
                  </a:lnTo>
                  <a:lnTo>
                    <a:pt x="57" y="550"/>
                  </a:lnTo>
                  <a:lnTo>
                    <a:pt x="62" y="545"/>
                  </a:lnTo>
                  <a:lnTo>
                    <a:pt x="57" y="535"/>
                  </a:lnTo>
                  <a:lnTo>
                    <a:pt x="57" y="535"/>
                  </a:lnTo>
                  <a:lnTo>
                    <a:pt x="47" y="530"/>
                  </a:lnTo>
                  <a:lnTo>
                    <a:pt x="36" y="530"/>
                  </a:lnTo>
                  <a:lnTo>
                    <a:pt x="16" y="535"/>
                  </a:lnTo>
                  <a:lnTo>
                    <a:pt x="16" y="535"/>
                  </a:lnTo>
                  <a:lnTo>
                    <a:pt x="10" y="535"/>
                  </a:lnTo>
                  <a:lnTo>
                    <a:pt x="0" y="535"/>
                  </a:lnTo>
                  <a:lnTo>
                    <a:pt x="0" y="535"/>
                  </a:lnTo>
                  <a:lnTo>
                    <a:pt x="0" y="525"/>
                  </a:lnTo>
                  <a:lnTo>
                    <a:pt x="5" y="509"/>
                  </a:lnTo>
                  <a:lnTo>
                    <a:pt x="0" y="478"/>
                  </a:lnTo>
                  <a:lnTo>
                    <a:pt x="0" y="478"/>
                  </a:lnTo>
                  <a:lnTo>
                    <a:pt x="5" y="473"/>
                  </a:lnTo>
                  <a:lnTo>
                    <a:pt x="16" y="468"/>
                  </a:lnTo>
                  <a:lnTo>
                    <a:pt x="26" y="463"/>
                  </a:lnTo>
                  <a:lnTo>
                    <a:pt x="31" y="453"/>
                  </a:lnTo>
                  <a:lnTo>
                    <a:pt x="31" y="453"/>
                  </a:lnTo>
                  <a:lnTo>
                    <a:pt x="21" y="437"/>
                  </a:lnTo>
                  <a:lnTo>
                    <a:pt x="21" y="417"/>
                  </a:lnTo>
                  <a:lnTo>
                    <a:pt x="21" y="396"/>
                  </a:lnTo>
                  <a:lnTo>
                    <a:pt x="21" y="381"/>
                  </a:lnTo>
                  <a:lnTo>
                    <a:pt x="21" y="381"/>
                  </a:lnTo>
                  <a:lnTo>
                    <a:pt x="26" y="376"/>
                  </a:lnTo>
                  <a:lnTo>
                    <a:pt x="31" y="376"/>
                  </a:lnTo>
                  <a:lnTo>
                    <a:pt x="36" y="381"/>
                  </a:lnTo>
                  <a:lnTo>
                    <a:pt x="41" y="381"/>
                  </a:lnTo>
                  <a:lnTo>
                    <a:pt x="41" y="381"/>
                  </a:lnTo>
                  <a:lnTo>
                    <a:pt x="52" y="386"/>
                  </a:lnTo>
                  <a:lnTo>
                    <a:pt x="57" y="381"/>
                  </a:lnTo>
                  <a:lnTo>
                    <a:pt x="67" y="360"/>
                  </a:lnTo>
                  <a:lnTo>
                    <a:pt x="62" y="252"/>
                  </a:lnTo>
                  <a:lnTo>
                    <a:pt x="62" y="252"/>
                  </a:lnTo>
                  <a:lnTo>
                    <a:pt x="67" y="242"/>
                  </a:lnTo>
                  <a:lnTo>
                    <a:pt x="78" y="232"/>
                  </a:lnTo>
                  <a:lnTo>
                    <a:pt x="83" y="221"/>
                  </a:lnTo>
                  <a:lnTo>
                    <a:pt x="83" y="216"/>
                  </a:lnTo>
                  <a:lnTo>
                    <a:pt x="83" y="206"/>
                  </a:lnTo>
                  <a:lnTo>
                    <a:pt x="83" y="206"/>
                  </a:lnTo>
                  <a:lnTo>
                    <a:pt x="72" y="206"/>
                  </a:lnTo>
                  <a:lnTo>
                    <a:pt x="57" y="206"/>
                  </a:lnTo>
                  <a:lnTo>
                    <a:pt x="57" y="206"/>
                  </a:lnTo>
                  <a:lnTo>
                    <a:pt x="67" y="190"/>
                  </a:lnTo>
                  <a:lnTo>
                    <a:pt x="78" y="175"/>
                  </a:lnTo>
                  <a:lnTo>
                    <a:pt x="78" y="154"/>
                  </a:lnTo>
                  <a:lnTo>
                    <a:pt x="72" y="134"/>
                  </a:lnTo>
                  <a:lnTo>
                    <a:pt x="72" y="134"/>
                  </a:lnTo>
                  <a:lnTo>
                    <a:pt x="67" y="118"/>
                  </a:lnTo>
                  <a:lnTo>
                    <a:pt x="67" y="118"/>
                  </a:lnTo>
                  <a:lnTo>
                    <a:pt x="83" y="108"/>
                  </a:lnTo>
                  <a:lnTo>
                    <a:pt x="98" y="93"/>
                  </a:lnTo>
                  <a:lnTo>
                    <a:pt x="98" y="93"/>
                  </a:lnTo>
                  <a:lnTo>
                    <a:pt x="98" y="82"/>
                  </a:lnTo>
                  <a:lnTo>
                    <a:pt x="93" y="72"/>
                  </a:lnTo>
                  <a:lnTo>
                    <a:pt x="93" y="62"/>
                  </a:lnTo>
                  <a:lnTo>
                    <a:pt x="93" y="52"/>
                  </a:lnTo>
                  <a:lnTo>
                    <a:pt x="93" y="52"/>
                  </a:lnTo>
                  <a:lnTo>
                    <a:pt x="103" y="46"/>
                  </a:lnTo>
                  <a:lnTo>
                    <a:pt x="109" y="46"/>
                  </a:lnTo>
                  <a:lnTo>
                    <a:pt x="119" y="52"/>
                  </a:lnTo>
                  <a:lnTo>
                    <a:pt x="124" y="46"/>
                  </a:lnTo>
                  <a:lnTo>
                    <a:pt x="124" y="46"/>
                  </a:lnTo>
                  <a:lnTo>
                    <a:pt x="134" y="31"/>
                  </a:lnTo>
                  <a:lnTo>
                    <a:pt x="139" y="16"/>
                  </a:lnTo>
                  <a:lnTo>
                    <a:pt x="150" y="5"/>
                  </a:lnTo>
                  <a:lnTo>
                    <a:pt x="155" y="0"/>
                  </a:lnTo>
                  <a:lnTo>
                    <a:pt x="165" y="0"/>
                  </a:lnTo>
                  <a:lnTo>
                    <a:pt x="165" y="0"/>
                  </a:lnTo>
                  <a:lnTo>
                    <a:pt x="165" y="10"/>
                  </a:lnTo>
                  <a:lnTo>
                    <a:pt x="170" y="16"/>
                  </a:lnTo>
                  <a:lnTo>
                    <a:pt x="181" y="21"/>
                  </a:lnTo>
                  <a:lnTo>
                    <a:pt x="191" y="16"/>
                  </a:lnTo>
                  <a:lnTo>
                    <a:pt x="191" y="16"/>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31" name="Freeform 32"/>
            <p:cNvSpPr>
              <a:spLocks/>
            </p:cNvSpPr>
            <p:nvPr/>
          </p:nvSpPr>
          <p:spPr bwMode="auto">
            <a:xfrm>
              <a:off x="1381473" y="4792876"/>
              <a:ext cx="561438" cy="915253"/>
            </a:xfrm>
            <a:custGeom>
              <a:avLst/>
              <a:gdLst/>
              <a:ahLst/>
              <a:cxnLst>
                <a:cxn ang="0">
                  <a:pos x="325" y="31"/>
                </a:cxn>
                <a:cxn ang="0">
                  <a:pos x="305" y="77"/>
                </a:cxn>
                <a:cxn ang="0">
                  <a:pos x="315" y="92"/>
                </a:cxn>
                <a:cxn ang="0">
                  <a:pos x="315" y="103"/>
                </a:cxn>
                <a:cxn ang="0">
                  <a:pos x="310" y="123"/>
                </a:cxn>
                <a:cxn ang="0">
                  <a:pos x="310" y="241"/>
                </a:cxn>
                <a:cxn ang="0">
                  <a:pos x="284" y="236"/>
                </a:cxn>
                <a:cxn ang="0">
                  <a:pos x="268" y="252"/>
                </a:cxn>
                <a:cxn ang="0">
                  <a:pos x="268" y="288"/>
                </a:cxn>
                <a:cxn ang="0">
                  <a:pos x="274" y="319"/>
                </a:cxn>
                <a:cxn ang="0">
                  <a:pos x="263" y="334"/>
                </a:cxn>
                <a:cxn ang="0">
                  <a:pos x="248" y="349"/>
                </a:cxn>
                <a:cxn ang="0">
                  <a:pos x="248" y="411"/>
                </a:cxn>
                <a:cxn ang="0">
                  <a:pos x="274" y="416"/>
                </a:cxn>
                <a:cxn ang="0">
                  <a:pos x="299" y="411"/>
                </a:cxn>
                <a:cxn ang="0">
                  <a:pos x="310" y="421"/>
                </a:cxn>
                <a:cxn ang="0">
                  <a:pos x="294" y="432"/>
                </a:cxn>
                <a:cxn ang="0">
                  <a:pos x="268" y="442"/>
                </a:cxn>
                <a:cxn ang="0">
                  <a:pos x="279" y="457"/>
                </a:cxn>
                <a:cxn ang="0">
                  <a:pos x="315" y="457"/>
                </a:cxn>
                <a:cxn ang="0">
                  <a:pos x="341" y="457"/>
                </a:cxn>
                <a:cxn ang="0">
                  <a:pos x="367" y="457"/>
                </a:cxn>
                <a:cxn ang="0">
                  <a:pos x="361" y="478"/>
                </a:cxn>
                <a:cxn ang="0">
                  <a:pos x="382" y="488"/>
                </a:cxn>
                <a:cxn ang="0">
                  <a:pos x="408" y="493"/>
                </a:cxn>
                <a:cxn ang="0">
                  <a:pos x="408" y="519"/>
                </a:cxn>
                <a:cxn ang="0">
                  <a:pos x="397" y="540"/>
                </a:cxn>
                <a:cxn ang="0">
                  <a:pos x="403" y="560"/>
                </a:cxn>
                <a:cxn ang="0">
                  <a:pos x="377" y="560"/>
                </a:cxn>
                <a:cxn ang="0">
                  <a:pos x="361" y="545"/>
                </a:cxn>
                <a:cxn ang="0">
                  <a:pos x="330" y="540"/>
                </a:cxn>
                <a:cxn ang="0">
                  <a:pos x="330" y="570"/>
                </a:cxn>
                <a:cxn ang="0">
                  <a:pos x="320" y="570"/>
                </a:cxn>
                <a:cxn ang="0">
                  <a:pos x="320" y="596"/>
                </a:cxn>
                <a:cxn ang="0">
                  <a:pos x="330" y="622"/>
                </a:cxn>
                <a:cxn ang="0">
                  <a:pos x="289" y="648"/>
                </a:cxn>
                <a:cxn ang="0">
                  <a:pos x="248" y="658"/>
                </a:cxn>
                <a:cxn ang="0">
                  <a:pos x="227" y="668"/>
                </a:cxn>
                <a:cxn ang="0">
                  <a:pos x="181" y="632"/>
                </a:cxn>
                <a:cxn ang="0">
                  <a:pos x="150" y="627"/>
                </a:cxn>
                <a:cxn ang="0">
                  <a:pos x="93" y="570"/>
                </a:cxn>
                <a:cxn ang="0">
                  <a:pos x="31" y="529"/>
                </a:cxn>
                <a:cxn ang="0">
                  <a:pos x="21" y="452"/>
                </a:cxn>
                <a:cxn ang="0">
                  <a:pos x="0" y="365"/>
                </a:cxn>
                <a:cxn ang="0">
                  <a:pos x="21" y="329"/>
                </a:cxn>
                <a:cxn ang="0">
                  <a:pos x="10" y="303"/>
                </a:cxn>
                <a:cxn ang="0">
                  <a:pos x="10" y="277"/>
                </a:cxn>
                <a:cxn ang="0">
                  <a:pos x="10" y="262"/>
                </a:cxn>
                <a:cxn ang="0">
                  <a:pos x="31" y="231"/>
                </a:cxn>
                <a:cxn ang="0">
                  <a:pos x="16" y="205"/>
                </a:cxn>
                <a:cxn ang="0">
                  <a:pos x="21" y="185"/>
                </a:cxn>
                <a:cxn ang="0">
                  <a:pos x="47" y="175"/>
                </a:cxn>
                <a:cxn ang="0">
                  <a:pos x="62" y="149"/>
                </a:cxn>
                <a:cxn ang="0">
                  <a:pos x="114" y="149"/>
                </a:cxn>
                <a:cxn ang="0">
                  <a:pos x="145" y="128"/>
                </a:cxn>
                <a:cxn ang="0">
                  <a:pos x="145" y="103"/>
                </a:cxn>
                <a:cxn ang="0">
                  <a:pos x="191" y="108"/>
                </a:cxn>
                <a:cxn ang="0">
                  <a:pos x="217" y="87"/>
                </a:cxn>
                <a:cxn ang="0">
                  <a:pos x="243" y="56"/>
                </a:cxn>
                <a:cxn ang="0">
                  <a:pos x="258" y="51"/>
                </a:cxn>
                <a:cxn ang="0">
                  <a:pos x="274" y="31"/>
                </a:cxn>
                <a:cxn ang="0">
                  <a:pos x="299" y="5"/>
                </a:cxn>
                <a:cxn ang="0">
                  <a:pos x="325" y="15"/>
                </a:cxn>
              </a:cxnLst>
              <a:rect l="0" t="0" r="r" b="b"/>
              <a:pathLst>
                <a:path w="408" h="668">
                  <a:moveTo>
                    <a:pt x="325" y="15"/>
                  </a:moveTo>
                  <a:lnTo>
                    <a:pt x="325" y="15"/>
                  </a:lnTo>
                  <a:lnTo>
                    <a:pt x="325" y="31"/>
                  </a:lnTo>
                  <a:lnTo>
                    <a:pt x="320" y="51"/>
                  </a:lnTo>
                  <a:lnTo>
                    <a:pt x="315" y="67"/>
                  </a:lnTo>
                  <a:lnTo>
                    <a:pt x="305" y="77"/>
                  </a:lnTo>
                  <a:lnTo>
                    <a:pt x="305" y="77"/>
                  </a:lnTo>
                  <a:lnTo>
                    <a:pt x="305" y="87"/>
                  </a:lnTo>
                  <a:lnTo>
                    <a:pt x="315" y="92"/>
                  </a:lnTo>
                  <a:lnTo>
                    <a:pt x="330" y="87"/>
                  </a:lnTo>
                  <a:lnTo>
                    <a:pt x="330" y="87"/>
                  </a:lnTo>
                  <a:lnTo>
                    <a:pt x="315" y="103"/>
                  </a:lnTo>
                  <a:lnTo>
                    <a:pt x="310" y="113"/>
                  </a:lnTo>
                  <a:lnTo>
                    <a:pt x="310" y="123"/>
                  </a:lnTo>
                  <a:lnTo>
                    <a:pt x="310" y="123"/>
                  </a:lnTo>
                  <a:lnTo>
                    <a:pt x="315" y="185"/>
                  </a:lnTo>
                  <a:lnTo>
                    <a:pt x="315" y="211"/>
                  </a:lnTo>
                  <a:lnTo>
                    <a:pt x="310" y="241"/>
                  </a:lnTo>
                  <a:lnTo>
                    <a:pt x="310" y="241"/>
                  </a:lnTo>
                  <a:lnTo>
                    <a:pt x="299" y="241"/>
                  </a:lnTo>
                  <a:lnTo>
                    <a:pt x="284" y="236"/>
                  </a:lnTo>
                  <a:lnTo>
                    <a:pt x="274" y="236"/>
                  </a:lnTo>
                  <a:lnTo>
                    <a:pt x="268" y="241"/>
                  </a:lnTo>
                  <a:lnTo>
                    <a:pt x="268" y="252"/>
                  </a:lnTo>
                  <a:lnTo>
                    <a:pt x="268" y="252"/>
                  </a:lnTo>
                  <a:lnTo>
                    <a:pt x="268" y="267"/>
                  </a:lnTo>
                  <a:lnTo>
                    <a:pt x="268" y="288"/>
                  </a:lnTo>
                  <a:lnTo>
                    <a:pt x="268" y="303"/>
                  </a:lnTo>
                  <a:lnTo>
                    <a:pt x="268" y="313"/>
                  </a:lnTo>
                  <a:lnTo>
                    <a:pt x="274" y="319"/>
                  </a:lnTo>
                  <a:lnTo>
                    <a:pt x="274" y="319"/>
                  </a:lnTo>
                  <a:lnTo>
                    <a:pt x="268" y="329"/>
                  </a:lnTo>
                  <a:lnTo>
                    <a:pt x="263" y="334"/>
                  </a:lnTo>
                  <a:lnTo>
                    <a:pt x="253" y="339"/>
                  </a:lnTo>
                  <a:lnTo>
                    <a:pt x="248" y="349"/>
                  </a:lnTo>
                  <a:lnTo>
                    <a:pt x="248" y="349"/>
                  </a:lnTo>
                  <a:lnTo>
                    <a:pt x="253" y="380"/>
                  </a:lnTo>
                  <a:lnTo>
                    <a:pt x="248" y="411"/>
                  </a:lnTo>
                  <a:lnTo>
                    <a:pt x="248" y="411"/>
                  </a:lnTo>
                  <a:lnTo>
                    <a:pt x="253" y="416"/>
                  </a:lnTo>
                  <a:lnTo>
                    <a:pt x="258" y="421"/>
                  </a:lnTo>
                  <a:lnTo>
                    <a:pt x="274" y="416"/>
                  </a:lnTo>
                  <a:lnTo>
                    <a:pt x="274" y="416"/>
                  </a:lnTo>
                  <a:lnTo>
                    <a:pt x="284" y="411"/>
                  </a:lnTo>
                  <a:lnTo>
                    <a:pt x="299" y="411"/>
                  </a:lnTo>
                  <a:lnTo>
                    <a:pt x="299" y="411"/>
                  </a:lnTo>
                  <a:lnTo>
                    <a:pt x="305" y="416"/>
                  </a:lnTo>
                  <a:lnTo>
                    <a:pt x="310" y="421"/>
                  </a:lnTo>
                  <a:lnTo>
                    <a:pt x="305" y="421"/>
                  </a:lnTo>
                  <a:lnTo>
                    <a:pt x="305" y="421"/>
                  </a:lnTo>
                  <a:lnTo>
                    <a:pt x="294" y="432"/>
                  </a:lnTo>
                  <a:lnTo>
                    <a:pt x="279" y="432"/>
                  </a:lnTo>
                  <a:lnTo>
                    <a:pt x="268" y="437"/>
                  </a:lnTo>
                  <a:lnTo>
                    <a:pt x="268" y="442"/>
                  </a:lnTo>
                  <a:lnTo>
                    <a:pt x="268" y="452"/>
                  </a:lnTo>
                  <a:lnTo>
                    <a:pt x="268" y="452"/>
                  </a:lnTo>
                  <a:lnTo>
                    <a:pt x="279" y="457"/>
                  </a:lnTo>
                  <a:lnTo>
                    <a:pt x="289" y="457"/>
                  </a:lnTo>
                  <a:lnTo>
                    <a:pt x="305" y="457"/>
                  </a:lnTo>
                  <a:lnTo>
                    <a:pt x="315" y="457"/>
                  </a:lnTo>
                  <a:lnTo>
                    <a:pt x="315" y="457"/>
                  </a:lnTo>
                  <a:lnTo>
                    <a:pt x="330" y="462"/>
                  </a:lnTo>
                  <a:lnTo>
                    <a:pt x="341" y="457"/>
                  </a:lnTo>
                  <a:lnTo>
                    <a:pt x="356" y="457"/>
                  </a:lnTo>
                  <a:lnTo>
                    <a:pt x="367" y="457"/>
                  </a:lnTo>
                  <a:lnTo>
                    <a:pt x="367" y="457"/>
                  </a:lnTo>
                  <a:lnTo>
                    <a:pt x="367" y="468"/>
                  </a:lnTo>
                  <a:lnTo>
                    <a:pt x="361" y="473"/>
                  </a:lnTo>
                  <a:lnTo>
                    <a:pt x="361" y="478"/>
                  </a:lnTo>
                  <a:lnTo>
                    <a:pt x="372" y="483"/>
                  </a:lnTo>
                  <a:lnTo>
                    <a:pt x="372" y="483"/>
                  </a:lnTo>
                  <a:lnTo>
                    <a:pt x="382" y="488"/>
                  </a:lnTo>
                  <a:lnTo>
                    <a:pt x="392" y="483"/>
                  </a:lnTo>
                  <a:lnTo>
                    <a:pt x="403" y="483"/>
                  </a:lnTo>
                  <a:lnTo>
                    <a:pt x="408" y="493"/>
                  </a:lnTo>
                  <a:lnTo>
                    <a:pt x="408" y="493"/>
                  </a:lnTo>
                  <a:lnTo>
                    <a:pt x="408" y="509"/>
                  </a:lnTo>
                  <a:lnTo>
                    <a:pt x="408" y="519"/>
                  </a:lnTo>
                  <a:lnTo>
                    <a:pt x="403" y="529"/>
                  </a:lnTo>
                  <a:lnTo>
                    <a:pt x="397" y="540"/>
                  </a:lnTo>
                  <a:lnTo>
                    <a:pt x="397" y="540"/>
                  </a:lnTo>
                  <a:lnTo>
                    <a:pt x="397" y="550"/>
                  </a:lnTo>
                  <a:lnTo>
                    <a:pt x="403" y="560"/>
                  </a:lnTo>
                  <a:lnTo>
                    <a:pt x="403" y="560"/>
                  </a:lnTo>
                  <a:lnTo>
                    <a:pt x="397" y="565"/>
                  </a:lnTo>
                  <a:lnTo>
                    <a:pt x="392" y="565"/>
                  </a:lnTo>
                  <a:lnTo>
                    <a:pt x="377" y="560"/>
                  </a:lnTo>
                  <a:lnTo>
                    <a:pt x="377" y="560"/>
                  </a:lnTo>
                  <a:lnTo>
                    <a:pt x="372" y="550"/>
                  </a:lnTo>
                  <a:lnTo>
                    <a:pt x="361" y="545"/>
                  </a:lnTo>
                  <a:lnTo>
                    <a:pt x="346" y="540"/>
                  </a:lnTo>
                  <a:lnTo>
                    <a:pt x="330" y="540"/>
                  </a:lnTo>
                  <a:lnTo>
                    <a:pt x="330" y="540"/>
                  </a:lnTo>
                  <a:lnTo>
                    <a:pt x="325" y="550"/>
                  </a:lnTo>
                  <a:lnTo>
                    <a:pt x="330" y="560"/>
                  </a:lnTo>
                  <a:lnTo>
                    <a:pt x="330" y="570"/>
                  </a:lnTo>
                  <a:lnTo>
                    <a:pt x="325" y="570"/>
                  </a:lnTo>
                  <a:lnTo>
                    <a:pt x="320" y="570"/>
                  </a:lnTo>
                  <a:lnTo>
                    <a:pt x="320" y="570"/>
                  </a:lnTo>
                  <a:lnTo>
                    <a:pt x="315" y="576"/>
                  </a:lnTo>
                  <a:lnTo>
                    <a:pt x="315" y="586"/>
                  </a:lnTo>
                  <a:lnTo>
                    <a:pt x="320" y="596"/>
                  </a:lnTo>
                  <a:lnTo>
                    <a:pt x="320" y="596"/>
                  </a:lnTo>
                  <a:lnTo>
                    <a:pt x="330" y="622"/>
                  </a:lnTo>
                  <a:lnTo>
                    <a:pt x="330" y="622"/>
                  </a:lnTo>
                  <a:lnTo>
                    <a:pt x="320" y="632"/>
                  </a:lnTo>
                  <a:lnTo>
                    <a:pt x="305" y="637"/>
                  </a:lnTo>
                  <a:lnTo>
                    <a:pt x="289" y="648"/>
                  </a:lnTo>
                  <a:lnTo>
                    <a:pt x="279" y="658"/>
                  </a:lnTo>
                  <a:lnTo>
                    <a:pt x="279" y="658"/>
                  </a:lnTo>
                  <a:lnTo>
                    <a:pt x="248" y="658"/>
                  </a:lnTo>
                  <a:lnTo>
                    <a:pt x="238" y="663"/>
                  </a:lnTo>
                  <a:lnTo>
                    <a:pt x="227" y="668"/>
                  </a:lnTo>
                  <a:lnTo>
                    <a:pt x="227" y="668"/>
                  </a:lnTo>
                  <a:lnTo>
                    <a:pt x="217" y="663"/>
                  </a:lnTo>
                  <a:lnTo>
                    <a:pt x="201" y="653"/>
                  </a:lnTo>
                  <a:lnTo>
                    <a:pt x="181" y="632"/>
                  </a:lnTo>
                  <a:lnTo>
                    <a:pt x="181" y="632"/>
                  </a:lnTo>
                  <a:lnTo>
                    <a:pt x="165" y="627"/>
                  </a:lnTo>
                  <a:lnTo>
                    <a:pt x="150" y="627"/>
                  </a:lnTo>
                  <a:lnTo>
                    <a:pt x="129" y="612"/>
                  </a:lnTo>
                  <a:lnTo>
                    <a:pt x="93" y="570"/>
                  </a:lnTo>
                  <a:lnTo>
                    <a:pt x="93" y="570"/>
                  </a:lnTo>
                  <a:lnTo>
                    <a:pt x="57" y="555"/>
                  </a:lnTo>
                  <a:lnTo>
                    <a:pt x="41" y="545"/>
                  </a:lnTo>
                  <a:lnTo>
                    <a:pt x="31" y="529"/>
                  </a:lnTo>
                  <a:lnTo>
                    <a:pt x="31" y="529"/>
                  </a:lnTo>
                  <a:lnTo>
                    <a:pt x="31" y="488"/>
                  </a:lnTo>
                  <a:lnTo>
                    <a:pt x="21" y="452"/>
                  </a:lnTo>
                  <a:lnTo>
                    <a:pt x="0" y="375"/>
                  </a:lnTo>
                  <a:lnTo>
                    <a:pt x="0" y="375"/>
                  </a:lnTo>
                  <a:lnTo>
                    <a:pt x="0" y="365"/>
                  </a:lnTo>
                  <a:lnTo>
                    <a:pt x="10" y="355"/>
                  </a:lnTo>
                  <a:lnTo>
                    <a:pt x="21" y="344"/>
                  </a:lnTo>
                  <a:lnTo>
                    <a:pt x="21" y="329"/>
                  </a:lnTo>
                  <a:lnTo>
                    <a:pt x="21" y="329"/>
                  </a:lnTo>
                  <a:lnTo>
                    <a:pt x="21" y="319"/>
                  </a:lnTo>
                  <a:lnTo>
                    <a:pt x="10" y="303"/>
                  </a:lnTo>
                  <a:lnTo>
                    <a:pt x="5" y="293"/>
                  </a:lnTo>
                  <a:lnTo>
                    <a:pt x="5" y="288"/>
                  </a:lnTo>
                  <a:lnTo>
                    <a:pt x="10" y="277"/>
                  </a:lnTo>
                  <a:lnTo>
                    <a:pt x="10" y="277"/>
                  </a:lnTo>
                  <a:lnTo>
                    <a:pt x="10" y="272"/>
                  </a:lnTo>
                  <a:lnTo>
                    <a:pt x="10" y="262"/>
                  </a:lnTo>
                  <a:lnTo>
                    <a:pt x="21" y="252"/>
                  </a:lnTo>
                  <a:lnTo>
                    <a:pt x="31" y="236"/>
                  </a:lnTo>
                  <a:lnTo>
                    <a:pt x="31" y="231"/>
                  </a:lnTo>
                  <a:lnTo>
                    <a:pt x="26" y="221"/>
                  </a:lnTo>
                  <a:lnTo>
                    <a:pt x="26" y="221"/>
                  </a:lnTo>
                  <a:lnTo>
                    <a:pt x="16" y="205"/>
                  </a:lnTo>
                  <a:lnTo>
                    <a:pt x="10" y="190"/>
                  </a:lnTo>
                  <a:lnTo>
                    <a:pt x="10" y="190"/>
                  </a:lnTo>
                  <a:lnTo>
                    <a:pt x="21" y="185"/>
                  </a:lnTo>
                  <a:lnTo>
                    <a:pt x="31" y="185"/>
                  </a:lnTo>
                  <a:lnTo>
                    <a:pt x="41" y="185"/>
                  </a:lnTo>
                  <a:lnTo>
                    <a:pt x="47" y="175"/>
                  </a:lnTo>
                  <a:lnTo>
                    <a:pt x="47" y="175"/>
                  </a:lnTo>
                  <a:lnTo>
                    <a:pt x="52" y="159"/>
                  </a:lnTo>
                  <a:lnTo>
                    <a:pt x="62" y="149"/>
                  </a:lnTo>
                  <a:lnTo>
                    <a:pt x="72" y="144"/>
                  </a:lnTo>
                  <a:lnTo>
                    <a:pt x="72" y="144"/>
                  </a:lnTo>
                  <a:lnTo>
                    <a:pt x="114" y="149"/>
                  </a:lnTo>
                  <a:lnTo>
                    <a:pt x="129" y="144"/>
                  </a:lnTo>
                  <a:lnTo>
                    <a:pt x="139" y="139"/>
                  </a:lnTo>
                  <a:lnTo>
                    <a:pt x="145" y="128"/>
                  </a:lnTo>
                  <a:lnTo>
                    <a:pt x="145" y="128"/>
                  </a:lnTo>
                  <a:lnTo>
                    <a:pt x="139" y="113"/>
                  </a:lnTo>
                  <a:lnTo>
                    <a:pt x="145" y="103"/>
                  </a:lnTo>
                  <a:lnTo>
                    <a:pt x="145" y="103"/>
                  </a:lnTo>
                  <a:lnTo>
                    <a:pt x="176" y="108"/>
                  </a:lnTo>
                  <a:lnTo>
                    <a:pt x="191" y="108"/>
                  </a:lnTo>
                  <a:lnTo>
                    <a:pt x="207" y="97"/>
                  </a:lnTo>
                  <a:lnTo>
                    <a:pt x="207" y="97"/>
                  </a:lnTo>
                  <a:lnTo>
                    <a:pt x="217" y="87"/>
                  </a:lnTo>
                  <a:lnTo>
                    <a:pt x="222" y="72"/>
                  </a:lnTo>
                  <a:lnTo>
                    <a:pt x="232" y="61"/>
                  </a:lnTo>
                  <a:lnTo>
                    <a:pt x="243" y="56"/>
                  </a:lnTo>
                  <a:lnTo>
                    <a:pt x="248" y="56"/>
                  </a:lnTo>
                  <a:lnTo>
                    <a:pt x="248" y="56"/>
                  </a:lnTo>
                  <a:lnTo>
                    <a:pt x="258" y="51"/>
                  </a:lnTo>
                  <a:lnTo>
                    <a:pt x="263" y="36"/>
                  </a:lnTo>
                  <a:lnTo>
                    <a:pt x="263" y="36"/>
                  </a:lnTo>
                  <a:lnTo>
                    <a:pt x="274" y="31"/>
                  </a:lnTo>
                  <a:lnTo>
                    <a:pt x="284" y="25"/>
                  </a:lnTo>
                  <a:lnTo>
                    <a:pt x="294" y="15"/>
                  </a:lnTo>
                  <a:lnTo>
                    <a:pt x="299" y="5"/>
                  </a:lnTo>
                  <a:lnTo>
                    <a:pt x="299" y="5"/>
                  </a:lnTo>
                  <a:lnTo>
                    <a:pt x="315" y="0"/>
                  </a:lnTo>
                  <a:lnTo>
                    <a:pt x="325" y="15"/>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32" name="Freeform 33"/>
            <p:cNvSpPr>
              <a:spLocks/>
            </p:cNvSpPr>
            <p:nvPr/>
          </p:nvSpPr>
          <p:spPr bwMode="auto">
            <a:xfrm>
              <a:off x="1311292" y="5138151"/>
              <a:ext cx="83941" cy="147975"/>
            </a:xfrm>
            <a:custGeom>
              <a:avLst/>
              <a:gdLst/>
              <a:ahLst/>
              <a:cxnLst>
                <a:cxn ang="0">
                  <a:pos x="15" y="0"/>
                </a:cxn>
                <a:cxn ang="0">
                  <a:pos x="15" y="0"/>
                </a:cxn>
                <a:cxn ang="0">
                  <a:pos x="15" y="10"/>
                </a:cxn>
                <a:cxn ang="0">
                  <a:pos x="15" y="20"/>
                </a:cxn>
                <a:cxn ang="0">
                  <a:pos x="15" y="20"/>
                </a:cxn>
                <a:cxn ang="0">
                  <a:pos x="25" y="25"/>
                </a:cxn>
                <a:cxn ang="0">
                  <a:pos x="36" y="25"/>
                </a:cxn>
                <a:cxn ang="0">
                  <a:pos x="56" y="20"/>
                </a:cxn>
                <a:cxn ang="0">
                  <a:pos x="56" y="20"/>
                </a:cxn>
                <a:cxn ang="0">
                  <a:pos x="51" y="25"/>
                </a:cxn>
                <a:cxn ang="0">
                  <a:pos x="51" y="36"/>
                </a:cxn>
                <a:cxn ang="0">
                  <a:pos x="46" y="46"/>
                </a:cxn>
                <a:cxn ang="0">
                  <a:pos x="51" y="56"/>
                </a:cxn>
                <a:cxn ang="0">
                  <a:pos x="51" y="56"/>
                </a:cxn>
                <a:cxn ang="0">
                  <a:pos x="61" y="72"/>
                </a:cxn>
                <a:cxn ang="0">
                  <a:pos x="61" y="82"/>
                </a:cxn>
                <a:cxn ang="0">
                  <a:pos x="56" y="92"/>
                </a:cxn>
                <a:cxn ang="0">
                  <a:pos x="46" y="108"/>
                </a:cxn>
                <a:cxn ang="0">
                  <a:pos x="46" y="108"/>
                </a:cxn>
                <a:cxn ang="0">
                  <a:pos x="25" y="82"/>
                </a:cxn>
                <a:cxn ang="0">
                  <a:pos x="10" y="61"/>
                </a:cxn>
                <a:cxn ang="0">
                  <a:pos x="0" y="36"/>
                </a:cxn>
                <a:cxn ang="0">
                  <a:pos x="0" y="5"/>
                </a:cxn>
                <a:cxn ang="0">
                  <a:pos x="0" y="5"/>
                </a:cxn>
                <a:cxn ang="0">
                  <a:pos x="10" y="0"/>
                </a:cxn>
                <a:cxn ang="0">
                  <a:pos x="15" y="0"/>
                </a:cxn>
                <a:cxn ang="0">
                  <a:pos x="15" y="0"/>
                </a:cxn>
              </a:cxnLst>
              <a:rect l="0" t="0" r="r" b="b"/>
              <a:pathLst>
                <a:path w="61" h="108">
                  <a:moveTo>
                    <a:pt x="15" y="0"/>
                  </a:moveTo>
                  <a:lnTo>
                    <a:pt x="15" y="0"/>
                  </a:lnTo>
                  <a:lnTo>
                    <a:pt x="15" y="10"/>
                  </a:lnTo>
                  <a:lnTo>
                    <a:pt x="15" y="20"/>
                  </a:lnTo>
                  <a:lnTo>
                    <a:pt x="15" y="20"/>
                  </a:lnTo>
                  <a:lnTo>
                    <a:pt x="25" y="25"/>
                  </a:lnTo>
                  <a:lnTo>
                    <a:pt x="36" y="25"/>
                  </a:lnTo>
                  <a:lnTo>
                    <a:pt x="56" y="20"/>
                  </a:lnTo>
                  <a:lnTo>
                    <a:pt x="56" y="20"/>
                  </a:lnTo>
                  <a:lnTo>
                    <a:pt x="51" y="25"/>
                  </a:lnTo>
                  <a:lnTo>
                    <a:pt x="51" y="36"/>
                  </a:lnTo>
                  <a:lnTo>
                    <a:pt x="46" y="46"/>
                  </a:lnTo>
                  <a:lnTo>
                    <a:pt x="51" y="56"/>
                  </a:lnTo>
                  <a:lnTo>
                    <a:pt x="51" y="56"/>
                  </a:lnTo>
                  <a:lnTo>
                    <a:pt x="61" y="72"/>
                  </a:lnTo>
                  <a:lnTo>
                    <a:pt x="61" y="82"/>
                  </a:lnTo>
                  <a:lnTo>
                    <a:pt x="56" y="92"/>
                  </a:lnTo>
                  <a:lnTo>
                    <a:pt x="46" y="108"/>
                  </a:lnTo>
                  <a:lnTo>
                    <a:pt x="46" y="108"/>
                  </a:lnTo>
                  <a:lnTo>
                    <a:pt x="25" y="82"/>
                  </a:lnTo>
                  <a:lnTo>
                    <a:pt x="10" y="61"/>
                  </a:lnTo>
                  <a:lnTo>
                    <a:pt x="0" y="36"/>
                  </a:lnTo>
                  <a:lnTo>
                    <a:pt x="0" y="5"/>
                  </a:lnTo>
                  <a:lnTo>
                    <a:pt x="0" y="5"/>
                  </a:lnTo>
                  <a:lnTo>
                    <a:pt x="10" y="0"/>
                  </a:lnTo>
                  <a:lnTo>
                    <a:pt x="15" y="0"/>
                  </a:lnTo>
                  <a:lnTo>
                    <a:pt x="15" y="0"/>
                  </a:lnTo>
                  <a:close/>
                </a:path>
              </a:pathLst>
            </a:custGeom>
            <a:solidFill>
              <a:schemeClr val="accent5">
                <a:lumMod val="40000"/>
                <a:lumOff val="60000"/>
              </a:schemeClr>
            </a:solidFill>
            <a:ln w="9525">
              <a:noFill/>
              <a:round/>
              <a:headEnd/>
              <a:tailEnd/>
            </a:ln>
            <a:effectLst/>
          </p:spPr>
          <p:txBody>
            <a:bodyPr/>
            <a:lstStyle/>
            <a:p>
              <a:pPr>
                <a:defRPr/>
              </a:pPr>
              <a:endParaRPr lang="en-US">
                <a:latin typeface="+mj-lt"/>
              </a:endParaRPr>
            </a:p>
          </p:txBody>
        </p:sp>
        <p:sp>
          <p:nvSpPr>
            <p:cNvPr id="33" name="Freeform 34"/>
            <p:cNvSpPr>
              <a:spLocks/>
            </p:cNvSpPr>
            <p:nvPr/>
          </p:nvSpPr>
          <p:spPr bwMode="auto">
            <a:xfrm>
              <a:off x="1651182" y="5454654"/>
              <a:ext cx="505020" cy="760428"/>
            </a:xfrm>
            <a:custGeom>
              <a:avLst/>
              <a:gdLst/>
              <a:ahLst/>
              <a:cxnLst>
                <a:cxn ang="0">
                  <a:pos x="320" y="149"/>
                </a:cxn>
                <a:cxn ang="0">
                  <a:pos x="320" y="190"/>
                </a:cxn>
                <a:cxn ang="0">
                  <a:pos x="331" y="298"/>
                </a:cxn>
                <a:cxn ang="0">
                  <a:pos x="331" y="309"/>
                </a:cxn>
                <a:cxn ang="0">
                  <a:pos x="300" y="314"/>
                </a:cxn>
                <a:cxn ang="0">
                  <a:pos x="269" y="324"/>
                </a:cxn>
                <a:cxn ang="0">
                  <a:pos x="258" y="350"/>
                </a:cxn>
                <a:cxn ang="0">
                  <a:pos x="238" y="375"/>
                </a:cxn>
                <a:cxn ang="0">
                  <a:pos x="248" y="401"/>
                </a:cxn>
                <a:cxn ang="0">
                  <a:pos x="248" y="411"/>
                </a:cxn>
                <a:cxn ang="0">
                  <a:pos x="181" y="437"/>
                </a:cxn>
                <a:cxn ang="0">
                  <a:pos x="160" y="468"/>
                </a:cxn>
                <a:cxn ang="0">
                  <a:pos x="140" y="504"/>
                </a:cxn>
                <a:cxn ang="0">
                  <a:pos x="83" y="555"/>
                </a:cxn>
                <a:cxn ang="0">
                  <a:pos x="83" y="519"/>
                </a:cxn>
                <a:cxn ang="0">
                  <a:pos x="78" y="504"/>
                </a:cxn>
                <a:cxn ang="0">
                  <a:pos x="88" y="489"/>
                </a:cxn>
                <a:cxn ang="0">
                  <a:pos x="88" y="447"/>
                </a:cxn>
                <a:cxn ang="0">
                  <a:pos x="98" y="432"/>
                </a:cxn>
                <a:cxn ang="0">
                  <a:pos x="98" y="406"/>
                </a:cxn>
                <a:cxn ang="0">
                  <a:pos x="88" y="391"/>
                </a:cxn>
                <a:cxn ang="0">
                  <a:pos x="78" y="381"/>
                </a:cxn>
                <a:cxn ang="0">
                  <a:pos x="93" y="350"/>
                </a:cxn>
                <a:cxn ang="0">
                  <a:pos x="83" y="314"/>
                </a:cxn>
                <a:cxn ang="0">
                  <a:pos x="67" y="303"/>
                </a:cxn>
                <a:cxn ang="0">
                  <a:pos x="47" y="319"/>
                </a:cxn>
                <a:cxn ang="0">
                  <a:pos x="42" y="283"/>
                </a:cxn>
                <a:cxn ang="0">
                  <a:pos x="52" y="262"/>
                </a:cxn>
                <a:cxn ang="0">
                  <a:pos x="26" y="242"/>
                </a:cxn>
                <a:cxn ang="0">
                  <a:pos x="31" y="226"/>
                </a:cxn>
                <a:cxn ang="0">
                  <a:pos x="0" y="195"/>
                </a:cxn>
                <a:cxn ang="0">
                  <a:pos x="36" y="195"/>
                </a:cxn>
                <a:cxn ang="0">
                  <a:pos x="62" y="190"/>
                </a:cxn>
                <a:cxn ang="0">
                  <a:pos x="98" y="170"/>
                </a:cxn>
                <a:cxn ang="0">
                  <a:pos x="145" y="139"/>
                </a:cxn>
                <a:cxn ang="0">
                  <a:pos x="140" y="123"/>
                </a:cxn>
                <a:cxn ang="0">
                  <a:pos x="129" y="103"/>
                </a:cxn>
                <a:cxn ang="0">
                  <a:pos x="145" y="93"/>
                </a:cxn>
                <a:cxn ang="0">
                  <a:pos x="155" y="67"/>
                </a:cxn>
                <a:cxn ang="0">
                  <a:pos x="186" y="93"/>
                </a:cxn>
                <a:cxn ang="0">
                  <a:pos x="217" y="82"/>
                </a:cxn>
                <a:cxn ang="0">
                  <a:pos x="212" y="62"/>
                </a:cxn>
                <a:cxn ang="0">
                  <a:pos x="217" y="41"/>
                </a:cxn>
                <a:cxn ang="0">
                  <a:pos x="243" y="51"/>
                </a:cxn>
                <a:cxn ang="0">
                  <a:pos x="263" y="41"/>
                </a:cxn>
                <a:cxn ang="0">
                  <a:pos x="305" y="26"/>
                </a:cxn>
                <a:cxn ang="0">
                  <a:pos x="320" y="15"/>
                </a:cxn>
                <a:cxn ang="0">
                  <a:pos x="367" y="0"/>
                </a:cxn>
                <a:cxn ang="0">
                  <a:pos x="367" y="36"/>
                </a:cxn>
              </a:cxnLst>
              <a:rect l="0" t="0" r="r" b="b"/>
              <a:pathLst>
                <a:path w="367" h="555">
                  <a:moveTo>
                    <a:pt x="361" y="72"/>
                  </a:moveTo>
                  <a:lnTo>
                    <a:pt x="361" y="72"/>
                  </a:lnTo>
                  <a:lnTo>
                    <a:pt x="320" y="149"/>
                  </a:lnTo>
                  <a:lnTo>
                    <a:pt x="315" y="149"/>
                  </a:lnTo>
                  <a:lnTo>
                    <a:pt x="315" y="149"/>
                  </a:lnTo>
                  <a:lnTo>
                    <a:pt x="320" y="190"/>
                  </a:lnTo>
                  <a:lnTo>
                    <a:pt x="320" y="226"/>
                  </a:lnTo>
                  <a:lnTo>
                    <a:pt x="320" y="262"/>
                  </a:lnTo>
                  <a:lnTo>
                    <a:pt x="331" y="298"/>
                  </a:lnTo>
                  <a:lnTo>
                    <a:pt x="331" y="298"/>
                  </a:lnTo>
                  <a:lnTo>
                    <a:pt x="331" y="303"/>
                  </a:lnTo>
                  <a:lnTo>
                    <a:pt x="331" y="309"/>
                  </a:lnTo>
                  <a:lnTo>
                    <a:pt x="320" y="319"/>
                  </a:lnTo>
                  <a:lnTo>
                    <a:pt x="320" y="319"/>
                  </a:lnTo>
                  <a:lnTo>
                    <a:pt x="300" y="314"/>
                  </a:lnTo>
                  <a:lnTo>
                    <a:pt x="279" y="314"/>
                  </a:lnTo>
                  <a:lnTo>
                    <a:pt x="279" y="314"/>
                  </a:lnTo>
                  <a:lnTo>
                    <a:pt x="269" y="324"/>
                  </a:lnTo>
                  <a:lnTo>
                    <a:pt x="263" y="329"/>
                  </a:lnTo>
                  <a:lnTo>
                    <a:pt x="258" y="350"/>
                  </a:lnTo>
                  <a:lnTo>
                    <a:pt x="258" y="350"/>
                  </a:lnTo>
                  <a:lnTo>
                    <a:pt x="253" y="360"/>
                  </a:lnTo>
                  <a:lnTo>
                    <a:pt x="248" y="365"/>
                  </a:lnTo>
                  <a:lnTo>
                    <a:pt x="238" y="375"/>
                  </a:lnTo>
                  <a:lnTo>
                    <a:pt x="238" y="386"/>
                  </a:lnTo>
                  <a:lnTo>
                    <a:pt x="238" y="386"/>
                  </a:lnTo>
                  <a:lnTo>
                    <a:pt x="248" y="401"/>
                  </a:lnTo>
                  <a:lnTo>
                    <a:pt x="253" y="406"/>
                  </a:lnTo>
                  <a:lnTo>
                    <a:pt x="248" y="411"/>
                  </a:lnTo>
                  <a:lnTo>
                    <a:pt x="248" y="411"/>
                  </a:lnTo>
                  <a:lnTo>
                    <a:pt x="212" y="422"/>
                  </a:lnTo>
                  <a:lnTo>
                    <a:pt x="196" y="427"/>
                  </a:lnTo>
                  <a:lnTo>
                    <a:pt x="181" y="437"/>
                  </a:lnTo>
                  <a:lnTo>
                    <a:pt x="181" y="437"/>
                  </a:lnTo>
                  <a:lnTo>
                    <a:pt x="171" y="453"/>
                  </a:lnTo>
                  <a:lnTo>
                    <a:pt x="160" y="468"/>
                  </a:lnTo>
                  <a:lnTo>
                    <a:pt x="155" y="489"/>
                  </a:lnTo>
                  <a:lnTo>
                    <a:pt x="140" y="504"/>
                  </a:lnTo>
                  <a:lnTo>
                    <a:pt x="140" y="504"/>
                  </a:lnTo>
                  <a:lnTo>
                    <a:pt x="129" y="519"/>
                  </a:lnTo>
                  <a:lnTo>
                    <a:pt x="119" y="535"/>
                  </a:lnTo>
                  <a:lnTo>
                    <a:pt x="83" y="555"/>
                  </a:lnTo>
                  <a:lnTo>
                    <a:pt x="83" y="555"/>
                  </a:lnTo>
                  <a:lnTo>
                    <a:pt x="88" y="540"/>
                  </a:lnTo>
                  <a:lnTo>
                    <a:pt x="83" y="519"/>
                  </a:lnTo>
                  <a:lnTo>
                    <a:pt x="83" y="519"/>
                  </a:lnTo>
                  <a:lnTo>
                    <a:pt x="78" y="509"/>
                  </a:lnTo>
                  <a:lnTo>
                    <a:pt x="78" y="504"/>
                  </a:lnTo>
                  <a:lnTo>
                    <a:pt x="78" y="494"/>
                  </a:lnTo>
                  <a:lnTo>
                    <a:pt x="78" y="494"/>
                  </a:lnTo>
                  <a:lnTo>
                    <a:pt x="88" y="489"/>
                  </a:lnTo>
                  <a:lnTo>
                    <a:pt x="88" y="483"/>
                  </a:lnTo>
                  <a:lnTo>
                    <a:pt x="88" y="463"/>
                  </a:lnTo>
                  <a:lnTo>
                    <a:pt x="88" y="447"/>
                  </a:lnTo>
                  <a:lnTo>
                    <a:pt x="93" y="437"/>
                  </a:lnTo>
                  <a:lnTo>
                    <a:pt x="98" y="432"/>
                  </a:lnTo>
                  <a:lnTo>
                    <a:pt x="98" y="432"/>
                  </a:lnTo>
                  <a:lnTo>
                    <a:pt x="98" y="422"/>
                  </a:lnTo>
                  <a:lnTo>
                    <a:pt x="98" y="411"/>
                  </a:lnTo>
                  <a:lnTo>
                    <a:pt x="98" y="406"/>
                  </a:lnTo>
                  <a:lnTo>
                    <a:pt x="93" y="396"/>
                  </a:lnTo>
                  <a:lnTo>
                    <a:pt x="93" y="396"/>
                  </a:lnTo>
                  <a:lnTo>
                    <a:pt x="88" y="391"/>
                  </a:lnTo>
                  <a:lnTo>
                    <a:pt x="78" y="391"/>
                  </a:lnTo>
                  <a:lnTo>
                    <a:pt x="72" y="386"/>
                  </a:lnTo>
                  <a:lnTo>
                    <a:pt x="78" y="381"/>
                  </a:lnTo>
                  <a:lnTo>
                    <a:pt x="78" y="381"/>
                  </a:lnTo>
                  <a:lnTo>
                    <a:pt x="88" y="365"/>
                  </a:lnTo>
                  <a:lnTo>
                    <a:pt x="93" y="350"/>
                  </a:lnTo>
                  <a:lnTo>
                    <a:pt x="93" y="350"/>
                  </a:lnTo>
                  <a:lnTo>
                    <a:pt x="88" y="324"/>
                  </a:lnTo>
                  <a:lnTo>
                    <a:pt x="83" y="314"/>
                  </a:lnTo>
                  <a:lnTo>
                    <a:pt x="72" y="303"/>
                  </a:lnTo>
                  <a:lnTo>
                    <a:pt x="72" y="303"/>
                  </a:lnTo>
                  <a:lnTo>
                    <a:pt x="67" y="303"/>
                  </a:lnTo>
                  <a:lnTo>
                    <a:pt x="62" y="309"/>
                  </a:lnTo>
                  <a:lnTo>
                    <a:pt x="47" y="319"/>
                  </a:lnTo>
                  <a:lnTo>
                    <a:pt x="47" y="319"/>
                  </a:lnTo>
                  <a:lnTo>
                    <a:pt x="52" y="298"/>
                  </a:lnTo>
                  <a:lnTo>
                    <a:pt x="52" y="288"/>
                  </a:lnTo>
                  <a:lnTo>
                    <a:pt x="42" y="283"/>
                  </a:lnTo>
                  <a:lnTo>
                    <a:pt x="42" y="283"/>
                  </a:lnTo>
                  <a:lnTo>
                    <a:pt x="52" y="267"/>
                  </a:lnTo>
                  <a:lnTo>
                    <a:pt x="52" y="262"/>
                  </a:lnTo>
                  <a:lnTo>
                    <a:pt x="47" y="257"/>
                  </a:lnTo>
                  <a:lnTo>
                    <a:pt x="26" y="242"/>
                  </a:lnTo>
                  <a:lnTo>
                    <a:pt x="26" y="242"/>
                  </a:lnTo>
                  <a:lnTo>
                    <a:pt x="31" y="237"/>
                  </a:lnTo>
                  <a:lnTo>
                    <a:pt x="31" y="226"/>
                  </a:lnTo>
                  <a:lnTo>
                    <a:pt x="31" y="226"/>
                  </a:lnTo>
                  <a:lnTo>
                    <a:pt x="16" y="211"/>
                  </a:lnTo>
                  <a:lnTo>
                    <a:pt x="0" y="195"/>
                  </a:lnTo>
                  <a:lnTo>
                    <a:pt x="0" y="195"/>
                  </a:lnTo>
                  <a:lnTo>
                    <a:pt x="11" y="195"/>
                  </a:lnTo>
                  <a:lnTo>
                    <a:pt x="21" y="195"/>
                  </a:lnTo>
                  <a:lnTo>
                    <a:pt x="36" y="195"/>
                  </a:lnTo>
                  <a:lnTo>
                    <a:pt x="42" y="185"/>
                  </a:lnTo>
                  <a:lnTo>
                    <a:pt x="42" y="185"/>
                  </a:lnTo>
                  <a:lnTo>
                    <a:pt x="62" y="190"/>
                  </a:lnTo>
                  <a:lnTo>
                    <a:pt x="83" y="185"/>
                  </a:lnTo>
                  <a:lnTo>
                    <a:pt x="83" y="185"/>
                  </a:lnTo>
                  <a:lnTo>
                    <a:pt x="98" y="170"/>
                  </a:lnTo>
                  <a:lnTo>
                    <a:pt x="114" y="159"/>
                  </a:lnTo>
                  <a:lnTo>
                    <a:pt x="129" y="154"/>
                  </a:lnTo>
                  <a:lnTo>
                    <a:pt x="145" y="139"/>
                  </a:lnTo>
                  <a:lnTo>
                    <a:pt x="145" y="139"/>
                  </a:lnTo>
                  <a:lnTo>
                    <a:pt x="145" y="129"/>
                  </a:lnTo>
                  <a:lnTo>
                    <a:pt x="140" y="123"/>
                  </a:lnTo>
                  <a:lnTo>
                    <a:pt x="134" y="113"/>
                  </a:lnTo>
                  <a:lnTo>
                    <a:pt x="129" y="103"/>
                  </a:lnTo>
                  <a:lnTo>
                    <a:pt x="129" y="103"/>
                  </a:lnTo>
                  <a:lnTo>
                    <a:pt x="134" y="98"/>
                  </a:lnTo>
                  <a:lnTo>
                    <a:pt x="134" y="98"/>
                  </a:lnTo>
                  <a:lnTo>
                    <a:pt x="145" y="93"/>
                  </a:lnTo>
                  <a:lnTo>
                    <a:pt x="145" y="67"/>
                  </a:lnTo>
                  <a:lnTo>
                    <a:pt x="145" y="67"/>
                  </a:lnTo>
                  <a:lnTo>
                    <a:pt x="155" y="67"/>
                  </a:lnTo>
                  <a:lnTo>
                    <a:pt x="160" y="72"/>
                  </a:lnTo>
                  <a:lnTo>
                    <a:pt x="181" y="82"/>
                  </a:lnTo>
                  <a:lnTo>
                    <a:pt x="186" y="93"/>
                  </a:lnTo>
                  <a:lnTo>
                    <a:pt x="196" y="93"/>
                  </a:lnTo>
                  <a:lnTo>
                    <a:pt x="207" y="93"/>
                  </a:lnTo>
                  <a:lnTo>
                    <a:pt x="217" y="82"/>
                  </a:lnTo>
                  <a:lnTo>
                    <a:pt x="217" y="82"/>
                  </a:lnTo>
                  <a:lnTo>
                    <a:pt x="217" y="72"/>
                  </a:lnTo>
                  <a:lnTo>
                    <a:pt x="212" y="62"/>
                  </a:lnTo>
                  <a:lnTo>
                    <a:pt x="212" y="51"/>
                  </a:lnTo>
                  <a:lnTo>
                    <a:pt x="217" y="41"/>
                  </a:lnTo>
                  <a:lnTo>
                    <a:pt x="217" y="41"/>
                  </a:lnTo>
                  <a:lnTo>
                    <a:pt x="227" y="46"/>
                  </a:lnTo>
                  <a:lnTo>
                    <a:pt x="238" y="51"/>
                  </a:lnTo>
                  <a:lnTo>
                    <a:pt x="243" y="51"/>
                  </a:lnTo>
                  <a:lnTo>
                    <a:pt x="253" y="51"/>
                  </a:lnTo>
                  <a:lnTo>
                    <a:pt x="253" y="51"/>
                  </a:lnTo>
                  <a:lnTo>
                    <a:pt x="263" y="41"/>
                  </a:lnTo>
                  <a:lnTo>
                    <a:pt x="269" y="36"/>
                  </a:lnTo>
                  <a:lnTo>
                    <a:pt x="289" y="31"/>
                  </a:lnTo>
                  <a:lnTo>
                    <a:pt x="305" y="26"/>
                  </a:lnTo>
                  <a:lnTo>
                    <a:pt x="315" y="21"/>
                  </a:lnTo>
                  <a:lnTo>
                    <a:pt x="320" y="15"/>
                  </a:lnTo>
                  <a:lnTo>
                    <a:pt x="320" y="15"/>
                  </a:lnTo>
                  <a:lnTo>
                    <a:pt x="346" y="15"/>
                  </a:lnTo>
                  <a:lnTo>
                    <a:pt x="356" y="10"/>
                  </a:lnTo>
                  <a:lnTo>
                    <a:pt x="367" y="0"/>
                  </a:lnTo>
                  <a:lnTo>
                    <a:pt x="367" y="0"/>
                  </a:lnTo>
                  <a:lnTo>
                    <a:pt x="367" y="21"/>
                  </a:lnTo>
                  <a:lnTo>
                    <a:pt x="367" y="36"/>
                  </a:lnTo>
                  <a:lnTo>
                    <a:pt x="361" y="72"/>
                  </a:lnTo>
                  <a:lnTo>
                    <a:pt x="361" y="72"/>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sp>
          <p:nvSpPr>
            <p:cNvPr id="34" name="Freeform 35"/>
            <p:cNvSpPr>
              <a:spLocks/>
            </p:cNvSpPr>
            <p:nvPr/>
          </p:nvSpPr>
          <p:spPr bwMode="auto">
            <a:xfrm>
              <a:off x="1424127" y="5553306"/>
              <a:ext cx="348147" cy="648077"/>
            </a:xfrm>
            <a:custGeom>
              <a:avLst/>
              <a:gdLst/>
              <a:ahLst/>
              <a:cxnLst>
                <a:cxn ang="0">
                  <a:pos x="88" y="57"/>
                </a:cxn>
                <a:cxn ang="0">
                  <a:pos x="103" y="72"/>
                </a:cxn>
                <a:cxn ang="0">
                  <a:pos x="150" y="87"/>
                </a:cxn>
                <a:cxn ang="0">
                  <a:pos x="170" y="108"/>
                </a:cxn>
                <a:cxn ang="0">
                  <a:pos x="160" y="118"/>
                </a:cxn>
                <a:cxn ang="0">
                  <a:pos x="150" y="134"/>
                </a:cxn>
                <a:cxn ang="0">
                  <a:pos x="170" y="144"/>
                </a:cxn>
                <a:cxn ang="0">
                  <a:pos x="186" y="159"/>
                </a:cxn>
                <a:cxn ang="0">
                  <a:pos x="181" y="175"/>
                </a:cxn>
                <a:cxn ang="0">
                  <a:pos x="191" y="185"/>
                </a:cxn>
                <a:cxn ang="0">
                  <a:pos x="207" y="190"/>
                </a:cxn>
                <a:cxn ang="0">
                  <a:pos x="207" y="195"/>
                </a:cxn>
                <a:cxn ang="0">
                  <a:pos x="191" y="211"/>
                </a:cxn>
                <a:cxn ang="0">
                  <a:pos x="196" y="216"/>
                </a:cxn>
                <a:cxn ang="0">
                  <a:pos x="207" y="221"/>
                </a:cxn>
                <a:cxn ang="0">
                  <a:pos x="201" y="252"/>
                </a:cxn>
                <a:cxn ang="0">
                  <a:pos x="217" y="257"/>
                </a:cxn>
                <a:cxn ang="0">
                  <a:pos x="227" y="247"/>
                </a:cxn>
                <a:cxn ang="0">
                  <a:pos x="243" y="252"/>
                </a:cxn>
                <a:cxn ang="0">
                  <a:pos x="248" y="262"/>
                </a:cxn>
                <a:cxn ang="0">
                  <a:pos x="243" y="288"/>
                </a:cxn>
                <a:cxn ang="0">
                  <a:pos x="232" y="303"/>
                </a:cxn>
                <a:cxn ang="0">
                  <a:pos x="227" y="324"/>
                </a:cxn>
                <a:cxn ang="0">
                  <a:pos x="253" y="334"/>
                </a:cxn>
                <a:cxn ang="0">
                  <a:pos x="248" y="365"/>
                </a:cxn>
                <a:cxn ang="0">
                  <a:pos x="248" y="396"/>
                </a:cxn>
                <a:cxn ang="0">
                  <a:pos x="232" y="427"/>
                </a:cxn>
                <a:cxn ang="0">
                  <a:pos x="237" y="458"/>
                </a:cxn>
                <a:cxn ang="0">
                  <a:pos x="237" y="473"/>
                </a:cxn>
                <a:cxn ang="0">
                  <a:pos x="196" y="411"/>
                </a:cxn>
                <a:cxn ang="0">
                  <a:pos x="150" y="355"/>
                </a:cxn>
                <a:cxn ang="0">
                  <a:pos x="145" y="334"/>
                </a:cxn>
                <a:cxn ang="0">
                  <a:pos x="129" y="257"/>
                </a:cxn>
                <a:cxn ang="0">
                  <a:pos x="114" y="190"/>
                </a:cxn>
                <a:cxn ang="0">
                  <a:pos x="103" y="165"/>
                </a:cxn>
                <a:cxn ang="0">
                  <a:pos x="62" y="98"/>
                </a:cxn>
                <a:cxn ang="0">
                  <a:pos x="0" y="0"/>
                </a:cxn>
                <a:cxn ang="0">
                  <a:pos x="26" y="10"/>
                </a:cxn>
                <a:cxn ang="0">
                  <a:pos x="72" y="36"/>
                </a:cxn>
                <a:cxn ang="0">
                  <a:pos x="88" y="57"/>
                </a:cxn>
              </a:cxnLst>
              <a:rect l="0" t="0" r="r" b="b"/>
              <a:pathLst>
                <a:path w="253" h="473">
                  <a:moveTo>
                    <a:pt x="88" y="57"/>
                  </a:moveTo>
                  <a:lnTo>
                    <a:pt x="88" y="57"/>
                  </a:lnTo>
                  <a:lnTo>
                    <a:pt x="93" y="67"/>
                  </a:lnTo>
                  <a:lnTo>
                    <a:pt x="103" y="72"/>
                  </a:lnTo>
                  <a:lnTo>
                    <a:pt x="129" y="82"/>
                  </a:lnTo>
                  <a:lnTo>
                    <a:pt x="150" y="87"/>
                  </a:lnTo>
                  <a:lnTo>
                    <a:pt x="160" y="93"/>
                  </a:lnTo>
                  <a:lnTo>
                    <a:pt x="170" y="108"/>
                  </a:lnTo>
                  <a:lnTo>
                    <a:pt x="170" y="108"/>
                  </a:lnTo>
                  <a:lnTo>
                    <a:pt x="160" y="118"/>
                  </a:lnTo>
                  <a:lnTo>
                    <a:pt x="155" y="123"/>
                  </a:lnTo>
                  <a:lnTo>
                    <a:pt x="150" y="134"/>
                  </a:lnTo>
                  <a:lnTo>
                    <a:pt x="150" y="134"/>
                  </a:lnTo>
                  <a:lnTo>
                    <a:pt x="170" y="144"/>
                  </a:lnTo>
                  <a:lnTo>
                    <a:pt x="186" y="159"/>
                  </a:lnTo>
                  <a:lnTo>
                    <a:pt x="186" y="159"/>
                  </a:lnTo>
                  <a:lnTo>
                    <a:pt x="176" y="165"/>
                  </a:lnTo>
                  <a:lnTo>
                    <a:pt x="181" y="175"/>
                  </a:lnTo>
                  <a:lnTo>
                    <a:pt x="191" y="185"/>
                  </a:lnTo>
                  <a:lnTo>
                    <a:pt x="191" y="185"/>
                  </a:lnTo>
                  <a:lnTo>
                    <a:pt x="201" y="190"/>
                  </a:lnTo>
                  <a:lnTo>
                    <a:pt x="207" y="190"/>
                  </a:lnTo>
                  <a:lnTo>
                    <a:pt x="207" y="195"/>
                  </a:lnTo>
                  <a:lnTo>
                    <a:pt x="207" y="195"/>
                  </a:lnTo>
                  <a:lnTo>
                    <a:pt x="196" y="206"/>
                  </a:lnTo>
                  <a:lnTo>
                    <a:pt x="191" y="211"/>
                  </a:lnTo>
                  <a:lnTo>
                    <a:pt x="196" y="216"/>
                  </a:lnTo>
                  <a:lnTo>
                    <a:pt x="196" y="216"/>
                  </a:lnTo>
                  <a:lnTo>
                    <a:pt x="201" y="216"/>
                  </a:lnTo>
                  <a:lnTo>
                    <a:pt x="207" y="221"/>
                  </a:lnTo>
                  <a:lnTo>
                    <a:pt x="201" y="237"/>
                  </a:lnTo>
                  <a:lnTo>
                    <a:pt x="201" y="252"/>
                  </a:lnTo>
                  <a:lnTo>
                    <a:pt x="207" y="257"/>
                  </a:lnTo>
                  <a:lnTo>
                    <a:pt x="217" y="257"/>
                  </a:lnTo>
                  <a:lnTo>
                    <a:pt x="217" y="257"/>
                  </a:lnTo>
                  <a:lnTo>
                    <a:pt x="227" y="247"/>
                  </a:lnTo>
                  <a:lnTo>
                    <a:pt x="237" y="247"/>
                  </a:lnTo>
                  <a:lnTo>
                    <a:pt x="243" y="252"/>
                  </a:lnTo>
                  <a:lnTo>
                    <a:pt x="243" y="252"/>
                  </a:lnTo>
                  <a:lnTo>
                    <a:pt x="248" y="262"/>
                  </a:lnTo>
                  <a:lnTo>
                    <a:pt x="248" y="273"/>
                  </a:lnTo>
                  <a:lnTo>
                    <a:pt x="243" y="288"/>
                  </a:lnTo>
                  <a:lnTo>
                    <a:pt x="243" y="288"/>
                  </a:lnTo>
                  <a:lnTo>
                    <a:pt x="232" y="303"/>
                  </a:lnTo>
                  <a:lnTo>
                    <a:pt x="227" y="314"/>
                  </a:lnTo>
                  <a:lnTo>
                    <a:pt x="227" y="324"/>
                  </a:lnTo>
                  <a:lnTo>
                    <a:pt x="253" y="334"/>
                  </a:lnTo>
                  <a:lnTo>
                    <a:pt x="253" y="334"/>
                  </a:lnTo>
                  <a:lnTo>
                    <a:pt x="253" y="350"/>
                  </a:lnTo>
                  <a:lnTo>
                    <a:pt x="248" y="365"/>
                  </a:lnTo>
                  <a:lnTo>
                    <a:pt x="243" y="381"/>
                  </a:lnTo>
                  <a:lnTo>
                    <a:pt x="248" y="396"/>
                  </a:lnTo>
                  <a:lnTo>
                    <a:pt x="248" y="396"/>
                  </a:lnTo>
                  <a:lnTo>
                    <a:pt x="232" y="427"/>
                  </a:lnTo>
                  <a:lnTo>
                    <a:pt x="232" y="442"/>
                  </a:lnTo>
                  <a:lnTo>
                    <a:pt x="237" y="458"/>
                  </a:lnTo>
                  <a:lnTo>
                    <a:pt x="237" y="473"/>
                  </a:lnTo>
                  <a:lnTo>
                    <a:pt x="237" y="473"/>
                  </a:lnTo>
                  <a:lnTo>
                    <a:pt x="217" y="442"/>
                  </a:lnTo>
                  <a:lnTo>
                    <a:pt x="196" y="411"/>
                  </a:lnTo>
                  <a:lnTo>
                    <a:pt x="176" y="381"/>
                  </a:lnTo>
                  <a:lnTo>
                    <a:pt x="150" y="355"/>
                  </a:lnTo>
                  <a:lnTo>
                    <a:pt x="150" y="355"/>
                  </a:lnTo>
                  <a:lnTo>
                    <a:pt x="145" y="334"/>
                  </a:lnTo>
                  <a:lnTo>
                    <a:pt x="139" y="309"/>
                  </a:lnTo>
                  <a:lnTo>
                    <a:pt x="129" y="257"/>
                  </a:lnTo>
                  <a:lnTo>
                    <a:pt x="124" y="211"/>
                  </a:lnTo>
                  <a:lnTo>
                    <a:pt x="114" y="190"/>
                  </a:lnTo>
                  <a:lnTo>
                    <a:pt x="103" y="165"/>
                  </a:lnTo>
                  <a:lnTo>
                    <a:pt x="103" y="165"/>
                  </a:lnTo>
                  <a:lnTo>
                    <a:pt x="83" y="129"/>
                  </a:lnTo>
                  <a:lnTo>
                    <a:pt x="62" y="98"/>
                  </a:lnTo>
                  <a:lnTo>
                    <a:pt x="10" y="31"/>
                  </a:lnTo>
                  <a:lnTo>
                    <a:pt x="0" y="0"/>
                  </a:lnTo>
                  <a:lnTo>
                    <a:pt x="0" y="0"/>
                  </a:lnTo>
                  <a:lnTo>
                    <a:pt x="26" y="10"/>
                  </a:lnTo>
                  <a:lnTo>
                    <a:pt x="52" y="21"/>
                  </a:lnTo>
                  <a:lnTo>
                    <a:pt x="72" y="36"/>
                  </a:lnTo>
                  <a:lnTo>
                    <a:pt x="78" y="41"/>
                  </a:lnTo>
                  <a:lnTo>
                    <a:pt x="88" y="57"/>
                  </a:lnTo>
                  <a:lnTo>
                    <a:pt x="88" y="57"/>
                  </a:lnTo>
                  <a:close/>
                </a:path>
              </a:pathLst>
            </a:custGeom>
            <a:solidFill>
              <a:schemeClr val="accent5">
                <a:lumMod val="75000"/>
              </a:schemeClr>
            </a:solidFill>
            <a:ln w="9525">
              <a:noFill/>
              <a:round/>
              <a:headEnd/>
              <a:tailEnd/>
            </a:ln>
            <a:effectLst/>
          </p:spPr>
          <p:txBody>
            <a:bodyPr/>
            <a:lstStyle/>
            <a:p>
              <a:pPr>
                <a:defRPr/>
              </a:pPr>
              <a:endParaRPr lang="en-US">
                <a:latin typeface="+mj-lt"/>
              </a:endParaRPr>
            </a:p>
          </p:txBody>
        </p:sp>
        <p:cxnSp>
          <p:nvCxnSpPr>
            <p:cNvPr id="68" name="Straight Arrow Connector 15"/>
            <p:cNvCxnSpPr>
              <a:endCxn id="69" idx="1"/>
            </p:cNvCxnSpPr>
            <p:nvPr/>
          </p:nvCxnSpPr>
          <p:spPr>
            <a:xfrm rot="5400000" flipH="1" flipV="1">
              <a:off x="1647825" y="1936750"/>
              <a:ext cx="725488" cy="56673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103"/>
            <p:cNvSpPr txBox="1">
              <a:spLocks noChangeArrowheads="1"/>
            </p:cNvSpPr>
            <p:nvPr/>
          </p:nvSpPr>
          <p:spPr bwMode="auto">
            <a:xfrm>
              <a:off x="2293938" y="1727200"/>
              <a:ext cx="1219200" cy="261938"/>
            </a:xfrm>
            <a:prstGeom prst="rect">
              <a:avLst/>
            </a:prstGeom>
            <a:noFill/>
            <a:ln w="9525">
              <a:noFill/>
              <a:miter lim="800000"/>
              <a:headEnd/>
              <a:tailEnd/>
            </a:ln>
          </p:spPr>
          <p:txBody>
            <a:bodyPr wrap="none">
              <a:spAutoFit/>
            </a:bodyPr>
            <a:lstStyle/>
            <a:p>
              <a:pPr>
                <a:defRPr/>
              </a:pPr>
              <a:r>
                <a:rPr lang="en-US" sz="1100">
                  <a:latin typeface="+mj-lt"/>
                </a:rPr>
                <a:t>Jammu &amp; Kashmir</a:t>
              </a:r>
              <a:endParaRPr lang="en-IN" sz="1100">
                <a:latin typeface="+mj-lt"/>
              </a:endParaRPr>
            </a:p>
          </p:txBody>
        </p:sp>
        <p:cxnSp>
          <p:nvCxnSpPr>
            <p:cNvPr id="70" name="Straight Arrow Connector 15"/>
            <p:cNvCxnSpPr>
              <a:endCxn id="71" idx="1"/>
            </p:cNvCxnSpPr>
            <p:nvPr/>
          </p:nvCxnSpPr>
          <p:spPr>
            <a:xfrm rot="5400000" flipH="1" flipV="1">
              <a:off x="1813719" y="2555081"/>
              <a:ext cx="1393825" cy="55086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105"/>
            <p:cNvSpPr txBox="1">
              <a:spLocks noChangeArrowheads="1"/>
            </p:cNvSpPr>
            <p:nvPr/>
          </p:nvSpPr>
          <p:spPr bwMode="auto">
            <a:xfrm>
              <a:off x="2786063" y="2003425"/>
              <a:ext cx="977900" cy="261938"/>
            </a:xfrm>
            <a:prstGeom prst="rect">
              <a:avLst/>
            </a:prstGeom>
            <a:noFill/>
            <a:ln w="9525">
              <a:noFill/>
              <a:miter lim="800000"/>
              <a:headEnd/>
              <a:tailEnd/>
            </a:ln>
          </p:spPr>
          <p:txBody>
            <a:bodyPr wrap="none">
              <a:spAutoFit/>
            </a:bodyPr>
            <a:lstStyle/>
            <a:p>
              <a:pPr>
                <a:defRPr/>
              </a:pPr>
              <a:r>
                <a:rPr lang="en-US" sz="1100" dirty="0">
                  <a:latin typeface="+mj-lt"/>
                </a:rPr>
                <a:t>Uttar Pradesh</a:t>
              </a:r>
              <a:endParaRPr lang="en-IN" sz="1100" dirty="0">
                <a:latin typeface="+mj-lt"/>
              </a:endParaRPr>
            </a:p>
          </p:txBody>
        </p:sp>
        <p:cxnSp>
          <p:nvCxnSpPr>
            <p:cNvPr id="72" name="Straight Arrow Connector 15"/>
            <p:cNvCxnSpPr>
              <a:endCxn id="73" idx="3"/>
            </p:cNvCxnSpPr>
            <p:nvPr/>
          </p:nvCxnSpPr>
          <p:spPr>
            <a:xfrm rot="16200000" flipV="1">
              <a:off x="229394" y="2537619"/>
              <a:ext cx="1597025" cy="35401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116"/>
            <p:cNvSpPr txBox="1">
              <a:spLocks noChangeArrowheads="1"/>
            </p:cNvSpPr>
            <p:nvPr/>
          </p:nvSpPr>
          <p:spPr bwMode="auto">
            <a:xfrm>
              <a:off x="73025" y="1785938"/>
              <a:ext cx="777875" cy="261937"/>
            </a:xfrm>
            <a:prstGeom prst="rect">
              <a:avLst/>
            </a:prstGeom>
            <a:noFill/>
            <a:ln w="9525">
              <a:noFill/>
              <a:miter lim="800000"/>
              <a:headEnd/>
              <a:tailEnd/>
            </a:ln>
          </p:spPr>
          <p:txBody>
            <a:bodyPr wrap="none">
              <a:spAutoFit/>
            </a:bodyPr>
            <a:lstStyle/>
            <a:p>
              <a:pPr>
                <a:defRPr/>
              </a:pPr>
              <a:r>
                <a:rPr lang="en-US" sz="1100">
                  <a:latin typeface="+mj-lt"/>
                </a:rPr>
                <a:t>Rajasthan </a:t>
              </a:r>
              <a:endParaRPr lang="en-IN" sz="1100">
                <a:latin typeface="+mj-lt"/>
              </a:endParaRPr>
            </a:p>
          </p:txBody>
        </p:sp>
        <p:cxnSp>
          <p:nvCxnSpPr>
            <p:cNvPr id="74" name="Straight Arrow Connector 15"/>
            <p:cNvCxnSpPr>
              <a:endCxn id="75" idx="1"/>
            </p:cNvCxnSpPr>
            <p:nvPr/>
          </p:nvCxnSpPr>
          <p:spPr>
            <a:xfrm rot="5400000" flipH="1" flipV="1">
              <a:off x="2573338" y="3095625"/>
              <a:ext cx="1558925" cy="523875"/>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121"/>
            <p:cNvSpPr txBox="1">
              <a:spLocks noChangeArrowheads="1"/>
            </p:cNvSpPr>
            <p:nvPr/>
          </p:nvSpPr>
          <p:spPr bwMode="auto">
            <a:xfrm>
              <a:off x="3614738" y="2362200"/>
              <a:ext cx="571500" cy="430213"/>
            </a:xfrm>
            <a:prstGeom prst="rect">
              <a:avLst/>
            </a:prstGeom>
            <a:noFill/>
            <a:ln w="9525">
              <a:noFill/>
              <a:miter lim="800000"/>
              <a:headEnd/>
              <a:tailEnd/>
            </a:ln>
          </p:spPr>
          <p:txBody>
            <a:bodyPr wrap="none">
              <a:spAutoFit/>
            </a:bodyPr>
            <a:lstStyle/>
            <a:p>
              <a:pPr>
                <a:defRPr/>
              </a:pPr>
              <a:r>
                <a:rPr lang="en-US" sz="1100">
                  <a:latin typeface="+mj-lt"/>
                </a:rPr>
                <a:t>West </a:t>
              </a:r>
              <a:br>
                <a:rPr lang="en-US" sz="1100">
                  <a:latin typeface="+mj-lt"/>
                </a:rPr>
              </a:br>
              <a:r>
                <a:rPr lang="en-US" sz="1100">
                  <a:latin typeface="+mj-lt"/>
                </a:rPr>
                <a:t>Bengal</a:t>
              </a:r>
              <a:endParaRPr lang="en-IN" sz="1100">
                <a:latin typeface="+mj-lt"/>
              </a:endParaRPr>
            </a:p>
          </p:txBody>
        </p:sp>
        <p:cxnSp>
          <p:nvCxnSpPr>
            <p:cNvPr id="76" name="Straight Arrow Connector 15"/>
            <p:cNvCxnSpPr>
              <a:endCxn id="77" idx="3"/>
            </p:cNvCxnSpPr>
            <p:nvPr/>
          </p:nvCxnSpPr>
          <p:spPr>
            <a:xfrm rot="16200000" flipV="1">
              <a:off x="53976" y="3319462"/>
              <a:ext cx="1509712" cy="32861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126"/>
            <p:cNvSpPr txBox="1">
              <a:spLocks noChangeArrowheads="1"/>
            </p:cNvSpPr>
            <p:nvPr/>
          </p:nvSpPr>
          <p:spPr bwMode="auto">
            <a:xfrm>
              <a:off x="0" y="2598738"/>
              <a:ext cx="644525" cy="261937"/>
            </a:xfrm>
            <a:prstGeom prst="rect">
              <a:avLst/>
            </a:prstGeom>
            <a:noFill/>
            <a:ln w="9525">
              <a:noFill/>
              <a:miter lim="800000"/>
              <a:headEnd/>
              <a:tailEnd/>
            </a:ln>
          </p:spPr>
          <p:txBody>
            <a:bodyPr wrap="none">
              <a:spAutoFit/>
            </a:bodyPr>
            <a:lstStyle/>
            <a:p>
              <a:pPr>
                <a:defRPr/>
              </a:pPr>
              <a:r>
                <a:rPr lang="en-US" sz="1100">
                  <a:latin typeface="+mj-lt"/>
                </a:rPr>
                <a:t>Gujarat </a:t>
              </a:r>
              <a:endParaRPr lang="en-IN" sz="1100">
                <a:latin typeface="+mj-lt"/>
              </a:endParaRPr>
            </a:p>
          </p:txBody>
        </p:sp>
        <p:cxnSp>
          <p:nvCxnSpPr>
            <p:cNvPr id="78" name="Straight Arrow Connector 15"/>
            <p:cNvCxnSpPr>
              <a:endCxn id="79" idx="3"/>
            </p:cNvCxnSpPr>
            <p:nvPr/>
          </p:nvCxnSpPr>
          <p:spPr>
            <a:xfrm rot="5400000">
              <a:off x="3098800" y="4486275"/>
              <a:ext cx="1368425" cy="149225"/>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133"/>
            <p:cNvSpPr txBox="1">
              <a:spLocks noChangeArrowheads="1"/>
            </p:cNvSpPr>
            <p:nvPr/>
          </p:nvSpPr>
          <p:spPr bwMode="auto">
            <a:xfrm>
              <a:off x="2974975" y="5114925"/>
              <a:ext cx="733425" cy="261938"/>
            </a:xfrm>
            <a:prstGeom prst="rect">
              <a:avLst/>
            </a:prstGeom>
            <a:noFill/>
            <a:ln w="9525">
              <a:noFill/>
              <a:miter lim="800000"/>
              <a:headEnd/>
              <a:tailEnd/>
            </a:ln>
          </p:spPr>
          <p:txBody>
            <a:bodyPr wrap="none">
              <a:spAutoFit/>
            </a:bodyPr>
            <a:lstStyle/>
            <a:p>
              <a:pPr>
                <a:defRPr/>
              </a:pPr>
              <a:r>
                <a:rPr lang="en-US" sz="1100">
                  <a:latin typeface="+mj-lt"/>
                </a:rPr>
                <a:t>Manipur </a:t>
              </a:r>
              <a:endParaRPr lang="en-IN" sz="1100">
                <a:latin typeface="+mj-lt"/>
              </a:endParaRPr>
            </a:p>
          </p:txBody>
        </p:sp>
        <p:sp>
          <p:nvSpPr>
            <p:cNvPr id="80" name="TextBox 136"/>
            <p:cNvSpPr txBox="1">
              <a:spLocks noChangeArrowheads="1"/>
            </p:cNvSpPr>
            <p:nvPr/>
          </p:nvSpPr>
          <p:spPr bwMode="auto">
            <a:xfrm>
              <a:off x="2844800" y="4608513"/>
              <a:ext cx="695325" cy="261937"/>
            </a:xfrm>
            <a:prstGeom prst="rect">
              <a:avLst/>
            </a:prstGeom>
            <a:noFill/>
            <a:ln w="9525">
              <a:noFill/>
              <a:miter lim="800000"/>
              <a:headEnd/>
              <a:tailEnd/>
            </a:ln>
          </p:spPr>
          <p:txBody>
            <a:bodyPr wrap="none">
              <a:spAutoFit/>
            </a:bodyPr>
            <a:lstStyle/>
            <a:p>
              <a:pPr>
                <a:defRPr/>
              </a:pPr>
              <a:r>
                <a:rPr lang="en-US" sz="1100">
                  <a:latin typeface="+mj-lt"/>
                </a:rPr>
                <a:t>Mizoram</a:t>
              </a:r>
              <a:endParaRPr lang="en-IN" sz="1100">
                <a:latin typeface="+mj-lt"/>
              </a:endParaRPr>
            </a:p>
          </p:txBody>
        </p:sp>
        <p:cxnSp>
          <p:nvCxnSpPr>
            <p:cNvPr id="81" name="Straight Arrow Connector 15"/>
            <p:cNvCxnSpPr>
              <a:endCxn id="80" idx="3"/>
            </p:cNvCxnSpPr>
            <p:nvPr/>
          </p:nvCxnSpPr>
          <p:spPr>
            <a:xfrm rot="5400000">
              <a:off x="3291681" y="4306094"/>
              <a:ext cx="681038" cy="184150"/>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15"/>
            <p:cNvCxnSpPr>
              <a:endCxn id="83" idx="1"/>
            </p:cNvCxnSpPr>
            <p:nvPr/>
          </p:nvCxnSpPr>
          <p:spPr>
            <a:xfrm rot="5400000" flipH="1" flipV="1">
              <a:off x="3151981" y="3369469"/>
              <a:ext cx="1106488" cy="247650"/>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144"/>
            <p:cNvSpPr txBox="1">
              <a:spLocks noChangeArrowheads="1"/>
            </p:cNvSpPr>
            <p:nvPr/>
          </p:nvSpPr>
          <p:spPr bwMode="auto">
            <a:xfrm>
              <a:off x="3829050" y="2809875"/>
              <a:ext cx="627063" cy="261938"/>
            </a:xfrm>
            <a:prstGeom prst="rect">
              <a:avLst/>
            </a:prstGeom>
            <a:noFill/>
            <a:ln w="9525">
              <a:noFill/>
              <a:miter lim="800000"/>
              <a:headEnd/>
              <a:tailEnd/>
            </a:ln>
          </p:spPr>
          <p:txBody>
            <a:bodyPr>
              <a:spAutoFit/>
            </a:bodyPr>
            <a:lstStyle/>
            <a:p>
              <a:pPr>
                <a:defRPr/>
              </a:pPr>
              <a:r>
                <a:rPr lang="en-US" sz="1100">
                  <a:latin typeface="+mj-lt"/>
                </a:rPr>
                <a:t>Tripura </a:t>
              </a:r>
              <a:endParaRPr lang="en-IN" sz="1100">
                <a:latin typeface="+mj-lt"/>
              </a:endParaRPr>
            </a:p>
          </p:txBody>
        </p:sp>
        <p:cxnSp>
          <p:nvCxnSpPr>
            <p:cNvPr id="84" name="Straight Arrow Connector 15"/>
            <p:cNvCxnSpPr>
              <a:endCxn id="85" idx="3"/>
            </p:cNvCxnSpPr>
            <p:nvPr/>
          </p:nvCxnSpPr>
          <p:spPr>
            <a:xfrm rot="5400000">
              <a:off x="2747962" y="4643438"/>
              <a:ext cx="2143125" cy="177800"/>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151"/>
            <p:cNvSpPr txBox="1">
              <a:spLocks noChangeArrowheads="1"/>
            </p:cNvSpPr>
            <p:nvPr/>
          </p:nvSpPr>
          <p:spPr bwMode="auto">
            <a:xfrm>
              <a:off x="2974975" y="5673725"/>
              <a:ext cx="755650" cy="261938"/>
            </a:xfrm>
            <a:prstGeom prst="rect">
              <a:avLst/>
            </a:prstGeom>
            <a:noFill/>
            <a:ln w="9525">
              <a:noFill/>
              <a:miter lim="800000"/>
              <a:headEnd/>
              <a:tailEnd/>
            </a:ln>
          </p:spPr>
          <p:txBody>
            <a:bodyPr wrap="none">
              <a:spAutoFit/>
            </a:bodyPr>
            <a:lstStyle/>
            <a:p>
              <a:pPr>
                <a:defRPr/>
              </a:pPr>
              <a:r>
                <a:rPr lang="en-US" sz="1100">
                  <a:latin typeface="+mj-lt"/>
                </a:rPr>
                <a:t>Nagaland </a:t>
              </a:r>
              <a:endParaRPr lang="en-IN" sz="1100">
                <a:latin typeface="+mj-lt"/>
              </a:endParaRPr>
            </a:p>
          </p:txBody>
        </p:sp>
        <p:sp>
          <p:nvSpPr>
            <p:cNvPr id="86" name="TextBox 154"/>
            <p:cNvSpPr txBox="1">
              <a:spLocks noChangeArrowheads="1"/>
            </p:cNvSpPr>
            <p:nvPr/>
          </p:nvSpPr>
          <p:spPr bwMode="auto">
            <a:xfrm>
              <a:off x="0" y="4605338"/>
              <a:ext cx="954088" cy="261937"/>
            </a:xfrm>
            <a:prstGeom prst="rect">
              <a:avLst/>
            </a:prstGeom>
            <a:noFill/>
            <a:ln w="9525">
              <a:noFill/>
              <a:miter lim="800000"/>
              <a:headEnd/>
              <a:tailEnd/>
            </a:ln>
          </p:spPr>
          <p:txBody>
            <a:bodyPr wrap="none">
              <a:spAutoFit/>
            </a:bodyPr>
            <a:lstStyle/>
            <a:p>
              <a:pPr>
                <a:defRPr/>
              </a:pPr>
              <a:r>
                <a:rPr lang="en-US" sz="1100">
                  <a:latin typeface="+mj-lt"/>
                </a:rPr>
                <a:t>Maharashtra </a:t>
              </a:r>
              <a:endParaRPr lang="en-IN" sz="1100">
                <a:latin typeface="+mj-lt"/>
              </a:endParaRPr>
            </a:p>
          </p:txBody>
        </p:sp>
        <p:cxnSp>
          <p:nvCxnSpPr>
            <p:cNvPr id="87" name="Straight Arrow Connector 15"/>
            <p:cNvCxnSpPr>
              <a:endCxn id="88" idx="3"/>
            </p:cNvCxnSpPr>
            <p:nvPr/>
          </p:nvCxnSpPr>
          <p:spPr>
            <a:xfrm rot="10800000" flipV="1">
              <a:off x="793750" y="5219700"/>
              <a:ext cx="806450" cy="11113"/>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158"/>
            <p:cNvSpPr txBox="1">
              <a:spLocks noChangeArrowheads="1"/>
            </p:cNvSpPr>
            <p:nvPr/>
          </p:nvSpPr>
          <p:spPr bwMode="auto">
            <a:xfrm>
              <a:off x="0" y="5100638"/>
              <a:ext cx="793750" cy="261937"/>
            </a:xfrm>
            <a:prstGeom prst="rect">
              <a:avLst/>
            </a:prstGeom>
            <a:noFill/>
            <a:ln w="9525">
              <a:noFill/>
              <a:miter lim="800000"/>
              <a:headEnd/>
              <a:tailEnd/>
            </a:ln>
          </p:spPr>
          <p:txBody>
            <a:bodyPr wrap="none">
              <a:spAutoFit/>
            </a:bodyPr>
            <a:lstStyle/>
            <a:p>
              <a:pPr>
                <a:defRPr/>
              </a:pPr>
              <a:r>
                <a:rPr lang="en-US" sz="1100">
                  <a:latin typeface="+mj-lt"/>
                </a:rPr>
                <a:t>Karnataka </a:t>
              </a:r>
              <a:endParaRPr lang="en-IN" sz="1100">
                <a:latin typeface="+mj-lt"/>
              </a:endParaRPr>
            </a:p>
          </p:txBody>
        </p:sp>
        <p:cxnSp>
          <p:nvCxnSpPr>
            <p:cNvPr id="89" name="Straight Arrow Connector 15"/>
            <p:cNvCxnSpPr>
              <a:endCxn id="86" idx="3"/>
            </p:cNvCxnSpPr>
            <p:nvPr/>
          </p:nvCxnSpPr>
          <p:spPr>
            <a:xfrm rot="10800000">
              <a:off x="954088" y="4735513"/>
              <a:ext cx="608012" cy="158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15"/>
            <p:cNvCxnSpPr>
              <a:endCxn id="90" idx="1"/>
            </p:cNvCxnSpPr>
            <p:nvPr>
              <p:custDataLst>
                <p:tags r:id="rId1"/>
              </p:custDataLst>
            </p:nvPr>
          </p:nvCxnSpPr>
          <p:spPr>
            <a:xfrm rot="16200000" flipH="1">
              <a:off x="1783557" y="5499893"/>
              <a:ext cx="1447800" cy="55721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Line 69"/>
            <p:cNvSpPr>
              <a:spLocks noChangeShapeType="1"/>
            </p:cNvSpPr>
            <p:nvPr/>
          </p:nvSpPr>
          <p:spPr bwMode="auto">
            <a:xfrm flipH="1">
              <a:off x="966788" y="5843588"/>
              <a:ext cx="649287" cy="0"/>
            </a:xfrm>
            <a:prstGeom prst="line">
              <a:avLst/>
            </a:prstGeom>
            <a:noFill/>
            <a:ln w="9525">
              <a:solidFill>
                <a:schemeClr val="accent2"/>
              </a:solidFill>
              <a:round/>
              <a:headEnd/>
              <a:tailEnd type="triangle" w="med" len="med"/>
            </a:ln>
          </p:spPr>
          <p:txBody>
            <a:bodyPr/>
            <a:lstStyle/>
            <a:p>
              <a:pPr>
                <a:defRPr/>
              </a:pPr>
              <a:endParaRPr lang="en-US">
                <a:latin typeface="+mj-lt"/>
              </a:endParaRPr>
            </a:p>
          </p:txBody>
        </p:sp>
        <p:sp>
          <p:nvSpPr>
            <p:cNvPr id="94" name="Line 72"/>
            <p:cNvSpPr>
              <a:spLocks noChangeShapeType="1"/>
            </p:cNvSpPr>
            <p:nvPr/>
          </p:nvSpPr>
          <p:spPr bwMode="auto">
            <a:xfrm flipH="1" flipV="1">
              <a:off x="595313" y="4532313"/>
              <a:ext cx="1087437" cy="1587"/>
            </a:xfrm>
            <a:prstGeom prst="line">
              <a:avLst/>
            </a:prstGeom>
            <a:noFill/>
            <a:ln w="9525">
              <a:solidFill>
                <a:schemeClr val="accent2"/>
              </a:solidFill>
              <a:round/>
              <a:headEnd/>
              <a:tailEnd type="triangle" w="med" len="med"/>
            </a:ln>
          </p:spPr>
          <p:txBody>
            <a:bodyPr/>
            <a:lstStyle/>
            <a:p>
              <a:pPr>
                <a:defRPr/>
              </a:pPr>
              <a:endParaRPr lang="en-US">
                <a:latin typeface="+mj-lt"/>
              </a:endParaRPr>
            </a:p>
          </p:txBody>
        </p:sp>
        <p:sp>
          <p:nvSpPr>
            <p:cNvPr id="95" name="Line 73"/>
            <p:cNvSpPr>
              <a:spLocks noChangeShapeType="1"/>
            </p:cNvSpPr>
            <p:nvPr/>
          </p:nvSpPr>
          <p:spPr bwMode="auto">
            <a:xfrm flipV="1">
              <a:off x="2676525" y="3313113"/>
              <a:ext cx="0" cy="714375"/>
            </a:xfrm>
            <a:prstGeom prst="line">
              <a:avLst/>
            </a:prstGeom>
            <a:noFill/>
            <a:ln w="9525">
              <a:solidFill>
                <a:schemeClr val="accent2"/>
              </a:solidFill>
              <a:round/>
              <a:headEnd/>
              <a:tailEnd type="triangle" w="med" len="med"/>
            </a:ln>
          </p:spPr>
          <p:txBody>
            <a:bodyPr/>
            <a:lstStyle/>
            <a:p>
              <a:pPr>
                <a:defRPr/>
              </a:pPr>
              <a:endParaRPr lang="en-US">
                <a:latin typeface="+mj-lt"/>
              </a:endParaRPr>
            </a:p>
          </p:txBody>
        </p:sp>
        <p:sp>
          <p:nvSpPr>
            <p:cNvPr id="96" name="Line 74"/>
            <p:cNvSpPr>
              <a:spLocks noChangeShapeType="1"/>
            </p:cNvSpPr>
            <p:nvPr/>
          </p:nvSpPr>
          <p:spPr bwMode="auto">
            <a:xfrm flipV="1">
              <a:off x="2994025" y="3074988"/>
              <a:ext cx="0" cy="754062"/>
            </a:xfrm>
            <a:prstGeom prst="line">
              <a:avLst/>
            </a:prstGeom>
            <a:noFill/>
            <a:ln w="9525">
              <a:solidFill>
                <a:schemeClr val="accent2"/>
              </a:solidFill>
              <a:round/>
              <a:headEnd/>
              <a:tailEnd type="triangle" w="med" len="med"/>
            </a:ln>
          </p:spPr>
          <p:txBody>
            <a:bodyPr/>
            <a:lstStyle/>
            <a:p>
              <a:pPr>
                <a:defRPr/>
              </a:pPr>
              <a:endParaRPr lang="en-US">
                <a:latin typeface="+mj-lt"/>
              </a:endParaRPr>
            </a:p>
          </p:txBody>
        </p:sp>
        <p:sp>
          <p:nvSpPr>
            <p:cNvPr id="97" name="Line 78"/>
            <p:cNvSpPr>
              <a:spLocks noChangeShapeType="1"/>
            </p:cNvSpPr>
            <p:nvPr/>
          </p:nvSpPr>
          <p:spPr bwMode="auto">
            <a:xfrm>
              <a:off x="2014538" y="5699125"/>
              <a:ext cx="277812" cy="0"/>
            </a:xfrm>
            <a:prstGeom prst="line">
              <a:avLst/>
            </a:prstGeom>
            <a:noFill/>
            <a:ln w="9525">
              <a:solidFill>
                <a:schemeClr val="accent2"/>
              </a:solidFill>
              <a:round/>
              <a:headEnd/>
              <a:tailEnd type="triangle" w="med" len="med"/>
            </a:ln>
          </p:spPr>
          <p:txBody>
            <a:bodyPr/>
            <a:lstStyle/>
            <a:p>
              <a:pPr>
                <a:defRPr/>
              </a:pPr>
              <a:endParaRPr lang="en-US">
                <a:latin typeface="+mj-lt"/>
              </a:endParaRPr>
            </a:p>
          </p:txBody>
        </p:sp>
        <p:sp>
          <p:nvSpPr>
            <p:cNvPr id="98" name="Text Box 79"/>
            <p:cNvSpPr txBox="1">
              <a:spLocks noChangeArrowheads="1"/>
            </p:cNvSpPr>
            <p:nvPr/>
          </p:nvSpPr>
          <p:spPr bwMode="auto">
            <a:xfrm>
              <a:off x="0" y="4294188"/>
              <a:ext cx="941388" cy="428625"/>
            </a:xfrm>
            <a:prstGeom prst="rect">
              <a:avLst/>
            </a:prstGeom>
            <a:noFill/>
            <a:ln w="9525">
              <a:noFill/>
              <a:miter lim="800000"/>
              <a:headEnd/>
              <a:tailEnd/>
            </a:ln>
          </p:spPr>
          <p:txBody>
            <a:bodyPr>
              <a:spAutoFit/>
            </a:bodyPr>
            <a:lstStyle/>
            <a:p>
              <a:pPr>
                <a:spcBef>
                  <a:spcPct val="50000"/>
                </a:spcBef>
                <a:defRPr/>
              </a:pPr>
              <a:r>
                <a:rPr lang="en-US" sz="1100">
                  <a:latin typeface="+mj-lt"/>
                </a:rPr>
                <a:t>Madhya Pradesh</a:t>
              </a:r>
            </a:p>
          </p:txBody>
        </p:sp>
        <p:sp>
          <p:nvSpPr>
            <p:cNvPr id="99" name="Text Box 80"/>
            <p:cNvSpPr txBox="1">
              <a:spLocks noChangeArrowheads="1"/>
            </p:cNvSpPr>
            <p:nvPr/>
          </p:nvSpPr>
          <p:spPr bwMode="auto">
            <a:xfrm>
              <a:off x="292100" y="5699125"/>
              <a:ext cx="714375" cy="260350"/>
            </a:xfrm>
            <a:prstGeom prst="rect">
              <a:avLst/>
            </a:prstGeom>
            <a:noFill/>
            <a:ln w="9525">
              <a:noFill/>
              <a:miter lim="800000"/>
              <a:headEnd/>
              <a:tailEnd/>
            </a:ln>
          </p:spPr>
          <p:txBody>
            <a:bodyPr>
              <a:spAutoFit/>
            </a:bodyPr>
            <a:lstStyle/>
            <a:p>
              <a:pPr>
                <a:spcBef>
                  <a:spcPct val="50000"/>
                </a:spcBef>
                <a:defRPr/>
              </a:pPr>
              <a:r>
                <a:rPr lang="en-US" sz="1100">
                  <a:latin typeface="+mj-lt"/>
                </a:rPr>
                <a:t>Kerala</a:t>
              </a:r>
            </a:p>
          </p:txBody>
        </p:sp>
        <p:sp>
          <p:nvSpPr>
            <p:cNvPr id="100" name="Text Box 81"/>
            <p:cNvSpPr txBox="1">
              <a:spLocks noChangeArrowheads="1"/>
            </p:cNvSpPr>
            <p:nvPr/>
          </p:nvSpPr>
          <p:spPr bwMode="auto">
            <a:xfrm>
              <a:off x="2689225" y="2838450"/>
              <a:ext cx="544513" cy="260350"/>
            </a:xfrm>
            <a:prstGeom prst="rect">
              <a:avLst/>
            </a:prstGeom>
            <a:noFill/>
            <a:ln w="9525">
              <a:noFill/>
              <a:miter lim="800000"/>
              <a:headEnd/>
              <a:tailEnd/>
            </a:ln>
          </p:spPr>
          <p:txBody>
            <a:bodyPr>
              <a:spAutoFit/>
            </a:bodyPr>
            <a:lstStyle/>
            <a:p>
              <a:pPr>
                <a:spcBef>
                  <a:spcPct val="50000"/>
                </a:spcBef>
                <a:defRPr/>
              </a:pPr>
              <a:r>
                <a:rPr lang="en-US" sz="1100">
                  <a:latin typeface="+mj-lt"/>
                </a:rPr>
                <a:t>Bihar</a:t>
              </a:r>
            </a:p>
          </p:txBody>
        </p:sp>
        <p:sp>
          <p:nvSpPr>
            <p:cNvPr id="101" name="Text Box 82"/>
            <p:cNvSpPr txBox="1">
              <a:spLocks noChangeArrowheads="1"/>
            </p:cNvSpPr>
            <p:nvPr/>
          </p:nvSpPr>
          <p:spPr bwMode="auto">
            <a:xfrm>
              <a:off x="2159000" y="3113088"/>
              <a:ext cx="1471613" cy="260350"/>
            </a:xfrm>
            <a:prstGeom prst="rect">
              <a:avLst/>
            </a:prstGeom>
            <a:noFill/>
            <a:ln w="9525">
              <a:noFill/>
              <a:miter lim="800000"/>
              <a:headEnd/>
              <a:tailEnd/>
            </a:ln>
          </p:spPr>
          <p:txBody>
            <a:bodyPr>
              <a:spAutoFit/>
            </a:bodyPr>
            <a:lstStyle/>
            <a:p>
              <a:pPr>
                <a:spcBef>
                  <a:spcPct val="50000"/>
                </a:spcBef>
                <a:defRPr/>
              </a:pPr>
              <a:r>
                <a:rPr lang="en-US" sz="1100">
                  <a:latin typeface="+mj-lt"/>
                </a:rPr>
                <a:t>Jharkhand</a:t>
              </a:r>
            </a:p>
          </p:txBody>
        </p:sp>
        <p:sp>
          <p:nvSpPr>
            <p:cNvPr id="102" name="Text Box 83"/>
            <p:cNvSpPr txBox="1">
              <a:spLocks noChangeArrowheads="1"/>
            </p:cNvSpPr>
            <p:nvPr/>
          </p:nvSpPr>
          <p:spPr bwMode="auto">
            <a:xfrm>
              <a:off x="3060700" y="6096000"/>
              <a:ext cx="1617663" cy="260350"/>
            </a:xfrm>
            <a:prstGeom prst="rect">
              <a:avLst/>
            </a:prstGeom>
            <a:noFill/>
            <a:ln w="9525">
              <a:noFill/>
              <a:miter lim="800000"/>
              <a:headEnd/>
              <a:tailEnd/>
            </a:ln>
          </p:spPr>
          <p:txBody>
            <a:bodyPr>
              <a:spAutoFit/>
            </a:bodyPr>
            <a:lstStyle/>
            <a:p>
              <a:pPr>
                <a:spcBef>
                  <a:spcPct val="50000"/>
                </a:spcBef>
                <a:defRPr/>
              </a:pPr>
              <a:r>
                <a:rPr lang="en-US" sz="1100">
                  <a:latin typeface="+mj-lt"/>
                </a:rPr>
                <a:t>Arunachal Pradesh</a:t>
              </a:r>
            </a:p>
          </p:txBody>
        </p:sp>
        <p:sp>
          <p:nvSpPr>
            <p:cNvPr id="103" name="Text Box 84"/>
            <p:cNvSpPr txBox="1">
              <a:spLocks noChangeArrowheads="1"/>
            </p:cNvSpPr>
            <p:nvPr/>
          </p:nvSpPr>
          <p:spPr bwMode="auto">
            <a:xfrm>
              <a:off x="2265363" y="5511800"/>
              <a:ext cx="742950" cy="428625"/>
            </a:xfrm>
            <a:prstGeom prst="rect">
              <a:avLst/>
            </a:prstGeom>
            <a:noFill/>
            <a:ln w="9525">
              <a:noFill/>
              <a:miter lim="800000"/>
              <a:headEnd/>
              <a:tailEnd/>
            </a:ln>
          </p:spPr>
          <p:txBody>
            <a:bodyPr>
              <a:spAutoFit/>
            </a:bodyPr>
            <a:lstStyle/>
            <a:p>
              <a:pPr>
                <a:spcBef>
                  <a:spcPct val="50000"/>
                </a:spcBef>
                <a:defRPr/>
              </a:pPr>
              <a:r>
                <a:rPr lang="en-US" sz="1100">
                  <a:latin typeface="+mj-lt"/>
                </a:rPr>
                <a:t>Tamil Nadu</a:t>
              </a:r>
            </a:p>
          </p:txBody>
        </p:sp>
        <p:sp>
          <p:nvSpPr>
            <p:cNvPr id="104" name="TextBox 109"/>
            <p:cNvSpPr txBox="1">
              <a:spLocks noChangeArrowheads="1"/>
            </p:cNvSpPr>
            <p:nvPr/>
          </p:nvSpPr>
          <p:spPr bwMode="auto">
            <a:xfrm>
              <a:off x="3138488" y="4381500"/>
              <a:ext cx="655637" cy="246063"/>
            </a:xfrm>
            <a:prstGeom prst="rect">
              <a:avLst/>
            </a:prstGeom>
            <a:noFill/>
            <a:ln w="9525">
              <a:noFill/>
              <a:miter lim="800000"/>
              <a:headEnd/>
              <a:tailEnd/>
            </a:ln>
          </p:spPr>
          <p:txBody>
            <a:bodyPr>
              <a:spAutoFit/>
            </a:bodyPr>
            <a:lstStyle/>
            <a:p>
              <a:pPr>
                <a:defRPr/>
              </a:pPr>
              <a:r>
                <a:rPr lang="en-US" sz="1000">
                  <a:latin typeface="+mj-lt"/>
                </a:rPr>
                <a:t>Orissa</a:t>
              </a:r>
            </a:p>
          </p:txBody>
        </p:sp>
        <p:cxnSp>
          <p:nvCxnSpPr>
            <p:cNvPr id="108" name="Straight Arrow Connector 107"/>
            <p:cNvCxnSpPr/>
            <p:nvPr/>
          </p:nvCxnSpPr>
          <p:spPr>
            <a:xfrm rot="10800000" flipH="1">
              <a:off x="2743200" y="4476750"/>
              <a:ext cx="45085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1481137" y="4360863"/>
              <a:ext cx="341313"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rot="16200000" flipH="1">
              <a:off x="2743200" y="4586288"/>
              <a:ext cx="2757487" cy="217488"/>
            </a:xfrm>
            <a:prstGeom prst="bentConnector3">
              <a:avLst>
                <a:gd name="adj1" fmla="val 50000"/>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5"/>
            <p:cNvCxnSpPr/>
            <p:nvPr>
              <p:custDataLst>
                <p:tags r:id="rId2"/>
              </p:custDataLst>
            </p:nvPr>
          </p:nvCxnSpPr>
          <p:spPr>
            <a:xfrm rot="16200000" flipH="1">
              <a:off x="2213769" y="4591844"/>
              <a:ext cx="566737" cy="282575"/>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05"/>
            <p:cNvSpPr txBox="1">
              <a:spLocks noChangeArrowheads="1"/>
            </p:cNvSpPr>
            <p:nvPr/>
          </p:nvSpPr>
          <p:spPr bwMode="auto">
            <a:xfrm>
              <a:off x="2598738" y="4886325"/>
              <a:ext cx="911225" cy="261938"/>
            </a:xfrm>
            <a:prstGeom prst="rect">
              <a:avLst/>
            </a:prstGeom>
            <a:noFill/>
            <a:ln w="9525">
              <a:noFill/>
              <a:miter lim="800000"/>
              <a:headEnd/>
              <a:tailEnd/>
            </a:ln>
          </p:spPr>
          <p:txBody>
            <a:bodyPr wrap="none">
              <a:spAutoFit/>
            </a:bodyPr>
            <a:lstStyle/>
            <a:p>
              <a:pPr>
                <a:defRPr/>
              </a:pPr>
              <a:r>
                <a:rPr lang="en-US" sz="1100" dirty="0">
                  <a:latin typeface="+mj-lt"/>
                </a:rPr>
                <a:t>Chhattisgarh</a:t>
              </a:r>
              <a:endParaRPr lang="en-IN" sz="1100" dirty="0">
                <a:latin typeface="+mj-lt"/>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708802E-D387-4BE0-BF88-2612F0D205B8}" type="slidenum">
              <a:rPr lang="en-IN" smtClean="0"/>
              <a:pPr>
                <a:defRPr/>
              </a:pPr>
              <a:t>51</a:t>
            </a:fld>
            <a:endParaRPr lang="en-IN" dirty="0"/>
          </a:p>
        </p:txBody>
      </p:sp>
      <p:sp>
        <p:nvSpPr>
          <p:cNvPr id="4" name="Title 1"/>
          <p:cNvSpPr>
            <a:spLocks noGrp="1"/>
          </p:cNvSpPr>
          <p:nvPr>
            <p:ph type="title"/>
          </p:nvPr>
        </p:nvSpPr>
        <p:spPr>
          <a:xfrm>
            <a:off x="1579419" y="23750"/>
            <a:ext cx="6246420" cy="908720"/>
          </a:xfrm>
        </p:spPr>
        <p:txBody>
          <a:bodyPr>
            <a:normAutofit/>
          </a:bodyPr>
          <a:lstStyle/>
          <a:p>
            <a:pPr>
              <a:defRPr/>
            </a:pPr>
            <a:r>
              <a:rPr lang="en-US" dirty="0" smtClean="0"/>
              <a:t>Project Presence - Overseas</a:t>
            </a:r>
            <a:endParaRPr lang="en-US" dirty="0"/>
          </a:p>
        </p:txBody>
      </p:sp>
      <p:pic>
        <p:nvPicPr>
          <p:cNvPr id="5" name="Picture 1"/>
          <p:cNvPicPr>
            <a:picLocks noChangeAspect="1" noChangeArrowheads="1"/>
          </p:cNvPicPr>
          <p:nvPr/>
        </p:nvPicPr>
        <p:blipFill>
          <a:blip r:embed="rId2"/>
          <a:srcRect/>
          <a:stretch>
            <a:fillRect/>
          </a:stretch>
        </p:blipFill>
        <p:spPr bwMode="auto">
          <a:xfrm>
            <a:off x="0" y="1235034"/>
            <a:ext cx="9144000" cy="5189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Global Offices</a:t>
            </a:r>
            <a:endParaRPr lang="en-US" dirty="0"/>
          </a:p>
        </p:txBody>
      </p:sp>
      <p:sp>
        <p:nvSpPr>
          <p:cNvPr id="3" name="Slide Number Placeholder 2"/>
          <p:cNvSpPr>
            <a:spLocks noGrp="1"/>
          </p:cNvSpPr>
          <p:nvPr>
            <p:ph type="sldNum" sz="quarter" idx="11"/>
          </p:nvPr>
        </p:nvSpPr>
        <p:spPr/>
        <p:txBody>
          <a:bodyPr/>
          <a:lstStyle/>
          <a:p>
            <a:pPr>
              <a:defRPr/>
            </a:pPr>
            <a:fld id="{96F8B88B-9F36-49A0-95DE-4211CEB1459A}" type="slidenum">
              <a:rPr lang="en-IN" smtClean="0"/>
              <a:pPr>
                <a:defRPr/>
              </a:pPr>
              <a:t>52</a:t>
            </a:fld>
            <a:endParaRPr lang="en-IN" dirty="0"/>
          </a:p>
        </p:txBody>
      </p:sp>
      <p:grpSp>
        <p:nvGrpSpPr>
          <p:cNvPr id="55" name="Group 54"/>
          <p:cNvGrpSpPr/>
          <p:nvPr/>
        </p:nvGrpSpPr>
        <p:grpSpPr>
          <a:xfrm>
            <a:off x="638612" y="872555"/>
            <a:ext cx="7727951" cy="5539683"/>
            <a:chOff x="804862" y="872555"/>
            <a:chExt cx="7727951" cy="5539683"/>
          </a:xfrm>
        </p:grpSpPr>
        <p:pic>
          <p:nvPicPr>
            <p:cNvPr id="4" name="Picture 2"/>
            <p:cNvPicPr>
              <a:picLocks noChangeAspect="1" noChangeArrowheads="1"/>
            </p:cNvPicPr>
            <p:nvPr>
              <p:custDataLst>
                <p:tags r:id="rId12"/>
              </p:custDataLst>
            </p:nvPr>
          </p:nvPicPr>
          <p:blipFill>
            <a:blip r:embed="rId37" cstate="email">
              <a:duotone>
                <a:schemeClr val="accent5">
                  <a:shade val="45000"/>
                  <a:satMod val="135000"/>
                </a:schemeClr>
                <a:prstClr val="white"/>
              </a:duotone>
            </a:blip>
            <a:srcRect/>
            <a:stretch>
              <a:fillRect/>
            </a:stretch>
          </p:blipFill>
          <p:spPr bwMode="auto">
            <a:xfrm>
              <a:off x="804862" y="1596922"/>
              <a:ext cx="7043410" cy="4738791"/>
            </a:xfrm>
            <a:prstGeom prst="rect">
              <a:avLst/>
            </a:prstGeom>
            <a:noFill/>
            <a:ln w="9525">
              <a:noFill/>
              <a:miter lim="800000"/>
              <a:headEnd/>
              <a:tailEnd/>
            </a:ln>
            <a:effectLst/>
          </p:spPr>
        </p:pic>
        <p:sp>
          <p:nvSpPr>
            <p:cNvPr id="12" name="TextBox 11"/>
            <p:cNvSpPr txBox="1"/>
            <p:nvPr>
              <p:custDataLst>
                <p:tags r:id="rId13"/>
              </p:custDataLst>
            </p:nvPr>
          </p:nvSpPr>
          <p:spPr bwMode="auto">
            <a:xfrm>
              <a:off x="5214875" y="6104263"/>
              <a:ext cx="1239838" cy="307975"/>
            </a:xfrm>
            <a:prstGeom prst="rect">
              <a:avLst/>
            </a:prstGeom>
            <a:noFill/>
          </p:spPr>
          <p:txBody>
            <a:bodyPr wrap="none">
              <a:spAutoFit/>
            </a:bodyPr>
            <a:lstStyle/>
            <a:p>
              <a:pPr>
                <a:defRPr/>
              </a:pPr>
              <a:r>
                <a:rPr lang="en-US" sz="1400" dirty="0">
                  <a:latin typeface="+mj-lt"/>
                </a:rPr>
                <a:t>Nairobi, Kenya</a:t>
              </a:r>
            </a:p>
          </p:txBody>
        </p:sp>
        <p:cxnSp>
          <p:nvCxnSpPr>
            <p:cNvPr id="5" name="Straight Arrow Connector 15"/>
            <p:cNvCxnSpPr/>
            <p:nvPr/>
          </p:nvCxnSpPr>
          <p:spPr bwMode="auto">
            <a:xfrm rot="5400000" flipH="1" flipV="1">
              <a:off x="1551782" y="2320131"/>
              <a:ext cx="1968500" cy="41116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14"/>
              </p:custDataLst>
            </p:nvPr>
          </p:nvSpPr>
          <p:spPr bwMode="auto">
            <a:xfrm>
              <a:off x="2700338" y="1389063"/>
              <a:ext cx="939800" cy="307975"/>
            </a:xfrm>
            <a:prstGeom prst="rect">
              <a:avLst/>
            </a:prstGeom>
            <a:noFill/>
          </p:spPr>
          <p:txBody>
            <a:bodyPr wrap="none">
              <a:spAutoFit/>
            </a:bodyPr>
            <a:lstStyle/>
            <a:p>
              <a:pPr>
                <a:defRPr/>
              </a:pPr>
              <a:r>
                <a:rPr lang="en-US" sz="1400" dirty="0">
                  <a:latin typeface="+mj-lt"/>
                </a:rPr>
                <a:t>Tulsa, USA</a:t>
              </a:r>
            </a:p>
          </p:txBody>
        </p:sp>
        <p:cxnSp>
          <p:nvCxnSpPr>
            <p:cNvPr id="7" name="Straight Arrow Connector 15"/>
            <p:cNvCxnSpPr/>
            <p:nvPr>
              <p:custDataLst>
                <p:tags r:id="rId15"/>
              </p:custDataLst>
            </p:nvPr>
          </p:nvCxnSpPr>
          <p:spPr bwMode="auto">
            <a:xfrm rot="5400000" flipH="1" flipV="1">
              <a:off x="3113235" y="1950227"/>
              <a:ext cx="2210464" cy="302585"/>
            </a:xfrm>
            <a:prstGeom prst="bentConnector3">
              <a:avLst>
                <a:gd name="adj1" fmla="val 10001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16"/>
              </p:custDataLst>
            </p:nvPr>
          </p:nvSpPr>
          <p:spPr bwMode="auto">
            <a:xfrm>
              <a:off x="4422468" y="872555"/>
              <a:ext cx="1025525" cy="307975"/>
            </a:xfrm>
            <a:prstGeom prst="rect">
              <a:avLst/>
            </a:prstGeom>
            <a:noFill/>
          </p:spPr>
          <p:txBody>
            <a:bodyPr wrap="none">
              <a:spAutoFit/>
            </a:bodyPr>
            <a:lstStyle/>
            <a:p>
              <a:pPr>
                <a:defRPr/>
              </a:pPr>
              <a:r>
                <a:rPr lang="en-US" sz="1400" dirty="0">
                  <a:latin typeface="+mj-lt"/>
                </a:rPr>
                <a:t>London, UK</a:t>
              </a:r>
            </a:p>
          </p:txBody>
        </p:sp>
        <p:cxnSp>
          <p:nvCxnSpPr>
            <p:cNvPr id="9" name="Straight Arrow Connector 15"/>
            <p:cNvCxnSpPr/>
            <p:nvPr>
              <p:custDataLst>
                <p:tags r:id="rId17"/>
              </p:custDataLst>
            </p:nvPr>
          </p:nvCxnSpPr>
          <p:spPr bwMode="auto">
            <a:xfrm rot="5400000">
              <a:off x="2846388" y="4513263"/>
              <a:ext cx="2568575" cy="422275"/>
            </a:xfrm>
            <a:prstGeom prst="bentConnector3">
              <a:avLst>
                <a:gd name="adj1" fmla="val 99824"/>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18"/>
              </p:custDataLst>
            </p:nvPr>
          </p:nvSpPr>
          <p:spPr bwMode="auto">
            <a:xfrm>
              <a:off x="2613525" y="5857875"/>
              <a:ext cx="1068049" cy="307777"/>
            </a:xfrm>
            <a:prstGeom prst="rect">
              <a:avLst/>
            </a:prstGeom>
            <a:noFill/>
          </p:spPr>
          <p:txBody>
            <a:bodyPr wrap="none">
              <a:spAutoFit/>
            </a:bodyPr>
            <a:lstStyle/>
            <a:p>
              <a:pPr>
                <a:defRPr/>
              </a:pPr>
              <a:r>
                <a:rPr lang="en-IN" sz="1400" dirty="0" smtClean="0">
                  <a:latin typeface="+mj-lt"/>
                </a:rPr>
                <a:t>Venice</a:t>
              </a:r>
              <a:r>
                <a:rPr lang="en-US" sz="1400" dirty="0" smtClean="0">
                  <a:latin typeface="+mj-lt"/>
                </a:rPr>
                <a:t>, </a:t>
              </a:r>
              <a:r>
                <a:rPr lang="en-US" sz="1400" dirty="0">
                  <a:latin typeface="+mj-lt"/>
                </a:rPr>
                <a:t>Italy</a:t>
              </a:r>
            </a:p>
          </p:txBody>
        </p:sp>
        <p:cxnSp>
          <p:nvCxnSpPr>
            <p:cNvPr id="11" name="Straight Arrow Connector 15"/>
            <p:cNvCxnSpPr/>
            <p:nvPr/>
          </p:nvCxnSpPr>
          <p:spPr bwMode="auto">
            <a:xfrm rot="16200000" flipH="1">
              <a:off x="4172930" y="5229832"/>
              <a:ext cx="1671183" cy="409493"/>
            </a:xfrm>
            <a:prstGeom prst="bentConnector3">
              <a:avLst>
                <a:gd name="adj1" fmla="val 9974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19"/>
              </p:custDataLst>
            </p:nvPr>
          </p:nvSpPr>
          <p:spPr bwMode="auto">
            <a:xfrm>
              <a:off x="6091238" y="1804988"/>
              <a:ext cx="1166812" cy="307975"/>
            </a:xfrm>
            <a:prstGeom prst="rect">
              <a:avLst/>
            </a:prstGeom>
            <a:noFill/>
          </p:spPr>
          <p:txBody>
            <a:bodyPr wrap="none">
              <a:spAutoFit/>
            </a:bodyPr>
            <a:lstStyle/>
            <a:p>
              <a:pPr>
                <a:defRPr/>
              </a:pPr>
              <a:r>
                <a:rPr lang="en-US" sz="1400" dirty="0">
                  <a:latin typeface="+mj-lt"/>
                </a:rPr>
                <a:t>Kolkata, India</a:t>
              </a:r>
            </a:p>
          </p:txBody>
        </p:sp>
        <p:cxnSp>
          <p:nvCxnSpPr>
            <p:cNvPr id="15" name="Straight Arrow Connector 15"/>
            <p:cNvCxnSpPr/>
            <p:nvPr>
              <p:custDataLst>
                <p:tags r:id="rId20"/>
              </p:custDataLst>
            </p:nvPr>
          </p:nvCxnSpPr>
          <p:spPr bwMode="auto">
            <a:xfrm rot="16200000" flipH="1">
              <a:off x="4911726" y="4627562"/>
              <a:ext cx="1497012" cy="43021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1"/>
              </p:custDataLst>
            </p:nvPr>
          </p:nvSpPr>
          <p:spPr bwMode="auto">
            <a:xfrm>
              <a:off x="7104063" y="3963988"/>
              <a:ext cx="1428750" cy="307975"/>
            </a:xfrm>
            <a:prstGeom prst="rect">
              <a:avLst/>
            </a:prstGeom>
            <a:noFill/>
          </p:spPr>
          <p:txBody>
            <a:bodyPr wrap="none">
              <a:spAutoFit/>
            </a:bodyPr>
            <a:lstStyle/>
            <a:p>
              <a:pPr>
                <a:defRPr/>
              </a:pPr>
              <a:r>
                <a:rPr lang="en-US" sz="1400" dirty="0">
                  <a:latin typeface="+mj-lt"/>
                </a:rPr>
                <a:t>Hyderabad, India</a:t>
              </a:r>
            </a:p>
          </p:txBody>
        </p:sp>
        <p:sp>
          <p:nvSpPr>
            <p:cNvPr id="34" name="TextBox 33"/>
            <p:cNvSpPr txBox="1"/>
            <p:nvPr>
              <p:custDataLst>
                <p:tags r:id="rId22"/>
              </p:custDataLst>
            </p:nvPr>
          </p:nvSpPr>
          <p:spPr bwMode="auto">
            <a:xfrm>
              <a:off x="5889625" y="5424488"/>
              <a:ext cx="1244600" cy="307975"/>
            </a:xfrm>
            <a:prstGeom prst="rect">
              <a:avLst/>
            </a:prstGeom>
            <a:noFill/>
          </p:spPr>
          <p:txBody>
            <a:bodyPr wrap="none">
              <a:spAutoFit/>
            </a:bodyPr>
            <a:lstStyle/>
            <a:p>
              <a:pPr>
                <a:defRPr/>
              </a:pPr>
              <a:r>
                <a:rPr lang="en-US" sz="1400" dirty="0">
                  <a:latin typeface="+mj-lt"/>
                </a:rPr>
                <a:t>Mumbai, India</a:t>
              </a:r>
            </a:p>
          </p:txBody>
        </p:sp>
        <p:cxnSp>
          <p:nvCxnSpPr>
            <p:cNvPr id="36" name="Straight Arrow Connector 15"/>
            <p:cNvCxnSpPr/>
            <p:nvPr>
              <p:custDataLst>
                <p:tags r:id="rId23"/>
              </p:custDataLst>
            </p:nvPr>
          </p:nvCxnSpPr>
          <p:spPr bwMode="auto">
            <a:xfrm rot="5400000" flipH="1" flipV="1">
              <a:off x="4858544" y="2751931"/>
              <a:ext cx="2009775" cy="41116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24"/>
              </p:custDataLst>
            </p:nvPr>
          </p:nvSpPr>
          <p:spPr bwMode="auto">
            <a:xfrm>
              <a:off x="5932488" y="1454150"/>
              <a:ext cx="1009650" cy="307975"/>
            </a:xfrm>
            <a:prstGeom prst="rect">
              <a:avLst/>
            </a:prstGeom>
            <a:noFill/>
          </p:spPr>
          <p:txBody>
            <a:bodyPr wrap="none">
              <a:spAutoFit/>
            </a:bodyPr>
            <a:lstStyle/>
            <a:p>
              <a:pPr>
                <a:defRPr/>
              </a:pPr>
              <a:r>
                <a:rPr lang="en-US" sz="1400" dirty="0">
                  <a:latin typeface="+mj-lt"/>
                </a:rPr>
                <a:t>Delhi, India</a:t>
              </a:r>
            </a:p>
          </p:txBody>
        </p:sp>
        <p:cxnSp>
          <p:nvCxnSpPr>
            <p:cNvPr id="45" name="Straight Arrow Connector 15"/>
            <p:cNvCxnSpPr/>
            <p:nvPr>
              <p:custDataLst>
                <p:tags r:id="rId25"/>
              </p:custDataLst>
            </p:nvPr>
          </p:nvCxnSpPr>
          <p:spPr bwMode="auto">
            <a:xfrm rot="5400000" flipH="1" flipV="1">
              <a:off x="4557713" y="2541588"/>
              <a:ext cx="2249487" cy="420687"/>
            </a:xfrm>
            <a:prstGeom prst="bentConnector3">
              <a:avLst>
                <a:gd name="adj1" fmla="val 99776"/>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custDataLst>
                <p:tags r:id="rId26"/>
              </p:custDataLst>
            </p:nvPr>
          </p:nvSpPr>
          <p:spPr bwMode="auto">
            <a:xfrm>
              <a:off x="4789488" y="4570413"/>
              <a:ext cx="55562" cy="555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0" name="Oval 49"/>
            <p:cNvSpPr/>
            <p:nvPr>
              <p:custDataLst>
                <p:tags r:id="rId27"/>
              </p:custDataLst>
            </p:nvPr>
          </p:nvSpPr>
          <p:spPr bwMode="auto">
            <a:xfrm>
              <a:off x="5457825" y="3860800"/>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1" name="Oval 50"/>
            <p:cNvSpPr/>
            <p:nvPr>
              <p:custDataLst>
                <p:tags r:id="rId28"/>
              </p:custDataLst>
            </p:nvPr>
          </p:nvSpPr>
          <p:spPr bwMode="auto">
            <a:xfrm>
              <a:off x="5648325" y="3943350"/>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2" name="Oval 51"/>
            <p:cNvSpPr/>
            <p:nvPr>
              <p:custDataLst>
                <p:tags r:id="rId29"/>
              </p:custDataLst>
            </p:nvPr>
          </p:nvSpPr>
          <p:spPr bwMode="auto">
            <a:xfrm>
              <a:off x="5416550" y="4078288"/>
              <a:ext cx="55563" cy="555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3" name="Oval 52"/>
            <p:cNvSpPr/>
            <p:nvPr>
              <p:custDataLst>
                <p:tags r:id="rId30"/>
              </p:custDataLst>
            </p:nvPr>
          </p:nvSpPr>
          <p:spPr bwMode="auto">
            <a:xfrm>
              <a:off x="5511800" y="4106863"/>
              <a:ext cx="55563" cy="555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7" name="Oval 56"/>
            <p:cNvSpPr/>
            <p:nvPr>
              <p:custDataLst>
                <p:tags r:id="rId31"/>
              </p:custDataLst>
            </p:nvPr>
          </p:nvSpPr>
          <p:spPr bwMode="auto">
            <a:xfrm>
              <a:off x="2320925" y="3508375"/>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8" name="Oval 57"/>
            <p:cNvSpPr/>
            <p:nvPr>
              <p:custDataLst>
                <p:tags r:id="rId32"/>
              </p:custDataLst>
            </p:nvPr>
          </p:nvSpPr>
          <p:spPr bwMode="auto">
            <a:xfrm>
              <a:off x="4043363" y="3209925"/>
              <a:ext cx="55562"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9" name="Oval 58"/>
            <p:cNvSpPr/>
            <p:nvPr>
              <p:custDataLst>
                <p:tags r:id="rId33"/>
              </p:custDataLst>
            </p:nvPr>
          </p:nvSpPr>
          <p:spPr bwMode="auto">
            <a:xfrm>
              <a:off x="4318948" y="3444875"/>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60" name="Straight Arrow Connector 15"/>
            <p:cNvCxnSpPr>
              <a:endCxn id="30" idx="1"/>
            </p:cNvCxnSpPr>
            <p:nvPr/>
          </p:nvCxnSpPr>
          <p:spPr bwMode="auto">
            <a:xfrm flipV="1">
              <a:off x="5540375" y="4117975"/>
              <a:ext cx="1563688" cy="7938"/>
            </a:xfrm>
            <a:prstGeom prst="bentConnector3">
              <a:avLst>
                <a:gd name="adj1" fmla="val 9894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15"/>
            <p:cNvCxnSpPr/>
            <p:nvPr/>
          </p:nvCxnSpPr>
          <p:spPr bwMode="auto">
            <a:xfrm rot="16200000" flipH="1">
              <a:off x="4355026" y="4711286"/>
              <a:ext cx="1958148" cy="399601"/>
            </a:xfrm>
            <a:prstGeom prst="bentConnector3">
              <a:avLst>
                <a:gd name="adj1" fmla="val 10094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custDataLst>
                <p:tags r:id="rId34"/>
              </p:custDataLst>
            </p:nvPr>
          </p:nvSpPr>
          <p:spPr bwMode="auto">
            <a:xfrm>
              <a:off x="5120013" y="3903438"/>
              <a:ext cx="55562" cy="555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47" name="TextBox 46"/>
            <p:cNvSpPr txBox="1"/>
            <p:nvPr>
              <p:custDataLst>
                <p:tags r:id="rId35"/>
              </p:custDataLst>
            </p:nvPr>
          </p:nvSpPr>
          <p:spPr bwMode="auto">
            <a:xfrm>
              <a:off x="5521650" y="5757913"/>
              <a:ext cx="1001428" cy="307777"/>
            </a:xfrm>
            <a:prstGeom prst="rect">
              <a:avLst/>
            </a:prstGeom>
            <a:noFill/>
          </p:spPr>
          <p:txBody>
            <a:bodyPr wrap="none">
              <a:spAutoFit/>
            </a:bodyPr>
            <a:lstStyle/>
            <a:p>
              <a:pPr>
                <a:defRPr/>
              </a:pPr>
              <a:r>
                <a:rPr lang="en-US" sz="1400" dirty="0" smtClean="0">
                  <a:latin typeface="+mj-lt"/>
                </a:rPr>
                <a:t>Dubai, UAE</a:t>
              </a:r>
              <a:endParaRPr lang="en-US" sz="1400" dirty="0">
                <a:latin typeface="+mj-lt"/>
              </a:endParaRPr>
            </a:p>
          </p:txBody>
        </p:sp>
      </p:grpSp>
      <p:cxnSp>
        <p:nvCxnSpPr>
          <p:cNvPr id="33" name="Straight Arrow Connector 15"/>
          <p:cNvCxnSpPr/>
          <p:nvPr>
            <p:custDataLst>
              <p:tags r:id="rId1"/>
            </p:custDataLst>
          </p:nvPr>
        </p:nvCxnSpPr>
        <p:spPr bwMode="auto">
          <a:xfrm rot="5400000" flipH="1" flipV="1">
            <a:off x="3567957" y="1986622"/>
            <a:ext cx="1639535" cy="368550"/>
          </a:xfrm>
          <a:prstGeom prst="bentConnector3">
            <a:avLst>
              <a:gd name="adj1" fmla="val 9994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15"/>
          <p:cNvCxnSpPr/>
          <p:nvPr>
            <p:custDataLst>
              <p:tags r:id="rId2"/>
            </p:custDataLst>
          </p:nvPr>
        </p:nvCxnSpPr>
        <p:spPr bwMode="auto">
          <a:xfrm rot="5400000" flipH="1" flipV="1">
            <a:off x="3964673" y="2190466"/>
            <a:ext cx="1173708" cy="286607"/>
          </a:xfrm>
          <a:prstGeom prst="bentConnector3">
            <a:avLst>
              <a:gd name="adj1" fmla="val 10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566560" y="1210819"/>
            <a:ext cx="1441036" cy="307777"/>
          </a:xfrm>
          <a:prstGeom prst="rect">
            <a:avLst/>
          </a:prstGeom>
        </p:spPr>
        <p:txBody>
          <a:bodyPr wrap="none">
            <a:spAutoFit/>
          </a:bodyPr>
          <a:lstStyle/>
          <a:p>
            <a:pPr>
              <a:defRPr/>
            </a:pPr>
            <a:r>
              <a:rPr lang="en-IN" sz="1400" dirty="0" err="1" smtClean="0">
                <a:latin typeface="+mj-lt"/>
              </a:rPr>
              <a:t>Vrigstad</a:t>
            </a:r>
            <a:r>
              <a:rPr lang="en-US" sz="1400" dirty="0" smtClean="0">
                <a:latin typeface="+mj-lt"/>
              </a:rPr>
              <a:t>, Sweden</a:t>
            </a:r>
            <a:endParaRPr lang="en-US" sz="1400" dirty="0">
              <a:latin typeface="+mj-lt"/>
            </a:endParaRPr>
          </a:p>
        </p:txBody>
      </p:sp>
      <p:sp>
        <p:nvSpPr>
          <p:cNvPr id="64" name="Rectangle 63"/>
          <p:cNvSpPr/>
          <p:nvPr/>
        </p:nvSpPr>
        <p:spPr>
          <a:xfrm>
            <a:off x="4630748" y="1524711"/>
            <a:ext cx="720069" cy="523220"/>
          </a:xfrm>
          <a:prstGeom prst="rect">
            <a:avLst/>
          </a:prstGeom>
        </p:spPr>
        <p:txBody>
          <a:bodyPr wrap="none">
            <a:spAutoFit/>
          </a:bodyPr>
          <a:lstStyle/>
          <a:p>
            <a:pPr>
              <a:defRPr/>
            </a:pPr>
            <a:r>
              <a:rPr lang="en-IN" sz="1400" dirty="0" smtClean="0">
                <a:latin typeface="+mj-lt"/>
              </a:rPr>
              <a:t>Pori</a:t>
            </a:r>
            <a:r>
              <a:rPr lang="en-US" sz="1400" dirty="0" smtClean="0">
                <a:latin typeface="+mj-lt"/>
              </a:rPr>
              <a:t>, </a:t>
            </a:r>
          </a:p>
          <a:p>
            <a:pPr>
              <a:defRPr/>
            </a:pPr>
            <a:r>
              <a:rPr lang="en-US" sz="1400" dirty="0" smtClean="0">
                <a:latin typeface="+mj-lt"/>
              </a:rPr>
              <a:t>Finland</a:t>
            </a:r>
            <a:endParaRPr lang="en-US" sz="1400" dirty="0">
              <a:latin typeface="+mj-lt"/>
            </a:endParaRPr>
          </a:p>
        </p:txBody>
      </p:sp>
      <p:sp>
        <p:nvSpPr>
          <p:cNvPr id="70" name="Oval 69"/>
          <p:cNvSpPr/>
          <p:nvPr>
            <p:custDataLst>
              <p:tags r:id="rId3"/>
            </p:custDataLst>
          </p:nvPr>
        </p:nvSpPr>
        <p:spPr bwMode="auto">
          <a:xfrm>
            <a:off x="4176851" y="2978375"/>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71" name="Oval 70"/>
          <p:cNvSpPr/>
          <p:nvPr>
            <p:custDataLst>
              <p:tags r:id="rId4"/>
            </p:custDataLst>
          </p:nvPr>
        </p:nvSpPr>
        <p:spPr bwMode="auto">
          <a:xfrm>
            <a:off x="4395219" y="2923783"/>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40" name="TextBox 39"/>
          <p:cNvSpPr txBox="1"/>
          <p:nvPr>
            <p:custDataLst>
              <p:tags r:id="rId5"/>
            </p:custDataLst>
          </p:nvPr>
        </p:nvSpPr>
        <p:spPr bwMode="auto">
          <a:xfrm>
            <a:off x="7376817" y="4252865"/>
            <a:ext cx="909929" cy="307777"/>
          </a:xfrm>
          <a:prstGeom prst="rect">
            <a:avLst/>
          </a:prstGeom>
          <a:noFill/>
        </p:spPr>
        <p:txBody>
          <a:bodyPr wrap="none">
            <a:spAutoFit/>
          </a:bodyPr>
          <a:lstStyle/>
          <a:p>
            <a:pPr>
              <a:defRPr/>
            </a:pPr>
            <a:r>
              <a:rPr lang="en-US" sz="1400" dirty="0" smtClean="0">
                <a:latin typeface="+mj-lt"/>
              </a:rPr>
              <a:t>Singapore</a:t>
            </a:r>
            <a:endParaRPr lang="en-US" sz="1400" dirty="0">
              <a:latin typeface="+mj-lt"/>
            </a:endParaRPr>
          </a:p>
        </p:txBody>
      </p:sp>
      <p:sp>
        <p:nvSpPr>
          <p:cNvPr id="42" name="Oval 41"/>
          <p:cNvSpPr/>
          <p:nvPr>
            <p:custDataLst>
              <p:tags r:id="rId6"/>
            </p:custDataLst>
          </p:nvPr>
        </p:nvSpPr>
        <p:spPr bwMode="auto">
          <a:xfrm>
            <a:off x="5798206" y="4395743"/>
            <a:ext cx="55563" cy="555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44" name="Straight Arrow Connector 15"/>
          <p:cNvCxnSpPr/>
          <p:nvPr/>
        </p:nvCxnSpPr>
        <p:spPr bwMode="auto">
          <a:xfrm flipV="1">
            <a:off x="5854072" y="4406852"/>
            <a:ext cx="1563688" cy="7938"/>
          </a:xfrm>
          <a:prstGeom prst="bentConnector3">
            <a:avLst>
              <a:gd name="adj1" fmla="val 9894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7"/>
            </p:custDataLst>
          </p:nvPr>
        </p:nvSpPr>
        <p:spPr bwMode="auto">
          <a:xfrm>
            <a:off x="7583808" y="3381683"/>
            <a:ext cx="974882" cy="307777"/>
          </a:xfrm>
          <a:prstGeom prst="rect">
            <a:avLst/>
          </a:prstGeom>
          <a:noFill/>
        </p:spPr>
        <p:txBody>
          <a:bodyPr wrap="none">
            <a:spAutoFit/>
          </a:bodyPr>
          <a:lstStyle/>
          <a:p>
            <a:pPr>
              <a:defRPr/>
            </a:pPr>
            <a:r>
              <a:rPr lang="en-US" sz="1400" dirty="0" smtClean="0">
                <a:latin typeface="+mj-lt"/>
              </a:rPr>
              <a:t>Hong Kong</a:t>
            </a:r>
            <a:endParaRPr lang="en-US" sz="1400" dirty="0">
              <a:latin typeface="+mj-lt"/>
            </a:endParaRPr>
          </a:p>
        </p:txBody>
      </p:sp>
      <p:sp>
        <p:nvSpPr>
          <p:cNvPr id="48" name="Oval 47"/>
          <p:cNvSpPr/>
          <p:nvPr>
            <p:custDataLst>
              <p:tags r:id="rId8"/>
            </p:custDataLst>
          </p:nvPr>
        </p:nvSpPr>
        <p:spPr bwMode="auto">
          <a:xfrm>
            <a:off x="5964254" y="3947642"/>
            <a:ext cx="55563" cy="555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54" name="Straight Arrow Connector 15"/>
          <p:cNvCxnSpPr/>
          <p:nvPr/>
        </p:nvCxnSpPr>
        <p:spPr bwMode="auto">
          <a:xfrm flipV="1">
            <a:off x="6020120" y="3534770"/>
            <a:ext cx="1554387" cy="431919"/>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5"/>
          <p:cNvCxnSpPr/>
          <p:nvPr>
            <p:custDataLst>
              <p:tags r:id="rId9"/>
            </p:custDataLst>
          </p:nvPr>
        </p:nvCxnSpPr>
        <p:spPr bwMode="auto">
          <a:xfrm rot="10800000" flipV="1">
            <a:off x="2115404" y="3297990"/>
            <a:ext cx="1999109" cy="1287658"/>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custDataLst>
              <p:tags r:id="rId10"/>
            </p:custDataLst>
          </p:nvPr>
        </p:nvSpPr>
        <p:spPr bwMode="auto">
          <a:xfrm>
            <a:off x="4086730" y="3256075"/>
            <a:ext cx="55563" cy="5556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68" name="TextBox 67"/>
          <p:cNvSpPr txBox="1"/>
          <p:nvPr>
            <p:custDataLst>
              <p:tags r:id="rId11"/>
            </p:custDataLst>
          </p:nvPr>
        </p:nvSpPr>
        <p:spPr bwMode="auto">
          <a:xfrm>
            <a:off x="620749" y="4413443"/>
            <a:ext cx="1534266" cy="307777"/>
          </a:xfrm>
          <a:prstGeom prst="rect">
            <a:avLst/>
          </a:prstGeom>
          <a:noFill/>
        </p:spPr>
        <p:txBody>
          <a:bodyPr wrap="none">
            <a:spAutoFit/>
          </a:bodyPr>
          <a:lstStyle/>
          <a:p>
            <a:pPr>
              <a:defRPr/>
            </a:pPr>
            <a:r>
              <a:rPr lang="en-IN" sz="1400" dirty="0" smtClean="0">
                <a:latin typeface="+mj-lt"/>
              </a:rPr>
              <a:t>Cologne</a:t>
            </a:r>
            <a:r>
              <a:rPr lang="en-US" sz="1400" dirty="0" smtClean="0">
                <a:latin typeface="+mj-lt"/>
              </a:rPr>
              <a:t>, Germany</a:t>
            </a:r>
            <a:endParaRPr lang="en-US" sz="14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Key Management Team</a:t>
            </a:r>
            <a:endParaRPr lang="en-US" dirty="0"/>
          </a:p>
        </p:txBody>
      </p:sp>
      <p:grpSp>
        <p:nvGrpSpPr>
          <p:cNvPr id="293891" name="Group 22"/>
          <p:cNvGrpSpPr>
            <a:grpSpLocks/>
          </p:cNvGrpSpPr>
          <p:nvPr/>
        </p:nvGrpSpPr>
        <p:grpSpPr bwMode="auto">
          <a:xfrm>
            <a:off x="133350" y="5102325"/>
            <a:ext cx="8612188" cy="868363"/>
            <a:chOff x="132884" y="3877609"/>
            <a:chExt cx="8612576" cy="868680"/>
          </a:xfrm>
        </p:grpSpPr>
        <p:sp>
          <p:nvSpPr>
            <p:cNvPr id="11" name="Rounded Rectangle 10"/>
            <p:cNvSpPr/>
            <p:nvPr/>
          </p:nvSpPr>
          <p:spPr bwMode="auto">
            <a:xfrm>
              <a:off x="132884" y="3877609"/>
              <a:ext cx="2362306" cy="868680"/>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a:solidFill>
                    <a:schemeClr val="tx1"/>
                  </a:solidFill>
                  <a:latin typeface="+mj-lt"/>
                </a:rPr>
                <a:t>Mr. Suraj Mall Singhi </a:t>
              </a:r>
            </a:p>
            <a:p>
              <a:pPr algn="ctr">
                <a:defRPr/>
              </a:pPr>
              <a:r>
                <a:rPr lang="en-US" sz="1200" dirty="0">
                  <a:solidFill>
                    <a:schemeClr val="tx1"/>
                  </a:solidFill>
                  <a:latin typeface="+mj-lt"/>
                </a:rPr>
                <a:t>Non-Executive Independent Director</a:t>
              </a:r>
            </a:p>
          </p:txBody>
        </p:sp>
        <p:sp>
          <p:nvSpPr>
            <p:cNvPr id="12" name="Rounded Rectangle 11"/>
            <p:cNvSpPr/>
            <p:nvPr/>
          </p:nvSpPr>
          <p:spPr bwMode="auto">
            <a:xfrm>
              <a:off x="2572982" y="3877609"/>
              <a:ext cx="6172478" cy="868680"/>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nchor="ctr"/>
            <a:lstStyle/>
            <a:p>
              <a:pPr marL="115888" indent="-115888" algn="just">
                <a:spcAft>
                  <a:spcPts val="600"/>
                </a:spcAft>
                <a:buFont typeface="Wingdings" pitchFamily="2" charset="2"/>
                <a:buChar char="§"/>
                <a:defRPr/>
              </a:pPr>
              <a:r>
                <a:rPr lang="en-IN" sz="1200" dirty="0">
                  <a:solidFill>
                    <a:schemeClr val="tx1"/>
                  </a:solidFill>
                  <a:latin typeface="+mj-lt"/>
                </a:rPr>
                <a:t>Over 45 years in manufacturing and power sector.	</a:t>
              </a:r>
              <a:endParaRPr lang="en-US" sz="1200" dirty="0">
                <a:solidFill>
                  <a:schemeClr val="tx1"/>
                </a:solidFill>
                <a:latin typeface="+mj-lt"/>
              </a:endParaRPr>
            </a:p>
            <a:p>
              <a:pPr marL="115888" indent="-115888" algn="just">
                <a:spcAft>
                  <a:spcPts val="600"/>
                </a:spcAft>
                <a:buFont typeface="Wingdings" pitchFamily="2" charset="2"/>
                <a:buChar char="§"/>
                <a:defRPr/>
              </a:pPr>
              <a:r>
                <a:rPr lang="en-US" sz="1200" dirty="0">
                  <a:solidFill>
                    <a:schemeClr val="tx1"/>
                  </a:solidFill>
                  <a:latin typeface="+mj-lt"/>
                </a:rPr>
                <a:t>Held very senior position in Fort </a:t>
              </a:r>
              <a:r>
                <a:rPr lang="en-US" sz="1200" dirty="0" err="1">
                  <a:solidFill>
                    <a:schemeClr val="tx1"/>
                  </a:solidFill>
                  <a:latin typeface="+mj-lt"/>
                </a:rPr>
                <a:t>Gloster</a:t>
              </a:r>
              <a:r>
                <a:rPr lang="en-US" sz="1200" dirty="0">
                  <a:solidFill>
                    <a:schemeClr val="tx1"/>
                  </a:solidFill>
                  <a:latin typeface="+mj-lt"/>
                </a:rPr>
                <a:t> Industries Ltd.</a:t>
              </a:r>
            </a:p>
            <a:p>
              <a:pPr marL="115888" indent="-115888" algn="just">
                <a:spcAft>
                  <a:spcPts val="600"/>
                </a:spcAft>
                <a:buFont typeface="Wingdings" pitchFamily="2" charset="2"/>
                <a:buChar char="§"/>
                <a:defRPr/>
              </a:pPr>
              <a:r>
                <a:rPr lang="en-US" sz="1200" dirty="0">
                  <a:solidFill>
                    <a:schemeClr val="tx1"/>
                  </a:solidFill>
                  <a:latin typeface="+mj-lt"/>
                </a:rPr>
                <a:t>Also Director at JDS Trade Links </a:t>
              </a:r>
              <a:r>
                <a:rPr lang="en-US" sz="1200" dirty="0" err="1">
                  <a:solidFill>
                    <a:schemeClr val="tx1"/>
                  </a:solidFill>
                  <a:latin typeface="+mj-lt"/>
                </a:rPr>
                <a:t>Pvt</a:t>
              </a:r>
              <a:r>
                <a:rPr lang="en-US" sz="1200" dirty="0">
                  <a:solidFill>
                    <a:schemeClr val="tx1"/>
                  </a:solidFill>
                  <a:latin typeface="+mj-lt"/>
                </a:rPr>
                <a:t> Ltd. and General Investment Company Ltd.</a:t>
              </a:r>
            </a:p>
          </p:txBody>
        </p:sp>
      </p:grpSp>
      <p:grpSp>
        <p:nvGrpSpPr>
          <p:cNvPr id="293892" name="Group 23"/>
          <p:cNvGrpSpPr>
            <a:grpSpLocks/>
          </p:cNvGrpSpPr>
          <p:nvPr/>
        </p:nvGrpSpPr>
        <p:grpSpPr bwMode="auto">
          <a:xfrm>
            <a:off x="133350" y="3817200"/>
            <a:ext cx="8612188" cy="869950"/>
            <a:chOff x="132884" y="2965599"/>
            <a:chExt cx="8612576" cy="868680"/>
          </a:xfrm>
        </p:grpSpPr>
        <p:sp>
          <p:nvSpPr>
            <p:cNvPr id="14" name="Rounded Rectangle 13"/>
            <p:cNvSpPr/>
            <p:nvPr/>
          </p:nvSpPr>
          <p:spPr bwMode="auto">
            <a:xfrm>
              <a:off x="132884" y="2965599"/>
              <a:ext cx="2362306" cy="868680"/>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a:solidFill>
                    <a:schemeClr val="tx1"/>
                  </a:solidFill>
                  <a:latin typeface="+mj-lt"/>
                </a:rPr>
                <a:t>Mr. </a:t>
              </a:r>
              <a:r>
                <a:rPr lang="en-US" sz="1400" b="1" dirty="0" err="1">
                  <a:solidFill>
                    <a:schemeClr val="tx1"/>
                  </a:solidFill>
                  <a:latin typeface="+mj-lt"/>
                </a:rPr>
                <a:t>Ramesh</a:t>
              </a:r>
              <a:r>
                <a:rPr lang="en-US" sz="1400" b="1" dirty="0">
                  <a:solidFill>
                    <a:schemeClr val="tx1"/>
                  </a:solidFill>
                  <a:latin typeface="+mj-lt"/>
                </a:rPr>
                <a:t> Chandra </a:t>
              </a:r>
              <a:r>
                <a:rPr lang="en-US" sz="1400" b="1" dirty="0" err="1">
                  <a:solidFill>
                    <a:schemeClr val="tx1"/>
                  </a:solidFill>
                  <a:latin typeface="+mj-lt"/>
                </a:rPr>
                <a:t>Bardia</a:t>
              </a:r>
              <a:r>
                <a:rPr lang="en-US" sz="1400" dirty="0">
                  <a:solidFill>
                    <a:schemeClr val="tx1"/>
                  </a:solidFill>
                  <a:latin typeface="+mj-lt"/>
                </a:rPr>
                <a:t> </a:t>
              </a:r>
            </a:p>
            <a:p>
              <a:pPr algn="ctr">
                <a:defRPr/>
              </a:pPr>
              <a:r>
                <a:rPr lang="en-US" sz="1200" dirty="0">
                  <a:solidFill>
                    <a:schemeClr val="tx1"/>
                  </a:solidFill>
                  <a:latin typeface="+mj-lt"/>
                </a:rPr>
                <a:t>Joint Managing Director</a:t>
              </a:r>
            </a:p>
          </p:txBody>
        </p:sp>
        <p:sp>
          <p:nvSpPr>
            <p:cNvPr id="15" name="Rounded Rectangle 14"/>
            <p:cNvSpPr/>
            <p:nvPr/>
          </p:nvSpPr>
          <p:spPr bwMode="auto">
            <a:xfrm>
              <a:off x="2572982" y="2965599"/>
              <a:ext cx="6172478" cy="868680"/>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nchor="ctr"/>
            <a:lstStyle/>
            <a:p>
              <a:pPr marL="115888" indent="-115888" algn="just">
                <a:spcAft>
                  <a:spcPts val="600"/>
                </a:spcAft>
                <a:buFont typeface="Wingdings" pitchFamily="2" charset="2"/>
                <a:buChar char="§"/>
                <a:defRPr/>
              </a:pPr>
              <a:r>
                <a:rPr lang="en-IN" sz="1200" dirty="0">
                  <a:solidFill>
                    <a:schemeClr val="tx1"/>
                  </a:solidFill>
                </a:rPr>
                <a:t>Prominent entrepreneur </a:t>
              </a:r>
            </a:p>
            <a:p>
              <a:pPr marL="115888" indent="-115888" algn="just">
                <a:spcAft>
                  <a:spcPts val="600"/>
                </a:spcAft>
                <a:buFont typeface="Wingdings" pitchFamily="2" charset="2"/>
                <a:buChar char="§"/>
                <a:defRPr/>
              </a:pPr>
              <a:r>
                <a:rPr lang="en-IN" sz="1200" dirty="0">
                  <a:solidFill>
                    <a:schemeClr val="tx1"/>
                  </a:solidFill>
                </a:rPr>
                <a:t>Over 35 years of experience in investment and finance Industry.</a:t>
              </a:r>
              <a:r>
                <a:rPr lang="en-US" sz="1200" dirty="0">
                  <a:solidFill>
                    <a:schemeClr val="tx1"/>
                  </a:solidFill>
                  <a:latin typeface="+mj-lt"/>
                </a:rPr>
                <a:t> </a:t>
              </a:r>
            </a:p>
            <a:p>
              <a:pPr marL="115888" indent="-115888" algn="just">
                <a:spcAft>
                  <a:spcPts val="600"/>
                </a:spcAft>
                <a:buFont typeface="Wingdings" pitchFamily="2" charset="2"/>
                <a:buChar char="§"/>
                <a:defRPr/>
              </a:pPr>
              <a:r>
                <a:rPr lang="en-US" sz="1200" dirty="0">
                  <a:solidFill>
                    <a:schemeClr val="tx1"/>
                  </a:solidFill>
                  <a:latin typeface="+mj-lt"/>
                </a:rPr>
                <a:t>Involved with many financial institutions as a promoter.</a:t>
              </a:r>
              <a:r>
                <a:rPr lang="en-IN" sz="1200" dirty="0">
                  <a:solidFill>
                    <a:schemeClr val="tx1"/>
                  </a:solidFill>
                </a:rPr>
                <a:t>	</a:t>
              </a:r>
            </a:p>
          </p:txBody>
        </p:sp>
      </p:grpSp>
      <p:grpSp>
        <p:nvGrpSpPr>
          <p:cNvPr id="293893" name="Group 24"/>
          <p:cNvGrpSpPr>
            <a:grpSpLocks/>
          </p:cNvGrpSpPr>
          <p:nvPr/>
        </p:nvGrpSpPr>
        <p:grpSpPr bwMode="auto">
          <a:xfrm>
            <a:off x="133350" y="2498038"/>
            <a:ext cx="8612188" cy="885825"/>
            <a:chOff x="132884" y="2030728"/>
            <a:chExt cx="8612576" cy="886462"/>
          </a:xfrm>
        </p:grpSpPr>
        <p:sp>
          <p:nvSpPr>
            <p:cNvPr id="17" name="Rounded Rectangle 16"/>
            <p:cNvSpPr/>
            <p:nvPr/>
          </p:nvSpPr>
          <p:spPr bwMode="auto">
            <a:xfrm>
              <a:off x="132884" y="2030728"/>
              <a:ext cx="2362306" cy="868986"/>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a:solidFill>
                    <a:schemeClr val="tx1"/>
                  </a:solidFill>
                  <a:latin typeface="+mj-lt"/>
                </a:rPr>
                <a:t>Mr. Manoj Toshniwal</a:t>
              </a:r>
              <a:endParaRPr lang="en-US" sz="1400" dirty="0">
                <a:solidFill>
                  <a:schemeClr val="tx1"/>
                </a:solidFill>
                <a:latin typeface="+mj-lt"/>
              </a:endParaRPr>
            </a:p>
            <a:p>
              <a:pPr algn="ctr">
                <a:defRPr/>
              </a:pPr>
              <a:r>
                <a:rPr lang="en-US" sz="1200" dirty="0">
                  <a:solidFill>
                    <a:schemeClr val="tx1"/>
                  </a:solidFill>
                  <a:latin typeface="+mj-lt"/>
                </a:rPr>
                <a:t>Managing Director</a:t>
              </a:r>
            </a:p>
          </p:txBody>
        </p:sp>
        <p:sp>
          <p:nvSpPr>
            <p:cNvPr id="18" name="Rounded Rectangle 17"/>
            <p:cNvSpPr/>
            <p:nvPr/>
          </p:nvSpPr>
          <p:spPr bwMode="auto">
            <a:xfrm>
              <a:off x="2572982" y="2030728"/>
              <a:ext cx="6172478" cy="886462"/>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nchor="ctr">
              <a:spAutoFit/>
            </a:bodyPr>
            <a:lstStyle/>
            <a:p>
              <a:pPr marL="115888" indent="-115888" algn="just">
                <a:spcAft>
                  <a:spcPts val="600"/>
                </a:spcAft>
                <a:buFont typeface="Wingdings" pitchFamily="2" charset="2"/>
                <a:buChar char="§"/>
                <a:defRPr/>
              </a:pPr>
              <a:r>
                <a:rPr lang="en-IN" sz="1200" dirty="0">
                  <a:solidFill>
                    <a:schemeClr val="tx1"/>
                  </a:solidFill>
                </a:rPr>
                <a:t>Prominent entrepreneur  </a:t>
              </a:r>
            </a:p>
            <a:p>
              <a:pPr marL="115888" indent="-115888" algn="just">
                <a:spcAft>
                  <a:spcPts val="600"/>
                </a:spcAft>
                <a:buFont typeface="Wingdings" pitchFamily="2" charset="2"/>
                <a:buChar char="§"/>
                <a:defRPr/>
              </a:pPr>
              <a:r>
                <a:rPr lang="en-IN" sz="1200" dirty="0">
                  <a:solidFill>
                    <a:schemeClr val="tx1"/>
                  </a:solidFill>
                </a:rPr>
                <a:t>Over 20 years of experience.</a:t>
              </a:r>
            </a:p>
            <a:p>
              <a:pPr marL="115888" indent="-115888" algn="just">
                <a:spcAft>
                  <a:spcPts val="600"/>
                </a:spcAft>
                <a:buFont typeface="Wingdings" pitchFamily="2" charset="2"/>
                <a:buChar char="§"/>
                <a:defRPr/>
              </a:pPr>
              <a:r>
                <a:rPr lang="en-US" sz="1200" dirty="0">
                  <a:solidFill>
                    <a:schemeClr val="tx1"/>
                  </a:solidFill>
                  <a:latin typeface="+mj-lt"/>
                </a:rPr>
                <a:t>Has in-depth knowledge and understanding of the Power Industry.</a:t>
              </a:r>
            </a:p>
          </p:txBody>
        </p:sp>
      </p:grpSp>
      <p:sp>
        <p:nvSpPr>
          <p:cNvPr id="20" name="Rounded Rectangle 19"/>
          <p:cNvSpPr/>
          <p:nvPr/>
        </p:nvSpPr>
        <p:spPr bwMode="auto">
          <a:xfrm>
            <a:off x="133350" y="1209675"/>
            <a:ext cx="2335213" cy="881063"/>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a:solidFill>
                  <a:schemeClr val="tx1"/>
                </a:solidFill>
                <a:latin typeface="+mj-lt"/>
              </a:rPr>
              <a:t>Mr. S L Dugar </a:t>
            </a:r>
          </a:p>
          <a:p>
            <a:pPr algn="ctr">
              <a:defRPr/>
            </a:pPr>
            <a:r>
              <a:rPr lang="en-US" sz="1400" b="1" dirty="0">
                <a:solidFill>
                  <a:schemeClr val="tx1"/>
                </a:solidFill>
                <a:latin typeface="+mj-lt"/>
              </a:rPr>
              <a:t>Non-Executive Chairman</a:t>
            </a:r>
          </a:p>
        </p:txBody>
      </p:sp>
      <p:sp>
        <p:nvSpPr>
          <p:cNvPr id="27" name="Slide Number Placeholder 26"/>
          <p:cNvSpPr>
            <a:spLocks noGrp="1"/>
          </p:cNvSpPr>
          <p:nvPr>
            <p:ph type="sldNum" sz="quarter" idx="11"/>
          </p:nvPr>
        </p:nvSpPr>
        <p:spPr/>
        <p:txBody>
          <a:bodyPr/>
          <a:lstStyle/>
          <a:p>
            <a:pPr>
              <a:defRPr/>
            </a:pPr>
            <a:fld id="{C132F413-80A8-4500-A91F-76BEDEAB8DE3}" type="slidenum">
              <a:rPr lang="en-IN"/>
              <a:pPr>
                <a:defRPr/>
              </a:pPr>
              <a:t>53</a:t>
            </a:fld>
            <a:endParaRPr lang="en-IN" dirty="0"/>
          </a:p>
        </p:txBody>
      </p:sp>
      <p:sp>
        <p:nvSpPr>
          <p:cNvPr id="28" name="Rounded Rectangle 27"/>
          <p:cNvSpPr/>
          <p:nvPr/>
        </p:nvSpPr>
        <p:spPr bwMode="auto">
          <a:xfrm>
            <a:off x="2555875" y="1214438"/>
            <a:ext cx="6172200" cy="868362"/>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nchor="ctr"/>
          <a:lstStyle/>
          <a:p>
            <a:pPr marL="115888" indent="-115888" algn="just">
              <a:spcAft>
                <a:spcPts val="600"/>
              </a:spcAft>
              <a:buFont typeface="Wingdings" pitchFamily="2" charset="2"/>
              <a:buChar char="§"/>
              <a:defRPr/>
            </a:pPr>
            <a:endParaRPr lang="en-US" sz="1200" dirty="0">
              <a:solidFill>
                <a:schemeClr val="tx1"/>
              </a:solidFill>
              <a:latin typeface="+mj-lt"/>
            </a:endParaRPr>
          </a:p>
          <a:p>
            <a:pPr marL="115888" indent="-115888" algn="just">
              <a:spcAft>
                <a:spcPts val="600"/>
              </a:spcAft>
              <a:buFont typeface="Wingdings" pitchFamily="2" charset="2"/>
              <a:buChar char="§"/>
              <a:defRPr/>
            </a:pPr>
            <a:endParaRPr lang="en-IN" sz="1200" dirty="0">
              <a:solidFill>
                <a:schemeClr val="tx1"/>
              </a:solidFill>
            </a:endParaRPr>
          </a:p>
          <a:p>
            <a:pPr marL="115888" indent="-115888" algn="just">
              <a:spcAft>
                <a:spcPts val="600"/>
              </a:spcAft>
              <a:buFont typeface="Wingdings" pitchFamily="2" charset="2"/>
              <a:buChar char="§"/>
              <a:defRPr/>
            </a:pPr>
            <a:r>
              <a:rPr lang="en-IN" sz="1200" dirty="0">
                <a:solidFill>
                  <a:schemeClr val="tx1"/>
                </a:solidFill>
              </a:rPr>
              <a:t>Prominent industrialist, entrepreneur &amp; philanthropist </a:t>
            </a:r>
          </a:p>
          <a:p>
            <a:pPr marL="115888" indent="-115888" algn="just">
              <a:spcAft>
                <a:spcPts val="600"/>
              </a:spcAft>
              <a:buFont typeface="Wingdings" pitchFamily="2" charset="2"/>
              <a:buChar char="§"/>
              <a:defRPr/>
            </a:pPr>
            <a:r>
              <a:rPr lang="en-IN" sz="1200" dirty="0">
                <a:solidFill>
                  <a:schemeClr val="tx1"/>
                </a:solidFill>
              </a:rPr>
              <a:t>Over 30 years of experience</a:t>
            </a:r>
          </a:p>
          <a:p>
            <a:pPr marL="115888" indent="-115888" algn="just">
              <a:spcAft>
                <a:spcPts val="600"/>
              </a:spcAft>
              <a:buFont typeface="Wingdings" pitchFamily="2" charset="2"/>
              <a:buChar char="§"/>
              <a:defRPr/>
            </a:pPr>
            <a:r>
              <a:rPr lang="en-IN" sz="1200" dirty="0">
                <a:solidFill>
                  <a:schemeClr val="tx1"/>
                </a:solidFill>
              </a:rPr>
              <a:t>Has a stake in EMC.	</a:t>
            </a:r>
          </a:p>
          <a:p>
            <a:pPr marL="115888" indent="-115888" algn="just">
              <a:spcAft>
                <a:spcPts val="600"/>
              </a:spcAft>
              <a:buFont typeface="Wingdings" pitchFamily="2" charset="2"/>
              <a:buChar char="§"/>
              <a:defRPr/>
            </a:pPr>
            <a:endParaRPr lang="en-US" sz="1200" dirty="0">
              <a:solidFill>
                <a:schemeClr val="tx1"/>
              </a:solidFill>
              <a:latin typeface="+mj-lt"/>
            </a:endParaRPr>
          </a:p>
          <a:p>
            <a:pPr marL="115888" indent="-115888" algn="just">
              <a:spcAft>
                <a:spcPts val="600"/>
              </a:spcAft>
              <a:buFont typeface="Wingdings" pitchFamily="2" charset="2"/>
              <a:buChar char="§"/>
              <a:defRPr/>
            </a:pPr>
            <a:endParaRPr lang="en-US" sz="1200" dirty="0">
              <a:solidFill>
                <a:schemeClr val="tx1"/>
              </a:solidFill>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Key Management Team</a:t>
            </a:r>
            <a:endParaRPr lang="en-IN" dirty="0"/>
          </a:p>
        </p:txBody>
      </p:sp>
      <p:sp>
        <p:nvSpPr>
          <p:cNvPr id="3" name="Slide Number Placeholder 2"/>
          <p:cNvSpPr>
            <a:spLocks noGrp="1"/>
          </p:cNvSpPr>
          <p:nvPr>
            <p:ph type="sldNum" sz="quarter" idx="11"/>
          </p:nvPr>
        </p:nvSpPr>
        <p:spPr>
          <a:xfrm>
            <a:off x="8594725" y="6650038"/>
            <a:ext cx="182563" cy="168275"/>
          </a:xfrm>
        </p:spPr>
        <p:txBody>
          <a:bodyPr/>
          <a:lstStyle/>
          <a:p>
            <a:pPr>
              <a:defRPr/>
            </a:pPr>
            <a:fld id="{9DB7BF4F-5989-4B03-BEF9-E166E9521CD4}" type="slidenum">
              <a:rPr lang="en-IN"/>
              <a:pPr>
                <a:defRPr/>
              </a:pPr>
              <a:t>54</a:t>
            </a:fld>
            <a:endParaRPr lang="en-IN" dirty="0"/>
          </a:p>
        </p:txBody>
      </p:sp>
      <p:grpSp>
        <p:nvGrpSpPr>
          <p:cNvPr id="294915" name="Group 6"/>
          <p:cNvGrpSpPr>
            <a:grpSpLocks/>
          </p:cNvGrpSpPr>
          <p:nvPr/>
        </p:nvGrpSpPr>
        <p:grpSpPr bwMode="auto">
          <a:xfrm>
            <a:off x="133350" y="2654049"/>
            <a:ext cx="8612188" cy="1089025"/>
            <a:chOff x="132884" y="4789618"/>
            <a:chExt cx="8612576" cy="1089660"/>
          </a:xfrm>
        </p:grpSpPr>
        <p:sp>
          <p:nvSpPr>
            <p:cNvPr id="8" name="Rounded Rectangle 7"/>
            <p:cNvSpPr/>
            <p:nvPr/>
          </p:nvSpPr>
          <p:spPr bwMode="auto">
            <a:xfrm>
              <a:off x="132884" y="4789618"/>
              <a:ext cx="2362306" cy="813274"/>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a:solidFill>
                    <a:schemeClr val="tx1"/>
                  </a:solidFill>
                  <a:latin typeface="+mj-lt"/>
                </a:rPr>
                <a:t>Mr. D P Sharma</a:t>
              </a:r>
              <a:r>
                <a:rPr lang="en-US" sz="1400" dirty="0">
                  <a:solidFill>
                    <a:schemeClr val="tx1"/>
                  </a:solidFill>
                  <a:latin typeface="+mj-lt"/>
                </a:rPr>
                <a:t> </a:t>
              </a:r>
            </a:p>
            <a:p>
              <a:pPr algn="ctr">
                <a:defRPr/>
              </a:pPr>
              <a:r>
                <a:rPr lang="en-US" sz="1200" dirty="0">
                  <a:solidFill>
                    <a:schemeClr val="tx1"/>
                  </a:solidFill>
                  <a:latin typeface="+mj-lt"/>
                </a:rPr>
                <a:t>Executive Director,</a:t>
              </a:r>
            </a:p>
            <a:p>
              <a:pPr algn="ctr">
                <a:defRPr/>
              </a:pPr>
              <a:r>
                <a:rPr lang="en-US" sz="1200" dirty="0">
                  <a:solidFill>
                    <a:schemeClr val="tx1"/>
                  </a:solidFill>
                  <a:latin typeface="+mj-lt"/>
                </a:rPr>
                <a:t>Finance &amp; Audit</a:t>
              </a:r>
            </a:p>
          </p:txBody>
        </p:sp>
        <p:sp>
          <p:nvSpPr>
            <p:cNvPr id="9" name="Rounded Rectangle 8"/>
            <p:cNvSpPr/>
            <p:nvPr/>
          </p:nvSpPr>
          <p:spPr bwMode="auto">
            <a:xfrm>
              <a:off x="2572982" y="4789618"/>
              <a:ext cx="6172478" cy="1089660"/>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spAutoFit/>
            </a:bodyPr>
            <a:lstStyle/>
            <a:p>
              <a:pPr marL="115888" indent="-115888">
                <a:spcAft>
                  <a:spcPts val="600"/>
                </a:spcAft>
                <a:buFont typeface="Wingdings" pitchFamily="2" charset="2"/>
                <a:buChar char="§"/>
                <a:defRPr/>
              </a:pPr>
              <a:endParaRPr lang="en-IN" sz="1200" dirty="0">
                <a:solidFill>
                  <a:schemeClr val="tx1"/>
                </a:solidFill>
                <a:latin typeface="+mj-lt"/>
              </a:endParaRPr>
            </a:p>
            <a:p>
              <a:pPr marL="115888" indent="-115888">
                <a:spcAft>
                  <a:spcPts val="600"/>
                </a:spcAft>
                <a:buFont typeface="Wingdings" pitchFamily="2" charset="2"/>
                <a:buChar char="§"/>
                <a:defRPr/>
              </a:pPr>
              <a:r>
                <a:rPr lang="en-IN" sz="1200" dirty="0">
                  <a:solidFill>
                    <a:schemeClr val="tx1"/>
                  </a:solidFill>
                  <a:latin typeface="+mj-lt"/>
                </a:rPr>
                <a:t>Over 40 years of professional experience in very senior positions in some of the leading engineering &amp; steel companies like HDC &amp; </a:t>
              </a:r>
              <a:r>
                <a:rPr lang="en-IN" sz="1200" dirty="0" err="1">
                  <a:solidFill>
                    <a:schemeClr val="tx1"/>
                  </a:solidFill>
                  <a:latin typeface="+mj-lt"/>
                </a:rPr>
                <a:t>Usha</a:t>
              </a:r>
              <a:r>
                <a:rPr lang="en-IN" sz="1200" dirty="0">
                  <a:solidFill>
                    <a:schemeClr val="tx1"/>
                  </a:solidFill>
                  <a:latin typeface="+mj-lt"/>
                </a:rPr>
                <a:t> Martin.</a:t>
              </a:r>
            </a:p>
            <a:p>
              <a:pPr marL="115888" indent="-115888">
                <a:spcAft>
                  <a:spcPts val="600"/>
                </a:spcAft>
                <a:defRPr/>
              </a:pPr>
              <a:r>
                <a:rPr lang="en-IN" sz="1200" dirty="0">
                  <a:solidFill>
                    <a:schemeClr val="tx1"/>
                  </a:solidFill>
                  <a:latin typeface="+mj-lt"/>
                </a:rPr>
                <a:t>	</a:t>
              </a:r>
            </a:p>
          </p:txBody>
        </p:sp>
      </p:grpSp>
      <p:sp>
        <p:nvSpPr>
          <p:cNvPr id="10" name="Rounded Rectangle 9"/>
          <p:cNvSpPr/>
          <p:nvPr/>
        </p:nvSpPr>
        <p:spPr bwMode="auto">
          <a:xfrm>
            <a:off x="2573338" y="1026587"/>
            <a:ext cx="6172200" cy="1582737"/>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nchor="ctr">
            <a:spAutoFit/>
          </a:bodyPr>
          <a:lstStyle/>
          <a:p>
            <a:pPr marL="115888" indent="-115888">
              <a:spcAft>
                <a:spcPts val="600"/>
              </a:spcAft>
              <a:buFont typeface="Wingdings" pitchFamily="2" charset="2"/>
              <a:buChar char="§"/>
              <a:defRPr/>
            </a:pPr>
            <a:r>
              <a:rPr lang="en-IN" sz="1200" dirty="0">
                <a:solidFill>
                  <a:schemeClr val="tx1"/>
                </a:solidFill>
              </a:rPr>
              <a:t>Over 40 years of experience and expertise in business, administration, customer service, human resource management for renowned companies like SBI.	</a:t>
            </a:r>
          </a:p>
          <a:p>
            <a:pPr marL="115888" indent="-115888">
              <a:spcAft>
                <a:spcPts val="600"/>
              </a:spcAft>
              <a:buFont typeface="Wingdings" pitchFamily="2" charset="2"/>
              <a:buChar char="§"/>
              <a:defRPr/>
            </a:pPr>
            <a:r>
              <a:rPr lang="en-IN" sz="1200" dirty="0">
                <a:solidFill>
                  <a:schemeClr val="tx1"/>
                </a:solidFill>
                <a:latin typeface="+mj-lt"/>
              </a:rPr>
              <a:t>On panel of special directors of BIFR, arbitrators MCX Ltd &amp; NSE Ltd and on the board of STESALIT Ltd. 	</a:t>
            </a:r>
          </a:p>
          <a:p>
            <a:pPr marL="115888" indent="-115888">
              <a:spcAft>
                <a:spcPts val="600"/>
              </a:spcAft>
              <a:buFont typeface="Wingdings" pitchFamily="2" charset="2"/>
              <a:buChar char="§"/>
              <a:defRPr/>
            </a:pPr>
            <a:r>
              <a:rPr lang="en-IN" sz="1200" dirty="0">
                <a:solidFill>
                  <a:schemeClr val="tx1"/>
                </a:solidFill>
                <a:latin typeface="+mj-lt"/>
              </a:rPr>
              <a:t>Member of Circle Credit committee.	</a:t>
            </a:r>
          </a:p>
          <a:p>
            <a:pPr marL="115888" indent="-115888">
              <a:spcAft>
                <a:spcPts val="600"/>
              </a:spcAft>
              <a:buFont typeface="Wingdings" pitchFamily="2" charset="2"/>
              <a:buChar char="§"/>
              <a:defRPr/>
            </a:pPr>
            <a:r>
              <a:rPr lang="en-IN" sz="1200" dirty="0">
                <a:solidFill>
                  <a:schemeClr val="tx1"/>
                </a:solidFill>
                <a:latin typeface="+mj-lt"/>
              </a:rPr>
              <a:t>Held position of Chief Operating Officer of The Calcutta Stock Exchange Ltd. </a:t>
            </a:r>
            <a:r>
              <a:rPr lang="en-IN" sz="1200" dirty="0">
                <a:solidFill>
                  <a:schemeClr val="tx1"/>
                </a:solidFill>
              </a:rPr>
              <a:t>	</a:t>
            </a:r>
          </a:p>
        </p:txBody>
      </p:sp>
      <p:sp>
        <p:nvSpPr>
          <p:cNvPr id="11" name="Rounded Rectangle 10"/>
          <p:cNvSpPr/>
          <p:nvPr/>
        </p:nvSpPr>
        <p:spPr bwMode="auto">
          <a:xfrm>
            <a:off x="133350" y="1026587"/>
            <a:ext cx="2362200" cy="868362"/>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a:solidFill>
                  <a:schemeClr val="tx1"/>
                </a:solidFill>
              </a:rPr>
              <a:t>Mr. </a:t>
            </a:r>
            <a:r>
              <a:rPr lang="en-US" sz="1400" b="1" dirty="0" err="1">
                <a:solidFill>
                  <a:schemeClr val="tx1"/>
                </a:solidFill>
              </a:rPr>
              <a:t>Saubir</a:t>
            </a:r>
            <a:r>
              <a:rPr lang="en-US" sz="1400" b="1" dirty="0">
                <a:solidFill>
                  <a:schemeClr val="tx1"/>
                </a:solidFill>
              </a:rPr>
              <a:t> Bhattacharyya</a:t>
            </a:r>
          </a:p>
          <a:p>
            <a:pPr algn="ctr">
              <a:defRPr/>
            </a:pPr>
            <a:r>
              <a:rPr lang="en-US" sz="1200" dirty="0">
                <a:solidFill>
                  <a:schemeClr val="tx1"/>
                </a:solidFill>
              </a:rPr>
              <a:t>Non-Executive Independent Director</a:t>
            </a:r>
          </a:p>
        </p:txBody>
      </p:sp>
      <p:grpSp>
        <p:nvGrpSpPr>
          <p:cNvPr id="12" name="Group 6"/>
          <p:cNvGrpSpPr>
            <a:grpSpLocks/>
          </p:cNvGrpSpPr>
          <p:nvPr/>
        </p:nvGrpSpPr>
        <p:grpSpPr bwMode="auto">
          <a:xfrm>
            <a:off x="135622" y="4853649"/>
            <a:ext cx="8612188" cy="1702594"/>
            <a:chOff x="132884" y="4789618"/>
            <a:chExt cx="8612576" cy="1703587"/>
          </a:xfrm>
        </p:grpSpPr>
        <p:sp>
          <p:nvSpPr>
            <p:cNvPr id="13" name="Rounded Rectangle 12"/>
            <p:cNvSpPr/>
            <p:nvPr/>
          </p:nvSpPr>
          <p:spPr bwMode="auto">
            <a:xfrm>
              <a:off x="132884" y="4789618"/>
              <a:ext cx="2362306" cy="813274"/>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smtClean="0">
                  <a:solidFill>
                    <a:schemeClr val="tx1"/>
                  </a:solidFill>
                </a:rPr>
                <a:t>Mr. Manish Agarwal</a:t>
              </a:r>
              <a:endParaRPr lang="en-US" sz="1400" b="1" dirty="0">
                <a:solidFill>
                  <a:schemeClr val="tx1"/>
                </a:solidFill>
              </a:endParaRPr>
            </a:p>
            <a:p>
              <a:pPr algn="ctr">
                <a:defRPr/>
              </a:pPr>
              <a:r>
                <a:rPr lang="en-US" sz="1200" dirty="0" smtClean="0">
                  <a:solidFill>
                    <a:schemeClr val="tx1"/>
                  </a:solidFill>
                </a:rPr>
                <a:t>Non-Executive Director</a:t>
              </a:r>
              <a:endParaRPr lang="en-US" sz="1200" dirty="0">
                <a:solidFill>
                  <a:schemeClr val="tx1"/>
                </a:solidFill>
              </a:endParaRPr>
            </a:p>
          </p:txBody>
        </p:sp>
        <p:sp>
          <p:nvSpPr>
            <p:cNvPr id="14" name="Rounded Rectangle 13"/>
            <p:cNvSpPr/>
            <p:nvPr/>
          </p:nvSpPr>
          <p:spPr bwMode="auto">
            <a:xfrm>
              <a:off x="2572982" y="4789618"/>
              <a:ext cx="6172478" cy="1703587"/>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spAutoFit/>
            </a:bodyPr>
            <a:lstStyle/>
            <a:p>
              <a:pPr marL="115888" indent="-115888">
                <a:spcAft>
                  <a:spcPts val="600"/>
                </a:spcAft>
                <a:buFont typeface="Wingdings" pitchFamily="2" charset="2"/>
                <a:buChar char="§"/>
                <a:defRPr/>
              </a:pPr>
              <a:r>
                <a:rPr lang="en-US" sz="1200" dirty="0" smtClean="0">
                  <a:solidFill>
                    <a:schemeClr val="tx1"/>
                  </a:solidFill>
                  <a:latin typeface="+mj-lt"/>
                </a:rPr>
                <a:t>Holds over 18 years of professional experience in International &amp; Domestic Financial and Banking field across various sectors like Infrastructure, Natural Resources, Urban Development, Manufacturing , Services &amp; Social Enterprises, etc.</a:t>
              </a:r>
            </a:p>
            <a:p>
              <a:pPr marL="115888" indent="-115888">
                <a:spcAft>
                  <a:spcPts val="600"/>
                </a:spcAft>
                <a:buFont typeface="Wingdings" pitchFamily="2" charset="2"/>
                <a:buChar char="§"/>
                <a:defRPr/>
              </a:pPr>
              <a:r>
                <a:rPr lang="en-US" sz="1200" dirty="0" smtClean="0">
                  <a:solidFill>
                    <a:schemeClr val="tx1"/>
                  </a:solidFill>
                  <a:latin typeface="+mj-lt"/>
                </a:rPr>
                <a:t>Is on Board of various companies like   Leverage Capital International LLC , Oxley Group, </a:t>
              </a:r>
              <a:r>
                <a:rPr lang="en-US" sz="1200" dirty="0" err="1" smtClean="0">
                  <a:solidFill>
                    <a:schemeClr val="tx1"/>
                  </a:solidFill>
                  <a:latin typeface="+mj-lt"/>
                </a:rPr>
                <a:t>Anjali</a:t>
              </a:r>
              <a:r>
                <a:rPr lang="en-US" sz="1200" dirty="0" smtClean="0">
                  <a:solidFill>
                    <a:schemeClr val="tx1"/>
                  </a:solidFill>
                  <a:latin typeface="+mj-lt"/>
                </a:rPr>
                <a:t> Microfinance Pvt. Ltd etc.</a:t>
              </a:r>
            </a:p>
            <a:p>
              <a:pPr marL="115888" indent="-115888">
                <a:spcAft>
                  <a:spcPts val="600"/>
                </a:spcAft>
                <a:buFont typeface="Wingdings" pitchFamily="2" charset="2"/>
                <a:buChar char="§"/>
                <a:defRPr/>
              </a:pPr>
              <a:r>
                <a:rPr lang="en-US" sz="1200" dirty="0" smtClean="0">
                  <a:solidFill>
                    <a:schemeClr val="tx1"/>
                  </a:solidFill>
                  <a:latin typeface="+mj-lt"/>
                </a:rPr>
                <a:t>Holds Professional Memberships of many reputed industry bodies like  Confederation of Indian Industry (CII).</a:t>
              </a:r>
              <a:r>
                <a:rPr lang="en-IN" sz="1200" dirty="0">
                  <a:solidFill>
                    <a:schemeClr val="tx1"/>
                  </a:solidFill>
                  <a:latin typeface="+mj-lt"/>
                </a:rPr>
                <a:t>	</a:t>
              </a:r>
            </a:p>
          </p:txBody>
        </p:sp>
      </p:grpSp>
      <p:sp>
        <p:nvSpPr>
          <p:cNvPr id="15" name="Rounded Rectangle 14"/>
          <p:cNvSpPr/>
          <p:nvPr/>
        </p:nvSpPr>
        <p:spPr bwMode="auto">
          <a:xfrm>
            <a:off x="2575610" y="3799403"/>
            <a:ext cx="6172200" cy="1004530"/>
          </a:xfrm>
          <a:prstGeom prst="round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50000"/>
              <a:hueOff val="90359"/>
              <a:satOff val="-1890"/>
              <a:lumOff val="10516"/>
              <a:alphaOff val="0"/>
            </a:schemeClr>
          </a:effectRef>
          <a:fontRef idx="minor">
            <a:schemeClr val="lt1"/>
          </a:fontRef>
        </p:style>
        <p:txBody>
          <a:bodyPr anchor="ctr">
            <a:spAutoFit/>
          </a:bodyPr>
          <a:lstStyle/>
          <a:p>
            <a:pPr marL="115888" indent="-115888">
              <a:spcAft>
                <a:spcPts val="600"/>
              </a:spcAft>
              <a:buFont typeface="Wingdings" pitchFamily="2" charset="2"/>
              <a:buChar char="§"/>
              <a:defRPr/>
            </a:pPr>
            <a:r>
              <a:rPr lang="en-US" sz="1200" dirty="0" smtClean="0">
                <a:solidFill>
                  <a:schemeClr val="tx1"/>
                </a:solidFill>
                <a:latin typeface="+mj-lt"/>
              </a:rPr>
              <a:t>Holds over 34 years of professional experience in very senior positions in some of the leading MNCs and Indian Companies in infrastructure industry </a:t>
            </a:r>
            <a:r>
              <a:rPr lang="en-IN" sz="1200" dirty="0">
                <a:solidFill>
                  <a:schemeClr val="tx1"/>
                </a:solidFill>
                <a:latin typeface="+mj-lt"/>
              </a:rPr>
              <a:t>	</a:t>
            </a:r>
          </a:p>
          <a:p>
            <a:pPr marL="115888" indent="-115888">
              <a:spcAft>
                <a:spcPts val="600"/>
              </a:spcAft>
              <a:buFont typeface="Wingdings" pitchFamily="2" charset="2"/>
              <a:buChar char="§"/>
              <a:defRPr/>
            </a:pPr>
            <a:r>
              <a:rPr lang="en-US" sz="1200" dirty="0" smtClean="0">
                <a:solidFill>
                  <a:schemeClr val="tx1"/>
                </a:solidFill>
                <a:latin typeface="+mj-lt"/>
              </a:rPr>
              <a:t>Is on Board of various companies like </a:t>
            </a:r>
            <a:r>
              <a:rPr lang="en-US" sz="1200" dirty="0" err="1" smtClean="0">
                <a:solidFill>
                  <a:schemeClr val="tx1"/>
                </a:solidFill>
                <a:latin typeface="+mj-lt"/>
              </a:rPr>
              <a:t>Quatro</a:t>
            </a:r>
            <a:r>
              <a:rPr lang="en-US" sz="1200" dirty="0" smtClean="0">
                <a:solidFill>
                  <a:schemeClr val="tx1"/>
                </a:solidFill>
                <a:latin typeface="+mj-lt"/>
              </a:rPr>
              <a:t> </a:t>
            </a:r>
            <a:r>
              <a:rPr lang="en-US" sz="1200" dirty="0" err="1" smtClean="0">
                <a:solidFill>
                  <a:schemeClr val="tx1"/>
                </a:solidFill>
                <a:latin typeface="+mj-lt"/>
              </a:rPr>
              <a:t>Railtech</a:t>
            </a:r>
            <a:r>
              <a:rPr lang="en-US" sz="1200" dirty="0" smtClean="0">
                <a:solidFill>
                  <a:schemeClr val="tx1"/>
                </a:solidFill>
                <a:latin typeface="+mj-lt"/>
              </a:rPr>
              <a:t> Solutions Private Limited,  Bharat BPO India Ltd etc. </a:t>
            </a:r>
            <a:r>
              <a:rPr lang="en-IN" sz="1200" dirty="0">
                <a:solidFill>
                  <a:schemeClr val="tx1"/>
                </a:solidFill>
                <a:latin typeface="+mj-lt"/>
              </a:rPr>
              <a:t>	</a:t>
            </a:r>
            <a:r>
              <a:rPr lang="en-IN" sz="1200" dirty="0">
                <a:solidFill>
                  <a:schemeClr val="tx1"/>
                </a:solidFill>
              </a:rPr>
              <a:t>	</a:t>
            </a:r>
          </a:p>
        </p:txBody>
      </p:sp>
      <p:sp>
        <p:nvSpPr>
          <p:cNvPr id="16" name="Rounded Rectangle 15"/>
          <p:cNvSpPr/>
          <p:nvPr/>
        </p:nvSpPr>
        <p:spPr bwMode="auto">
          <a:xfrm>
            <a:off x="135622" y="3799403"/>
            <a:ext cx="2362200" cy="868362"/>
          </a:xfrm>
          <a:prstGeom prst="roundRect">
            <a:avLst/>
          </a:prstGeom>
          <a:solidFill>
            <a:srgbClr val="99CCFF"/>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nchor="ctr"/>
          <a:lstStyle/>
          <a:p>
            <a:pPr algn="ctr">
              <a:defRPr/>
            </a:pPr>
            <a:r>
              <a:rPr lang="en-US" sz="1400" b="1" dirty="0" smtClean="0">
                <a:solidFill>
                  <a:schemeClr val="tx1"/>
                </a:solidFill>
              </a:rPr>
              <a:t>Mr. </a:t>
            </a:r>
            <a:r>
              <a:rPr lang="en-US" sz="1400" b="1" dirty="0" err="1" smtClean="0">
                <a:solidFill>
                  <a:schemeClr val="tx1"/>
                </a:solidFill>
              </a:rPr>
              <a:t>Subroto</a:t>
            </a:r>
            <a:r>
              <a:rPr lang="en-US" sz="1400" b="1" dirty="0" smtClean="0">
                <a:solidFill>
                  <a:schemeClr val="tx1"/>
                </a:solidFill>
              </a:rPr>
              <a:t> </a:t>
            </a:r>
            <a:r>
              <a:rPr lang="en-US" sz="1400" b="1" dirty="0" err="1" smtClean="0">
                <a:solidFill>
                  <a:schemeClr val="tx1"/>
                </a:solidFill>
              </a:rPr>
              <a:t>Chaudhury</a:t>
            </a:r>
            <a:r>
              <a:rPr lang="en-US" sz="1400" b="1" dirty="0" smtClean="0">
                <a:solidFill>
                  <a:schemeClr val="tx1"/>
                </a:solidFill>
              </a:rPr>
              <a:t> </a:t>
            </a:r>
            <a:r>
              <a:rPr lang="en-US" sz="1200" dirty="0" smtClean="0">
                <a:solidFill>
                  <a:schemeClr val="tx1"/>
                </a:solidFill>
              </a:rPr>
              <a:t>Executive </a:t>
            </a:r>
            <a:r>
              <a:rPr lang="en-US" sz="1200" dirty="0">
                <a:solidFill>
                  <a:schemeClr val="tx1"/>
                </a:solidFill>
              </a:rPr>
              <a:t>Director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EMC GROUP STRUCTURE</a:t>
            </a:r>
            <a:endParaRPr lang="en-US" dirty="0"/>
          </a:p>
        </p:txBody>
      </p:sp>
      <p:sp>
        <p:nvSpPr>
          <p:cNvPr id="3" name="Slide Number Placeholder 2"/>
          <p:cNvSpPr>
            <a:spLocks noGrp="1"/>
          </p:cNvSpPr>
          <p:nvPr>
            <p:ph type="sldNum" sz="quarter" idx="11"/>
          </p:nvPr>
        </p:nvSpPr>
        <p:spPr/>
        <p:txBody>
          <a:bodyPr/>
          <a:lstStyle/>
          <a:p>
            <a:pPr>
              <a:defRPr/>
            </a:pPr>
            <a:fld id="{87ED4AF0-D6B4-4FB9-959E-D981387FB957}" type="slidenum">
              <a:rPr lang="en-IN" smtClean="0"/>
              <a:pPr>
                <a:defRPr/>
              </a:pPr>
              <a:t>55</a:t>
            </a:fld>
            <a:endParaRPr lang="en-IN" dirty="0"/>
          </a:p>
        </p:txBody>
      </p:sp>
      <p:grpSp>
        <p:nvGrpSpPr>
          <p:cNvPr id="4" name="Group 64"/>
          <p:cNvGrpSpPr/>
          <p:nvPr/>
        </p:nvGrpSpPr>
        <p:grpSpPr>
          <a:xfrm>
            <a:off x="228600" y="1219200"/>
            <a:ext cx="8686800" cy="5257800"/>
            <a:chOff x="228600" y="1219200"/>
            <a:chExt cx="8106831" cy="4689438"/>
          </a:xfrm>
        </p:grpSpPr>
        <p:cxnSp>
          <p:nvCxnSpPr>
            <p:cNvPr id="66" name="AutoShape 367"/>
            <p:cNvCxnSpPr>
              <a:cxnSpLocks noChangeShapeType="1"/>
            </p:cNvCxnSpPr>
            <p:nvPr/>
          </p:nvCxnSpPr>
          <p:spPr bwMode="auto">
            <a:xfrm>
              <a:off x="233232" y="2582198"/>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67" name="AutoShape 367"/>
            <p:cNvCxnSpPr>
              <a:cxnSpLocks noChangeShapeType="1"/>
            </p:cNvCxnSpPr>
            <p:nvPr/>
          </p:nvCxnSpPr>
          <p:spPr bwMode="auto">
            <a:xfrm>
              <a:off x="228600" y="2991686"/>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68" name="AutoShape 367"/>
            <p:cNvCxnSpPr>
              <a:cxnSpLocks noChangeShapeType="1"/>
            </p:cNvCxnSpPr>
            <p:nvPr/>
          </p:nvCxnSpPr>
          <p:spPr bwMode="auto">
            <a:xfrm>
              <a:off x="228600" y="3429000"/>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69" name="AutoShape 367"/>
            <p:cNvCxnSpPr>
              <a:cxnSpLocks noChangeShapeType="1"/>
            </p:cNvCxnSpPr>
            <p:nvPr/>
          </p:nvCxnSpPr>
          <p:spPr bwMode="auto">
            <a:xfrm>
              <a:off x="228600" y="3810000"/>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70" name="AutoShape 367"/>
            <p:cNvCxnSpPr>
              <a:cxnSpLocks noChangeShapeType="1"/>
            </p:cNvCxnSpPr>
            <p:nvPr/>
          </p:nvCxnSpPr>
          <p:spPr bwMode="auto">
            <a:xfrm>
              <a:off x="228600" y="4206254"/>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71" name="AutoShape 367"/>
            <p:cNvCxnSpPr>
              <a:cxnSpLocks noChangeShapeType="1"/>
            </p:cNvCxnSpPr>
            <p:nvPr/>
          </p:nvCxnSpPr>
          <p:spPr bwMode="auto">
            <a:xfrm>
              <a:off x="228600" y="4599838"/>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72" name="AutoShape 367"/>
            <p:cNvCxnSpPr>
              <a:cxnSpLocks noChangeShapeType="1"/>
            </p:cNvCxnSpPr>
            <p:nvPr/>
          </p:nvCxnSpPr>
          <p:spPr bwMode="auto">
            <a:xfrm>
              <a:off x="228600" y="4972880"/>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73" name="AutoShape 367"/>
            <p:cNvCxnSpPr>
              <a:cxnSpLocks noChangeShapeType="1"/>
            </p:cNvCxnSpPr>
            <p:nvPr/>
          </p:nvCxnSpPr>
          <p:spPr bwMode="auto">
            <a:xfrm>
              <a:off x="228600" y="5334000"/>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74" name="AutoShape 367"/>
            <p:cNvCxnSpPr>
              <a:cxnSpLocks noChangeShapeType="1"/>
            </p:cNvCxnSpPr>
            <p:nvPr/>
          </p:nvCxnSpPr>
          <p:spPr bwMode="auto">
            <a:xfrm>
              <a:off x="228600" y="5707048"/>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sp>
          <p:nvSpPr>
            <p:cNvPr id="75" name="AutoShape 351"/>
            <p:cNvSpPr>
              <a:spLocks noChangeArrowheads="1"/>
            </p:cNvSpPr>
            <p:nvPr/>
          </p:nvSpPr>
          <p:spPr bwMode="auto">
            <a:xfrm>
              <a:off x="2533154" y="1219200"/>
              <a:ext cx="2511592" cy="330389"/>
            </a:xfrm>
            <a:prstGeom prst="roundRect">
              <a:avLst>
                <a:gd name="adj" fmla="val 16667"/>
              </a:avLst>
            </a:prstGeom>
            <a:solidFill>
              <a:srgbClr val="99CCFF"/>
            </a:solidFill>
            <a:ln w="19050">
              <a:solidFill>
                <a:schemeClr val="bg2">
                  <a:lumMod val="60000"/>
                  <a:lumOff val="40000"/>
                </a:schemeClr>
              </a:solidFill>
              <a:round/>
              <a:headEnd/>
              <a:tailEnd/>
            </a:ln>
          </p:spPr>
          <p:txBody>
            <a:bodyPr/>
            <a:lstStyle/>
            <a:p>
              <a:pPr algn="ctr">
                <a:spcAft>
                  <a:spcPts val="1000"/>
                </a:spcAft>
              </a:pPr>
              <a:r>
                <a:rPr lang="en-IN" sz="1600" b="1" dirty="0"/>
                <a:t>EMC LIMITED</a:t>
              </a:r>
              <a:endParaRPr lang="en-US" sz="1600" dirty="0"/>
            </a:p>
          </p:txBody>
        </p:sp>
        <p:sp>
          <p:nvSpPr>
            <p:cNvPr id="76" name="AutoShape 352"/>
            <p:cNvSpPr>
              <a:spLocks noChangeArrowheads="1"/>
            </p:cNvSpPr>
            <p:nvPr/>
          </p:nvSpPr>
          <p:spPr bwMode="auto">
            <a:xfrm>
              <a:off x="3733800" y="2057400"/>
              <a:ext cx="1993299" cy="33730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400" b="1" smtClean="0"/>
                <a:t>Offices</a:t>
              </a:r>
              <a:endParaRPr lang="en-US" sz="1400" dirty="0"/>
            </a:p>
          </p:txBody>
        </p:sp>
        <p:sp>
          <p:nvSpPr>
            <p:cNvPr id="77" name="AutoShape 363"/>
            <p:cNvSpPr>
              <a:spLocks noChangeArrowheads="1"/>
            </p:cNvSpPr>
            <p:nvPr/>
          </p:nvSpPr>
          <p:spPr bwMode="auto">
            <a:xfrm>
              <a:off x="4205596" y="2590800"/>
              <a:ext cx="875074" cy="304814"/>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spcAft>
                  <a:spcPts val="1000"/>
                </a:spcAft>
              </a:pPr>
              <a:r>
                <a:rPr lang="en-IN" sz="1200" b="1" dirty="0"/>
                <a:t>Mumbai</a:t>
              </a:r>
              <a:endParaRPr lang="en-US" sz="1200" dirty="0"/>
            </a:p>
          </p:txBody>
        </p:sp>
        <p:sp>
          <p:nvSpPr>
            <p:cNvPr id="78" name="AutoShape 364"/>
            <p:cNvSpPr>
              <a:spLocks noChangeArrowheads="1"/>
            </p:cNvSpPr>
            <p:nvPr/>
          </p:nvSpPr>
          <p:spPr bwMode="auto">
            <a:xfrm>
              <a:off x="5257799" y="2590800"/>
              <a:ext cx="1074805" cy="304814"/>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spcAft>
                  <a:spcPts val="1000"/>
                </a:spcAft>
              </a:pPr>
              <a:r>
                <a:rPr lang="en-IN" sz="1200" b="1" dirty="0" smtClean="0"/>
                <a:t>New Delhi</a:t>
              </a:r>
              <a:endParaRPr lang="en-US" sz="1200" dirty="0"/>
            </a:p>
          </p:txBody>
        </p:sp>
        <p:sp>
          <p:nvSpPr>
            <p:cNvPr id="79" name="AutoShape 372"/>
            <p:cNvSpPr>
              <a:spLocks noChangeArrowheads="1"/>
            </p:cNvSpPr>
            <p:nvPr/>
          </p:nvSpPr>
          <p:spPr bwMode="auto">
            <a:xfrm>
              <a:off x="236029" y="2007322"/>
              <a:ext cx="1753997" cy="33730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spcAft>
                  <a:spcPts val="1000"/>
                </a:spcAft>
              </a:pPr>
              <a:r>
                <a:rPr lang="en-IN" sz="1400" b="1" dirty="0"/>
                <a:t>Subsidiary </a:t>
              </a:r>
              <a:r>
                <a:rPr lang="en-IN" sz="1400" b="1" dirty="0" smtClean="0"/>
                <a:t>Companies </a:t>
              </a:r>
              <a:endParaRPr lang="en-US" sz="1400" dirty="0"/>
            </a:p>
          </p:txBody>
        </p:sp>
        <p:sp>
          <p:nvSpPr>
            <p:cNvPr id="80" name="AutoShape 374"/>
            <p:cNvSpPr>
              <a:spLocks noChangeArrowheads="1"/>
            </p:cNvSpPr>
            <p:nvPr/>
          </p:nvSpPr>
          <p:spPr bwMode="auto">
            <a:xfrm>
              <a:off x="346267" y="3267143"/>
              <a:ext cx="2237267" cy="287915"/>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250" b="1" dirty="0"/>
                <a:t>Advanced Steel &amp; Crane Inc. USA</a:t>
              </a:r>
            </a:p>
            <a:p>
              <a:pPr algn="l"/>
              <a:endParaRPr lang="en-US" sz="1250" b="1" dirty="0"/>
            </a:p>
          </p:txBody>
        </p:sp>
        <p:sp>
          <p:nvSpPr>
            <p:cNvPr id="81" name="AutoShape 375"/>
            <p:cNvSpPr>
              <a:spLocks noChangeArrowheads="1"/>
            </p:cNvSpPr>
            <p:nvPr/>
          </p:nvSpPr>
          <p:spPr bwMode="auto">
            <a:xfrm>
              <a:off x="346267" y="4065711"/>
              <a:ext cx="2237268" cy="29343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Overseas </a:t>
              </a:r>
              <a:r>
                <a:rPr lang="en-IN" sz="1300" b="1" dirty="0" smtClean="0"/>
                <a:t>Ltd. India</a:t>
              </a:r>
              <a:endParaRPr lang="en-US" sz="1300" b="1" dirty="0"/>
            </a:p>
          </p:txBody>
        </p:sp>
        <p:sp>
          <p:nvSpPr>
            <p:cNvPr id="82" name="AutoShape 380"/>
            <p:cNvSpPr>
              <a:spLocks noChangeArrowheads="1"/>
            </p:cNvSpPr>
            <p:nvPr/>
          </p:nvSpPr>
          <p:spPr bwMode="auto">
            <a:xfrm>
              <a:off x="346272" y="2441345"/>
              <a:ext cx="2237263" cy="304163"/>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Academy Ltd.</a:t>
              </a:r>
              <a:endParaRPr lang="en-US" sz="1300" dirty="0"/>
            </a:p>
          </p:txBody>
        </p:sp>
        <p:sp>
          <p:nvSpPr>
            <p:cNvPr id="83" name="AutoShape 354"/>
            <p:cNvSpPr>
              <a:spLocks noChangeArrowheads="1"/>
            </p:cNvSpPr>
            <p:nvPr/>
          </p:nvSpPr>
          <p:spPr bwMode="auto">
            <a:xfrm>
              <a:off x="6553200" y="2057400"/>
              <a:ext cx="1782231" cy="33730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400" b="1" dirty="0"/>
                <a:t>Manufacturing Units</a:t>
              </a:r>
              <a:endParaRPr lang="en-US" sz="1400" dirty="0"/>
            </a:p>
          </p:txBody>
        </p:sp>
        <p:cxnSp>
          <p:nvCxnSpPr>
            <p:cNvPr id="84" name="AutoShape 365"/>
            <p:cNvCxnSpPr>
              <a:cxnSpLocks noChangeShapeType="1"/>
            </p:cNvCxnSpPr>
            <p:nvPr/>
          </p:nvCxnSpPr>
          <p:spPr bwMode="auto">
            <a:xfrm flipH="1">
              <a:off x="6715018" y="2392374"/>
              <a:ext cx="3528" cy="2143162"/>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85" name="AutoShape 366"/>
            <p:cNvCxnSpPr>
              <a:cxnSpLocks noChangeShapeType="1"/>
            </p:cNvCxnSpPr>
            <p:nvPr/>
          </p:nvCxnSpPr>
          <p:spPr bwMode="auto">
            <a:xfrm>
              <a:off x="6719135" y="3421860"/>
              <a:ext cx="305273" cy="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86" name="AutoShape 367"/>
            <p:cNvCxnSpPr>
              <a:cxnSpLocks noChangeShapeType="1"/>
            </p:cNvCxnSpPr>
            <p:nvPr/>
          </p:nvCxnSpPr>
          <p:spPr bwMode="auto">
            <a:xfrm>
              <a:off x="6718546" y="3956977"/>
              <a:ext cx="305273" cy="650"/>
            </a:xfrm>
            <a:prstGeom prst="straightConnector1">
              <a:avLst/>
            </a:prstGeom>
            <a:solidFill>
              <a:schemeClr val="bg1">
                <a:lumMod val="95000"/>
              </a:schemeClr>
            </a:solidFill>
            <a:ln w="19050">
              <a:solidFill>
                <a:schemeClr val="bg2">
                  <a:lumMod val="60000"/>
                  <a:lumOff val="40000"/>
                </a:schemeClr>
              </a:solidFill>
              <a:round/>
              <a:headEnd/>
              <a:tailEnd/>
            </a:ln>
            <a:extLst/>
          </p:spPr>
        </p:cxnSp>
        <p:cxnSp>
          <p:nvCxnSpPr>
            <p:cNvPr id="87" name="AutoShape 368"/>
            <p:cNvCxnSpPr>
              <a:cxnSpLocks noChangeShapeType="1"/>
            </p:cNvCxnSpPr>
            <p:nvPr/>
          </p:nvCxnSpPr>
          <p:spPr bwMode="auto">
            <a:xfrm>
              <a:off x="6719135" y="2839409"/>
              <a:ext cx="305273" cy="0"/>
            </a:xfrm>
            <a:prstGeom prst="straightConnector1">
              <a:avLst/>
            </a:prstGeom>
            <a:solidFill>
              <a:schemeClr val="bg1">
                <a:lumMod val="95000"/>
              </a:schemeClr>
            </a:solidFill>
            <a:ln w="19050">
              <a:solidFill>
                <a:schemeClr val="bg2">
                  <a:lumMod val="60000"/>
                  <a:lumOff val="40000"/>
                </a:schemeClr>
              </a:solidFill>
              <a:round/>
              <a:headEnd/>
              <a:tailEnd/>
            </a:ln>
            <a:extLst/>
          </p:spPr>
        </p:cxnSp>
        <p:sp>
          <p:nvSpPr>
            <p:cNvPr id="88" name="AutoShape 369"/>
            <p:cNvSpPr>
              <a:spLocks noChangeArrowheads="1"/>
            </p:cNvSpPr>
            <p:nvPr/>
          </p:nvSpPr>
          <p:spPr bwMode="auto">
            <a:xfrm>
              <a:off x="6910393" y="2565388"/>
              <a:ext cx="1283727" cy="520306"/>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300" b="1" dirty="0"/>
                <a:t>Agarpara </a:t>
              </a:r>
              <a:r>
                <a:rPr lang="en-IN" sz="1300" b="1" dirty="0" smtClean="0"/>
                <a:t>Works (Kolkata)</a:t>
              </a:r>
              <a:endParaRPr lang="en-US" sz="1300" dirty="0"/>
            </a:p>
          </p:txBody>
        </p:sp>
        <p:sp>
          <p:nvSpPr>
            <p:cNvPr id="89" name="AutoShape 370"/>
            <p:cNvSpPr>
              <a:spLocks noChangeArrowheads="1"/>
            </p:cNvSpPr>
            <p:nvPr/>
          </p:nvSpPr>
          <p:spPr bwMode="auto">
            <a:xfrm>
              <a:off x="6910394" y="3128660"/>
              <a:ext cx="1283727" cy="512156"/>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300" b="1" dirty="0"/>
                <a:t>Beliaghata </a:t>
              </a:r>
              <a:r>
                <a:rPr lang="en-IN" sz="1300" b="1" dirty="0" smtClean="0"/>
                <a:t>Works (Kolkata)</a:t>
              </a:r>
              <a:endParaRPr lang="en-US" sz="1300" dirty="0"/>
            </a:p>
          </p:txBody>
        </p:sp>
        <p:sp>
          <p:nvSpPr>
            <p:cNvPr id="90" name="AutoShape 371"/>
            <p:cNvSpPr>
              <a:spLocks noChangeArrowheads="1"/>
            </p:cNvSpPr>
            <p:nvPr/>
          </p:nvSpPr>
          <p:spPr bwMode="auto">
            <a:xfrm>
              <a:off x="6910395" y="3699802"/>
              <a:ext cx="1283726" cy="517207"/>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300" b="1" dirty="0"/>
                <a:t>Naini </a:t>
              </a:r>
              <a:r>
                <a:rPr lang="en-IN" sz="1300" b="1" dirty="0" smtClean="0"/>
                <a:t>Works (Allahabad)</a:t>
              </a:r>
              <a:endParaRPr lang="en-US" sz="1300" dirty="0"/>
            </a:p>
          </p:txBody>
        </p:sp>
        <p:sp>
          <p:nvSpPr>
            <p:cNvPr id="91" name="AutoShape 395"/>
            <p:cNvSpPr>
              <a:spLocks noChangeArrowheads="1"/>
            </p:cNvSpPr>
            <p:nvPr/>
          </p:nvSpPr>
          <p:spPr bwMode="auto">
            <a:xfrm>
              <a:off x="6910395" y="4261015"/>
              <a:ext cx="1283726" cy="509023"/>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300" b="1" dirty="0"/>
                <a:t>Solar Farm </a:t>
              </a:r>
              <a:r>
                <a:rPr lang="en-IN" sz="1300" b="1" dirty="0" smtClean="0"/>
                <a:t>(Allahabad)</a:t>
              </a:r>
              <a:endParaRPr lang="en-US" sz="1300" dirty="0"/>
            </a:p>
          </p:txBody>
        </p:sp>
        <p:sp>
          <p:nvSpPr>
            <p:cNvPr id="92" name="AutoShape 402"/>
            <p:cNvSpPr>
              <a:spLocks noChangeArrowheads="1"/>
            </p:cNvSpPr>
            <p:nvPr/>
          </p:nvSpPr>
          <p:spPr bwMode="auto">
            <a:xfrm>
              <a:off x="346272" y="3663360"/>
              <a:ext cx="2237264" cy="283950"/>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Tecnolines S.R.L. Italy</a:t>
              </a:r>
              <a:endParaRPr lang="en-US" sz="1300" b="1" dirty="0"/>
            </a:p>
          </p:txBody>
        </p:sp>
        <p:sp>
          <p:nvSpPr>
            <p:cNvPr id="93" name="AutoShape 402"/>
            <p:cNvSpPr>
              <a:spLocks noChangeArrowheads="1"/>
            </p:cNvSpPr>
            <p:nvPr/>
          </p:nvSpPr>
          <p:spPr bwMode="auto">
            <a:xfrm>
              <a:off x="346273" y="2848178"/>
              <a:ext cx="2237263" cy="298964"/>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West Asia JLT Dubai</a:t>
              </a:r>
              <a:endParaRPr lang="en-US" sz="1300" b="1" dirty="0"/>
            </a:p>
          </p:txBody>
        </p:sp>
        <p:cxnSp>
          <p:nvCxnSpPr>
            <p:cNvPr id="94" name="Elbow Connector 93"/>
            <p:cNvCxnSpPr>
              <a:stCxn id="75" idx="2"/>
              <a:endCxn id="79" idx="0"/>
            </p:cNvCxnSpPr>
            <p:nvPr/>
          </p:nvCxnSpPr>
          <p:spPr bwMode="auto">
            <a:xfrm rot="5400000">
              <a:off x="2222124" y="440494"/>
              <a:ext cx="457734" cy="2675922"/>
            </a:xfrm>
            <a:prstGeom prst="bentConnector3">
              <a:avLst>
                <a:gd name="adj1" fmla="val 55963"/>
              </a:avLst>
            </a:prstGeom>
            <a:noFill/>
            <a:ln w="9525" cap="flat" cmpd="sng" algn="ctr">
              <a:solidFill>
                <a:schemeClr val="accent1"/>
              </a:solidFill>
              <a:prstDash val="solid"/>
              <a:round/>
              <a:headEnd type="none" w="med" len="med"/>
              <a:tailEnd type="arrow"/>
            </a:ln>
            <a:effectLst/>
          </p:spPr>
        </p:cxnSp>
        <p:cxnSp>
          <p:nvCxnSpPr>
            <p:cNvPr id="95" name="Elbow Connector 94"/>
            <p:cNvCxnSpPr>
              <a:stCxn id="75" idx="2"/>
              <a:endCxn id="76" idx="0"/>
            </p:cNvCxnSpPr>
            <p:nvPr/>
          </p:nvCxnSpPr>
          <p:spPr bwMode="auto">
            <a:xfrm rot="16200000" flipH="1">
              <a:off x="4005795" y="1332744"/>
              <a:ext cx="507811" cy="941500"/>
            </a:xfrm>
            <a:prstGeom prst="bentConnector3">
              <a:avLst>
                <a:gd name="adj1" fmla="val 50000"/>
              </a:avLst>
            </a:prstGeom>
            <a:noFill/>
            <a:ln w="9525" cap="flat" cmpd="sng" algn="ctr">
              <a:solidFill>
                <a:schemeClr val="accent1"/>
              </a:solidFill>
              <a:prstDash val="solid"/>
              <a:round/>
              <a:headEnd type="none" w="med" len="med"/>
              <a:tailEnd type="arrow"/>
            </a:ln>
            <a:effectLst/>
          </p:spPr>
        </p:cxnSp>
        <p:sp>
          <p:nvSpPr>
            <p:cNvPr id="96" name="AutoShape 362"/>
            <p:cNvSpPr>
              <a:spLocks noChangeArrowheads="1"/>
            </p:cNvSpPr>
            <p:nvPr/>
          </p:nvSpPr>
          <p:spPr bwMode="auto">
            <a:xfrm>
              <a:off x="3084777" y="3390328"/>
              <a:ext cx="824167" cy="335665"/>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Nairobi</a:t>
              </a:r>
              <a:endParaRPr lang="en-US" sz="1200" dirty="0"/>
            </a:p>
          </p:txBody>
        </p:sp>
        <p:sp>
          <p:nvSpPr>
            <p:cNvPr id="97" name="AutoShape 375"/>
            <p:cNvSpPr>
              <a:spLocks noChangeArrowheads="1"/>
            </p:cNvSpPr>
            <p:nvPr/>
          </p:nvSpPr>
          <p:spPr bwMode="auto">
            <a:xfrm>
              <a:off x="340425" y="4455225"/>
              <a:ext cx="2237268" cy="29343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a:t>
              </a:r>
              <a:r>
                <a:rPr lang="en-IN" sz="1300" b="1" dirty="0" smtClean="0"/>
                <a:t>Hardware Ltd.</a:t>
              </a:r>
              <a:endParaRPr lang="en-US" sz="1300" b="1" dirty="0"/>
            </a:p>
          </p:txBody>
        </p:sp>
        <p:sp>
          <p:nvSpPr>
            <p:cNvPr id="98" name="AutoShape 375"/>
            <p:cNvSpPr>
              <a:spLocks noChangeArrowheads="1"/>
            </p:cNvSpPr>
            <p:nvPr/>
          </p:nvSpPr>
          <p:spPr bwMode="auto">
            <a:xfrm>
              <a:off x="350325" y="4833250"/>
              <a:ext cx="2237268" cy="29343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a:t>
              </a:r>
              <a:r>
                <a:rPr lang="en-IN" sz="1300" b="1" dirty="0" smtClean="0"/>
                <a:t>Towers Ltd.</a:t>
              </a:r>
              <a:endParaRPr lang="en-US" sz="1300" b="1" dirty="0"/>
            </a:p>
          </p:txBody>
        </p:sp>
        <p:sp>
          <p:nvSpPr>
            <p:cNvPr id="99" name="AutoShape 375"/>
            <p:cNvSpPr>
              <a:spLocks noChangeArrowheads="1"/>
            </p:cNvSpPr>
            <p:nvPr/>
          </p:nvSpPr>
          <p:spPr bwMode="auto">
            <a:xfrm>
              <a:off x="350325" y="5192961"/>
              <a:ext cx="2237268" cy="29343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a:t>
              </a:r>
              <a:r>
                <a:rPr lang="en-IN" sz="1300" b="1" dirty="0" smtClean="0"/>
                <a:t>Forging Ltd.</a:t>
              </a:r>
              <a:endParaRPr lang="en-US" sz="1300" b="1" dirty="0"/>
            </a:p>
          </p:txBody>
        </p:sp>
        <p:sp>
          <p:nvSpPr>
            <p:cNvPr id="100" name="AutoShape 375"/>
            <p:cNvSpPr>
              <a:spLocks noChangeArrowheads="1"/>
            </p:cNvSpPr>
            <p:nvPr/>
          </p:nvSpPr>
          <p:spPr bwMode="auto">
            <a:xfrm>
              <a:off x="360225" y="5568824"/>
              <a:ext cx="2215089" cy="339814"/>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err="1" smtClean="0"/>
                <a:t>Quatro</a:t>
              </a:r>
              <a:r>
                <a:rPr lang="en-IN" sz="1300" b="1" dirty="0" smtClean="0"/>
                <a:t> Rail Tech Pvt. Ltd.</a:t>
              </a:r>
              <a:endParaRPr lang="en-US" sz="1300" b="1" dirty="0"/>
            </a:p>
          </p:txBody>
        </p:sp>
        <p:sp>
          <p:nvSpPr>
            <p:cNvPr id="101" name="AutoShape 362"/>
            <p:cNvSpPr>
              <a:spLocks noChangeArrowheads="1"/>
            </p:cNvSpPr>
            <p:nvPr/>
          </p:nvSpPr>
          <p:spPr bwMode="auto">
            <a:xfrm>
              <a:off x="3632451" y="2971800"/>
              <a:ext cx="1086262" cy="311312"/>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Hyderabad</a:t>
              </a:r>
              <a:endParaRPr lang="en-US" sz="1200" dirty="0"/>
            </a:p>
          </p:txBody>
        </p:sp>
        <p:sp>
          <p:nvSpPr>
            <p:cNvPr id="102" name="AutoShape 364"/>
            <p:cNvSpPr>
              <a:spLocks noChangeArrowheads="1"/>
            </p:cNvSpPr>
            <p:nvPr/>
          </p:nvSpPr>
          <p:spPr bwMode="auto">
            <a:xfrm>
              <a:off x="3072041" y="2590800"/>
              <a:ext cx="1072671" cy="304814"/>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spcAft>
                  <a:spcPts val="1000"/>
                </a:spcAft>
              </a:pPr>
              <a:r>
                <a:rPr lang="en-IN" sz="1200" b="1" dirty="0" smtClean="0"/>
                <a:t>HQ Kolkata</a:t>
              </a:r>
              <a:endParaRPr lang="en-US" sz="1200" dirty="0"/>
            </a:p>
          </p:txBody>
        </p:sp>
        <p:sp>
          <p:nvSpPr>
            <p:cNvPr id="103" name="AutoShape 362"/>
            <p:cNvSpPr>
              <a:spLocks noChangeArrowheads="1"/>
            </p:cNvSpPr>
            <p:nvPr/>
          </p:nvSpPr>
          <p:spPr bwMode="auto">
            <a:xfrm>
              <a:off x="4794912" y="2971800"/>
              <a:ext cx="1168331" cy="311312"/>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Bangalore</a:t>
              </a:r>
              <a:endParaRPr lang="en-US" sz="1200" dirty="0"/>
            </a:p>
          </p:txBody>
        </p:sp>
        <p:cxnSp>
          <p:nvCxnSpPr>
            <p:cNvPr id="104" name="Straight Arrow Connector 103"/>
            <p:cNvCxnSpPr/>
            <p:nvPr/>
          </p:nvCxnSpPr>
          <p:spPr>
            <a:xfrm rot="5400000">
              <a:off x="7317063" y="1902349"/>
              <a:ext cx="300285" cy="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724400" y="1801504"/>
              <a:ext cx="2743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6" name="AutoShape 362"/>
            <p:cNvSpPr>
              <a:spLocks noChangeArrowheads="1"/>
            </p:cNvSpPr>
            <p:nvPr/>
          </p:nvSpPr>
          <p:spPr bwMode="auto">
            <a:xfrm>
              <a:off x="3976338" y="3390328"/>
              <a:ext cx="716046" cy="335665"/>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Venice</a:t>
              </a:r>
              <a:endParaRPr lang="en-US" sz="1200" dirty="0"/>
            </a:p>
          </p:txBody>
        </p:sp>
        <p:sp>
          <p:nvSpPr>
            <p:cNvPr id="107" name="AutoShape 362"/>
            <p:cNvSpPr>
              <a:spLocks noChangeArrowheads="1"/>
            </p:cNvSpPr>
            <p:nvPr/>
          </p:nvSpPr>
          <p:spPr bwMode="auto">
            <a:xfrm>
              <a:off x="4340450" y="3806584"/>
              <a:ext cx="1049646" cy="335665"/>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London</a:t>
              </a:r>
              <a:endParaRPr lang="en-US" sz="1200" dirty="0"/>
            </a:p>
          </p:txBody>
        </p:sp>
        <p:sp>
          <p:nvSpPr>
            <p:cNvPr id="108" name="AutoShape 362"/>
            <p:cNvSpPr>
              <a:spLocks noChangeArrowheads="1"/>
            </p:cNvSpPr>
            <p:nvPr/>
          </p:nvSpPr>
          <p:spPr bwMode="auto">
            <a:xfrm>
              <a:off x="5585343" y="3390328"/>
              <a:ext cx="989255" cy="335665"/>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Tulsa, OK</a:t>
              </a:r>
              <a:endParaRPr lang="en-US" sz="1200" dirty="0"/>
            </a:p>
          </p:txBody>
        </p:sp>
        <p:sp>
          <p:nvSpPr>
            <p:cNvPr id="109" name="AutoShape 362"/>
            <p:cNvSpPr>
              <a:spLocks noChangeArrowheads="1"/>
            </p:cNvSpPr>
            <p:nvPr/>
          </p:nvSpPr>
          <p:spPr bwMode="auto">
            <a:xfrm>
              <a:off x="4823343" y="3390328"/>
              <a:ext cx="694119" cy="335665"/>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Dubai</a:t>
              </a:r>
              <a:endParaRPr lang="en-US" sz="1200" dirty="0"/>
            </a:p>
          </p:txBody>
        </p:sp>
        <p:cxnSp>
          <p:nvCxnSpPr>
            <p:cNvPr id="110" name="AutoShape 365"/>
            <p:cNvCxnSpPr>
              <a:cxnSpLocks noChangeShapeType="1"/>
            </p:cNvCxnSpPr>
            <p:nvPr/>
          </p:nvCxnSpPr>
          <p:spPr bwMode="auto">
            <a:xfrm flipH="1">
              <a:off x="228600" y="2286000"/>
              <a:ext cx="3528" cy="3429000"/>
            </a:xfrm>
            <a:prstGeom prst="straightConnector1">
              <a:avLst/>
            </a:prstGeom>
            <a:solidFill>
              <a:schemeClr val="bg1">
                <a:lumMod val="95000"/>
              </a:schemeClr>
            </a:solidFill>
            <a:ln w="19050">
              <a:solidFill>
                <a:schemeClr val="bg2">
                  <a:lumMod val="60000"/>
                  <a:lumOff val="40000"/>
                </a:schemeClr>
              </a:solidFill>
              <a:round/>
              <a:headEnd/>
              <a:tailEnd/>
            </a:ln>
            <a:extLst/>
          </p:spPr>
        </p:cxnSp>
      </p:grpSp>
      <p:sp>
        <p:nvSpPr>
          <p:cNvPr id="50" name="AutoShape 362"/>
          <p:cNvSpPr>
            <a:spLocks noChangeArrowheads="1"/>
          </p:cNvSpPr>
          <p:nvPr/>
        </p:nvSpPr>
        <p:spPr bwMode="auto">
          <a:xfrm>
            <a:off x="3367649" y="4122451"/>
            <a:ext cx="1124738" cy="37634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err="1" smtClean="0"/>
              <a:t>Vrigstad</a:t>
            </a:r>
            <a:endParaRPr lang="en-US" sz="1200" b="1" dirty="0"/>
          </a:p>
        </p:txBody>
      </p:sp>
      <p:sp>
        <p:nvSpPr>
          <p:cNvPr id="51" name="AutoShape 362"/>
          <p:cNvSpPr>
            <a:spLocks noChangeArrowheads="1"/>
          </p:cNvSpPr>
          <p:nvPr/>
        </p:nvSpPr>
        <p:spPr bwMode="auto">
          <a:xfrm>
            <a:off x="5892485" y="4108802"/>
            <a:ext cx="1124738" cy="37634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Pori</a:t>
            </a:r>
            <a:endParaRPr lang="en-US" sz="1200" b="1" dirty="0"/>
          </a:p>
        </p:txBody>
      </p:sp>
      <p:sp>
        <p:nvSpPr>
          <p:cNvPr id="52" name="AutoShape 362"/>
          <p:cNvSpPr>
            <a:spLocks noChangeArrowheads="1"/>
          </p:cNvSpPr>
          <p:nvPr/>
        </p:nvSpPr>
        <p:spPr bwMode="auto">
          <a:xfrm>
            <a:off x="3369924" y="4616043"/>
            <a:ext cx="1124738" cy="37634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Singapore</a:t>
            </a:r>
            <a:endParaRPr lang="en-US" sz="1200" b="1" dirty="0"/>
          </a:p>
        </p:txBody>
      </p:sp>
      <p:sp>
        <p:nvSpPr>
          <p:cNvPr id="53" name="AutoShape 362"/>
          <p:cNvSpPr>
            <a:spLocks noChangeArrowheads="1"/>
          </p:cNvSpPr>
          <p:nvPr/>
        </p:nvSpPr>
        <p:spPr bwMode="auto">
          <a:xfrm>
            <a:off x="4655089" y="4631965"/>
            <a:ext cx="1124738" cy="376348"/>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ctr">
              <a:spcAft>
                <a:spcPts val="1000"/>
              </a:spcAft>
            </a:pPr>
            <a:r>
              <a:rPr lang="en-IN" sz="1200" b="1" dirty="0" smtClean="0"/>
              <a:t>Hong Kong</a:t>
            </a:r>
            <a:endParaRPr lang="en-US" sz="1200" b="1" dirty="0"/>
          </a:p>
        </p:txBody>
      </p:sp>
      <p:sp>
        <p:nvSpPr>
          <p:cNvPr id="54" name="AutoShape 402"/>
          <p:cNvSpPr>
            <a:spLocks noChangeArrowheads="1"/>
          </p:cNvSpPr>
          <p:nvPr/>
        </p:nvSpPr>
        <p:spPr bwMode="auto">
          <a:xfrm>
            <a:off x="2922745" y="6091336"/>
            <a:ext cx="2891201" cy="33519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a:t>EMC </a:t>
            </a:r>
            <a:r>
              <a:rPr lang="en-IN" sz="1300" b="1" dirty="0" smtClean="0"/>
              <a:t>East Asia Ltd, Hong Kong</a:t>
            </a:r>
            <a:endParaRPr lang="en-US" sz="1300" b="1" dirty="0"/>
          </a:p>
        </p:txBody>
      </p:sp>
      <p:sp>
        <p:nvSpPr>
          <p:cNvPr id="55" name="AutoShape 402"/>
          <p:cNvSpPr>
            <a:spLocks noChangeArrowheads="1"/>
          </p:cNvSpPr>
          <p:nvPr/>
        </p:nvSpPr>
        <p:spPr bwMode="auto">
          <a:xfrm>
            <a:off x="2911372" y="5670530"/>
            <a:ext cx="2891201" cy="33519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err="1" smtClean="0"/>
              <a:t>Tecnolines</a:t>
            </a:r>
            <a:r>
              <a:rPr lang="en-IN" sz="1300" b="1" dirty="0" smtClean="0"/>
              <a:t> Pte Ltd, Singapore</a:t>
            </a:r>
            <a:endParaRPr lang="en-US" sz="1300" b="1" dirty="0"/>
          </a:p>
        </p:txBody>
      </p:sp>
      <p:sp>
        <p:nvSpPr>
          <p:cNvPr id="56" name="AutoShape 402"/>
          <p:cNvSpPr>
            <a:spLocks noChangeArrowheads="1"/>
          </p:cNvSpPr>
          <p:nvPr/>
        </p:nvSpPr>
        <p:spPr bwMode="auto">
          <a:xfrm>
            <a:off x="2895600" y="5257800"/>
            <a:ext cx="2891201" cy="335199"/>
          </a:xfrm>
          <a:prstGeom prst="roundRect">
            <a:avLst>
              <a:gd name="adj" fmla="val 16667"/>
            </a:avLst>
          </a:prstGeom>
          <a:solidFill>
            <a:schemeClr val="bg1">
              <a:lumMod val="95000"/>
            </a:schemeClr>
          </a:solidFill>
          <a:ln w="19050">
            <a:solidFill>
              <a:schemeClr val="bg2">
                <a:lumMod val="60000"/>
                <a:lumOff val="40000"/>
              </a:schemeClr>
            </a:solidFill>
            <a:round/>
            <a:headEnd/>
            <a:tailEnd/>
          </a:ln>
        </p:spPr>
        <p:txBody>
          <a:bodyPr/>
          <a:lstStyle/>
          <a:p>
            <a:pPr algn="l"/>
            <a:r>
              <a:rPr lang="en-IN" sz="1300" b="1" dirty="0" smtClean="0"/>
              <a:t>Cologne Engineering GmbH, Germany</a:t>
            </a:r>
            <a:endParaRPr lang="en-US" sz="1300" b="1" dirty="0"/>
          </a:p>
        </p:txBody>
      </p:sp>
      <p:cxnSp>
        <p:nvCxnSpPr>
          <p:cNvPr id="60" name="Elbow Connector 59"/>
          <p:cNvCxnSpPr/>
          <p:nvPr/>
        </p:nvCxnSpPr>
        <p:spPr>
          <a:xfrm rot="16200000" flipH="1">
            <a:off x="2362200" y="2819400"/>
            <a:ext cx="4343400" cy="2971800"/>
          </a:xfrm>
          <a:prstGeom prst="bentConnector3">
            <a:avLst>
              <a:gd name="adj1" fmla="val 68785"/>
            </a:avLst>
          </a:prstGeom>
          <a:ln>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Top Clients</a:t>
            </a:r>
            <a:endParaRPr lang="en-US" dirty="0"/>
          </a:p>
        </p:txBody>
      </p:sp>
      <p:sp>
        <p:nvSpPr>
          <p:cNvPr id="3" name="Slide Number Placeholder 2"/>
          <p:cNvSpPr>
            <a:spLocks noGrp="1"/>
          </p:cNvSpPr>
          <p:nvPr>
            <p:ph type="sldNum" sz="quarter" idx="11"/>
          </p:nvPr>
        </p:nvSpPr>
        <p:spPr/>
        <p:txBody>
          <a:bodyPr/>
          <a:lstStyle/>
          <a:p>
            <a:pPr>
              <a:defRPr/>
            </a:pPr>
            <a:fld id="{068A50D5-30CE-484C-B949-E31DDB0494A2}" type="slidenum">
              <a:rPr lang="en-IN"/>
              <a:pPr>
                <a:defRPr/>
              </a:pPr>
              <a:t>56</a:t>
            </a:fld>
            <a:endParaRPr lang="en-IN" dirty="0"/>
          </a:p>
        </p:txBody>
      </p:sp>
      <p:sp>
        <p:nvSpPr>
          <p:cNvPr id="18" name="Rounded Rectangle 17"/>
          <p:cNvSpPr/>
          <p:nvPr/>
        </p:nvSpPr>
        <p:spPr>
          <a:xfrm>
            <a:off x="255588" y="2058988"/>
            <a:ext cx="2020887" cy="731837"/>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Calibri" pitchFamily="34" charset="0"/>
                <a:cs typeface="Times New Roman" pitchFamily="18" charset="0"/>
              </a:rPr>
              <a:t>Power Grid Corporation </a:t>
            </a:r>
          </a:p>
          <a:p>
            <a:pPr algn="ctr">
              <a:defRPr/>
            </a:pPr>
            <a:r>
              <a:rPr lang="en-US" sz="1400" b="1" dirty="0">
                <a:solidFill>
                  <a:schemeClr val="tx1"/>
                </a:solidFill>
                <a:ea typeface="Calibri" pitchFamily="34" charset="0"/>
                <a:cs typeface="Times New Roman" pitchFamily="18" charset="0"/>
              </a:rPr>
              <a:t>of India Ltd.</a:t>
            </a:r>
          </a:p>
        </p:txBody>
      </p:sp>
      <p:sp>
        <p:nvSpPr>
          <p:cNvPr id="19" name="Rounded Rectangle 18"/>
          <p:cNvSpPr/>
          <p:nvPr/>
        </p:nvSpPr>
        <p:spPr>
          <a:xfrm>
            <a:off x="4726153" y="3815712"/>
            <a:ext cx="2020887" cy="730250"/>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Calibri" pitchFamily="34" charset="0"/>
                <a:cs typeface="Times New Roman" pitchFamily="18" charset="0"/>
              </a:rPr>
              <a:t>NTPC Ltd.</a:t>
            </a:r>
          </a:p>
        </p:txBody>
      </p:sp>
      <p:sp>
        <p:nvSpPr>
          <p:cNvPr id="21" name="Rounded Rectangle 20"/>
          <p:cNvSpPr/>
          <p:nvPr/>
        </p:nvSpPr>
        <p:spPr>
          <a:xfrm>
            <a:off x="6977063" y="3810000"/>
            <a:ext cx="2020887" cy="730250"/>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ea typeface="Calibri" pitchFamily="34" charset="0"/>
                <a:cs typeface="Times New Roman" pitchFamily="18" charset="0"/>
              </a:rPr>
              <a:t>Delhi Metro Rail Corporation Ltd.</a:t>
            </a:r>
          </a:p>
        </p:txBody>
      </p:sp>
      <p:sp>
        <p:nvSpPr>
          <p:cNvPr id="22" name="Rounded Rectangle 21"/>
          <p:cNvSpPr/>
          <p:nvPr/>
        </p:nvSpPr>
        <p:spPr>
          <a:xfrm>
            <a:off x="2494124" y="5529199"/>
            <a:ext cx="2020888" cy="731838"/>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b="1" dirty="0" err="1" smtClean="0">
                <a:solidFill>
                  <a:schemeClr val="tx1"/>
                </a:solidFill>
                <a:ea typeface="Calibri" pitchFamily="34" charset="0"/>
                <a:cs typeface="Times New Roman" pitchFamily="18" charset="0"/>
              </a:rPr>
              <a:t>Fingrid</a:t>
            </a:r>
            <a:r>
              <a:rPr lang="en-IN" sz="1400" b="1" dirty="0" smtClean="0">
                <a:solidFill>
                  <a:schemeClr val="tx1"/>
                </a:solidFill>
                <a:ea typeface="Calibri" pitchFamily="34" charset="0"/>
                <a:cs typeface="Times New Roman" pitchFamily="18" charset="0"/>
              </a:rPr>
              <a:t> </a:t>
            </a:r>
            <a:r>
              <a:rPr lang="en-IN" sz="1400" b="1" dirty="0" err="1" smtClean="0">
                <a:solidFill>
                  <a:schemeClr val="tx1"/>
                </a:solidFill>
                <a:ea typeface="Calibri" pitchFamily="34" charset="0"/>
                <a:cs typeface="Times New Roman" pitchFamily="18" charset="0"/>
              </a:rPr>
              <a:t>Oyj</a:t>
            </a:r>
            <a:r>
              <a:rPr lang="en-IN" sz="1400" b="1" dirty="0" smtClean="0">
                <a:solidFill>
                  <a:schemeClr val="tx1"/>
                </a:solidFill>
                <a:ea typeface="Calibri" pitchFamily="34" charset="0"/>
                <a:cs typeface="Times New Roman" pitchFamily="18" charset="0"/>
              </a:rPr>
              <a:t>, Finland</a:t>
            </a:r>
            <a:endParaRPr lang="en-US" sz="1400" b="1" dirty="0">
              <a:solidFill>
                <a:schemeClr val="tx1"/>
              </a:solidFill>
              <a:ea typeface="Calibri" pitchFamily="34" charset="0"/>
              <a:cs typeface="Times New Roman" pitchFamily="18" charset="0"/>
            </a:endParaRPr>
          </a:p>
        </p:txBody>
      </p:sp>
      <p:sp>
        <p:nvSpPr>
          <p:cNvPr id="23" name="Rounded Rectangle 22"/>
          <p:cNvSpPr/>
          <p:nvPr/>
        </p:nvSpPr>
        <p:spPr>
          <a:xfrm>
            <a:off x="273125" y="5524810"/>
            <a:ext cx="2020888" cy="731837"/>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b="1" dirty="0" err="1" smtClean="0">
                <a:solidFill>
                  <a:schemeClr val="tx1"/>
                </a:solidFill>
                <a:ea typeface="Calibri" pitchFamily="34" charset="0"/>
                <a:cs typeface="Times New Roman" pitchFamily="18" charset="0"/>
              </a:rPr>
              <a:t>Ameren</a:t>
            </a:r>
            <a:r>
              <a:rPr lang="en-IN" sz="1400" b="1" dirty="0" smtClean="0">
                <a:solidFill>
                  <a:schemeClr val="tx1"/>
                </a:solidFill>
                <a:ea typeface="Calibri" pitchFamily="34" charset="0"/>
                <a:cs typeface="Times New Roman" pitchFamily="18" charset="0"/>
              </a:rPr>
              <a:t> Corporation, USA</a:t>
            </a:r>
            <a:endParaRPr lang="en-US" sz="1400" b="1" dirty="0">
              <a:solidFill>
                <a:schemeClr val="tx1"/>
              </a:solidFill>
              <a:ea typeface="Calibri" pitchFamily="34" charset="0"/>
              <a:cs typeface="Times New Roman" pitchFamily="18" charset="0"/>
            </a:endParaRPr>
          </a:p>
        </p:txBody>
      </p:sp>
      <p:sp>
        <p:nvSpPr>
          <p:cNvPr id="24" name="Rounded Rectangle 23"/>
          <p:cNvSpPr/>
          <p:nvPr/>
        </p:nvSpPr>
        <p:spPr>
          <a:xfrm>
            <a:off x="2462213" y="2052638"/>
            <a:ext cx="2020887" cy="730250"/>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Calibri" pitchFamily="34" charset="0"/>
                <a:cs typeface="Times New Roman" pitchFamily="18" charset="0"/>
              </a:rPr>
              <a:t>Transmission Corporation of </a:t>
            </a:r>
          </a:p>
          <a:p>
            <a:pPr algn="ctr">
              <a:defRPr/>
            </a:pPr>
            <a:r>
              <a:rPr lang="en-US" sz="1400" b="1" dirty="0">
                <a:solidFill>
                  <a:schemeClr val="tx1"/>
                </a:solidFill>
                <a:ea typeface="Calibri" pitchFamily="34" charset="0"/>
                <a:cs typeface="Times New Roman" pitchFamily="18" charset="0"/>
              </a:rPr>
              <a:t>Andhra Pradesh</a:t>
            </a:r>
          </a:p>
        </p:txBody>
      </p:sp>
      <p:sp>
        <p:nvSpPr>
          <p:cNvPr id="25" name="Rounded Rectangle 24"/>
          <p:cNvSpPr/>
          <p:nvPr/>
        </p:nvSpPr>
        <p:spPr>
          <a:xfrm>
            <a:off x="4710421" y="2045340"/>
            <a:ext cx="2020888" cy="731837"/>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Calibri" pitchFamily="34" charset="0"/>
                <a:cs typeface="Times New Roman" pitchFamily="18" charset="0"/>
              </a:rPr>
              <a:t>Indian Iron and </a:t>
            </a:r>
          </a:p>
          <a:p>
            <a:pPr algn="ctr">
              <a:defRPr/>
            </a:pPr>
            <a:r>
              <a:rPr lang="en-US" sz="1400" b="1" dirty="0">
                <a:solidFill>
                  <a:schemeClr val="tx1"/>
                </a:solidFill>
                <a:ea typeface="Calibri" pitchFamily="34" charset="0"/>
                <a:cs typeface="Times New Roman" pitchFamily="18" charset="0"/>
              </a:rPr>
              <a:t>Steel Company</a:t>
            </a:r>
          </a:p>
        </p:txBody>
      </p:sp>
      <p:sp>
        <p:nvSpPr>
          <p:cNvPr id="26" name="Rounded Rectangle 25"/>
          <p:cNvSpPr/>
          <p:nvPr/>
        </p:nvSpPr>
        <p:spPr>
          <a:xfrm>
            <a:off x="4750662" y="5526024"/>
            <a:ext cx="2020887" cy="731838"/>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b="1" dirty="0" err="1" smtClean="0">
                <a:solidFill>
                  <a:schemeClr val="tx1"/>
                </a:solidFill>
                <a:ea typeface="Calibri" pitchFamily="34" charset="0"/>
                <a:cs typeface="Times New Roman" pitchFamily="18" charset="0"/>
              </a:rPr>
              <a:t>Svenska</a:t>
            </a:r>
            <a:r>
              <a:rPr lang="en-IN" sz="1400" b="1" dirty="0" smtClean="0">
                <a:solidFill>
                  <a:schemeClr val="tx1"/>
                </a:solidFill>
                <a:ea typeface="Calibri" pitchFamily="34" charset="0"/>
                <a:cs typeface="Times New Roman" pitchFamily="18" charset="0"/>
              </a:rPr>
              <a:t> </a:t>
            </a:r>
            <a:r>
              <a:rPr lang="en-IN" sz="1400" b="1" dirty="0" err="1" smtClean="0">
                <a:solidFill>
                  <a:schemeClr val="tx1"/>
                </a:solidFill>
                <a:ea typeface="Calibri" pitchFamily="34" charset="0"/>
                <a:cs typeface="Times New Roman" pitchFamily="18" charset="0"/>
              </a:rPr>
              <a:t>Kraftnat</a:t>
            </a:r>
            <a:r>
              <a:rPr lang="en-IN" sz="1400" b="1" dirty="0" smtClean="0">
                <a:solidFill>
                  <a:schemeClr val="tx1"/>
                </a:solidFill>
                <a:ea typeface="Calibri" pitchFamily="34" charset="0"/>
                <a:cs typeface="Times New Roman" pitchFamily="18" charset="0"/>
              </a:rPr>
              <a:t>, Sweden</a:t>
            </a:r>
            <a:endParaRPr lang="en-US" sz="1400" b="1" dirty="0">
              <a:solidFill>
                <a:schemeClr val="tx1"/>
              </a:solidFill>
              <a:ea typeface="Calibri" pitchFamily="34" charset="0"/>
              <a:cs typeface="Times New Roman" pitchFamily="18" charset="0"/>
            </a:endParaRPr>
          </a:p>
        </p:txBody>
      </p:sp>
      <p:sp>
        <p:nvSpPr>
          <p:cNvPr id="27" name="Rounded Rectangle 26"/>
          <p:cNvSpPr/>
          <p:nvPr/>
        </p:nvSpPr>
        <p:spPr>
          <a:xfrm>
            <a:off x="6944587" y="5526024"/>
            <a:ext cx="2020887" cy="731838"/>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ea typeface="Calibri" pitchFamily="34" charset="0"/>
                <a:cs typeface="Times New Roman" pitchFamily="18" charset="0"/>
              </a:rPr>
              <a:t>Rural Electrification Authority, KENYA</a:t>
            </a:r>
          </a:p>
        </p:txBody>
      </p:sp>
      <p:pic>
        <p:nvPicPr>
          <p:cNvPr id="295948" name="Picture 28" descr="power grid.jpg"/>
          <p:cNvPicPr>
            <a:picLocks noChangeAspect="1"/>
          </p:cNvPicPr>
          <p:nvPr/>
        </p:nvPicPr>
        <p:blipFill>
          <a:blip r:embed="rId2"/>
          <a:srcRect/>
          <a:stretch>
            <a:fillRect/>
          </a:stretch>
        </p:blipFill>
        <p:spPr bwMode="auto">
          <a:xfrm>
            <a:off x="768350" y="1163638"/>
            <a:ext cx="944563" cy="839787"/>
          </a:xfrm>
          <a:prstGeom prst="rect">
            <a:avLst/>
          </a:prstGeom>
          <a:noFill/>
          <a:ln w="9525">
            <a:noFill/>
            <a:miter lim="800000"/>
            <a:headEnd/>
            <a:tailEnd/>
          </a:ln>
        </p:spPr>
      </p:pic>
      <p:pic>
        <p:nvPicPr>
          <p:cNvPr id="295949" name="Picture 29" descr="NTPC_Logo.svg.png"/>
          <p:cNvPicPr>
            <a:picLocks noChangeAspect="1"/>
          </p:cNvPicPr>
          <p:nvPr/>
        </p:nvPicPr>
        <p:blipFill>
          <a:blip r:embed="rId3"/>
          <a:srcRect/>
          <a:stretch>
            <a:fillRect/>
          </a:stretch>
        </p:blipFill>
        <p:spPr bwMode="auto">
          <a:xfrm>
            <a:off x="5029365" y="2921949"/>
            <a:ext cx="1438275" cy="841375"/>
          </a:xfrm>
          <a:prstGeom prst="rect">
            <a:avLst/>
          </a:prstGeom>
          <a:noFill/>
          <a:ln w="9525">
            <a:noFill/>
            <a:miter lim="800000"/>
            <a:headEnd/>
            <a:tailEnd/>
          </a:ln>
        </p:spPr>
      </p:pic>
      <p:pic>
        <p:nvPicPr>
          <p:cNvPr id="295950" name="Picture 30" descr="sail-logo.gif"/>
          <p:cNvPicPr>
            <a:picLocks noChangeAspect="1"/>
          </p:cNvPicPr>
          <p:nvPr/>
        </p:nvPicPr>
        <p:blipFill>
          <a:blip r:embed="rId4"/>
          <a:srcRect/>
          <a:stretch>
            <a:fillRect/>
          </a:stretch>
        </p:blipFill>
        <p:spPr bwMode="auto">
          <a:xfrm>
            <a:off x="864176" y="2987738"/>
            <a:ext cx="720725" cy="749300"/>
          </a:xfrm>
          <a:prstGeom prst="rect">
            <a:avLst/>
          </a:prstGeom>
          <a:noFill/>
          <a:ln w="9525">
            <a:noFill/>
            <a:miter lim="800000"/>
            <a:headEnd/>
            <a:tailEnd/>
          </a:ln>
        </p:spPr>
      </p:pic>
      <p:pic>
        <p:nvPicPr>
          <p:cNvPr id="295954" name="Picture 34" descr="Transmission Corporation of AP.gif"/>
          <p:cNvPicPr>
            <a:picLocks noChangeAspect="1"/>
          </p:cNvPicPr>
          <p:nvPr/>
        </p:nvPicPr>
        <p:blipFill>
          <a:blip r:embed="rId5"/>
          <a:srcRect/>
          <a:stretch>
            <a:fillRect/>
          </a:stretch>
        </p:blipFill>
        <p:spPr bwMode="auto">
          <a:xfrm>
            <a:off x="3024188" y="1230313"/>
            <a:ext cx="762000" cy="762000"/>
          </a:xfrm>
          <a:prstGeom prst="rect">
            <a:avLst/>
          </a:prstGeom>
          <a:noFill/>
          <a:ln w="9525">
            <a:noFill/>
            <a:miter lim="800000"/>
            <a:headEnd/>
            <a:tailEnd/>
          </a:ln>
        </p:spPr>
      </p:pic>
      <p:pic>
        <p:nvPicPr>
          <p:cNvPr id="295955" name="Picture 35" descr="Indian Iron and Steel Company.jpg"/>
          <p:cNvPicPr>
            <a:picLocks noChangeAspect="1"/>
          </p:cNvPicPr>
          <p:nvPr/>
        </p:nvPicPr>
        <p:blipFill>
          <a:blip r:embed="rId6"/>
          <a:srcRect/>
          <a:stretch>
            <a:fillRect/>
          </a:stretch>
        </p:blipFill>
        <p:spPr bwMode="auto">
          <a:xfrm>
            <a:off x="5154921" y="1286515"/>
            <a:ext cx="1081088" cy="685800"/>
          </a:xfrm>
          <a:prstGeom prst="rect">
            <a:avLst/>
          </a:prstGeom>
          <a:noFill/>
          <a:ln w="9525">
            <a:noFill/>
            <a:miter lim="800000"/>
            <a:headEnd/>
            <a:tailEnd/>
          </a:ln>
        </p:spPr>
      </p:pic>
      <p:sp>
        <p:nvSpPr>
          <p:cNvPr id="40" name="Rounded Rectangle 39"/>
          <p:cNvSpPr/>
          <p:nvPr/>
        </p:nvSpPr>
        <p:spPr>
          <a:xfrm>
            <a:off x="186314" y="3851338"/>
            <a:ext cx="2020887" cy="730250"/>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Calibri" pitchFamily="34" charset="0"/>
                <a:cs typeface="Times New Roman" pitchFamily="18" charset="0"/>
              </a:rPr>
              <a:t>Steel Authority of </a:t>
            </a:r>
          </a:p>
          <a:p>
            <a:pPr algn="ctr">
              <a:defRPr/>
            </a:pPr>
            <a:r>
              <a:rPr lang="en-US" sz="1400" b="1" dirty="0">
                <a:solidFill>
                  <a:schemeClr val="tx1"/>
                </a:solidFill>
                <a:ea typeface="Calibri" pitchFamily="34" charset="0"/>
                <a:cs typeface="Times New Roman" pitchFamily="18" charset="0"/>
              </a:rPr>
              <a:t>India Ltd.</a:t>
            </a:r>
          </a:p>
        </p:txBody>
      </p:sp>
      <p:pic>
        <p:nvPicPr>
          <p:cNvPr id="295959" name="Picture 26" descr="C:\Users\EMC LATPTOP\Desktop\logo_transco_Resized.gif"/>
          <p:cNvPicPr>
            <a:picLocks noChangeAspect="1" noChangeArrowheads="1"/>
          </p:cNvPicPr>
          <p:nvPr/>
        </p:nvPicPr>
        <p:blipFill>
          <a:blip r:embed="rId7"/>
          <a:srcRect/>
          <a:stretch>
            <a:fillRect/>
          </a:stretch>
        </p:blipFill>
        <p:spPr bwMode="auto">
          <a:xfrm>
            <a:off x="7232196" y="1311090"/>
            <a:ext cx="1428750" cy="666750"/>
          </a:xfrm>
          <a:prstGeom prst="rect">
            <a:avLst/>
          </a:prstGeom>
          <a:noFill/>
          <a:ln w="9525">
            <a:noFill/>
            <a:miter lim="800000"/>
            <a:headEnd/>
            <a:tailEnd/>
          </a:ln>
        </p:spPr>
      </p:pic>
      <p:sp>
        <p:nvSpPr>
          <p:cNvPr id="28" name="Rounded Rectangle 27"/>
          <p:cNvSpPr/>
          <p:nvPr/>
        </p:nvSpPr>
        <p:spPr>
          <a:xfrm>
            <a:off x="6949621" y="2042927"/>
            <a:ext cx="2020888" cy="731838"/>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b="1" dirty="0" err="1">
                <a:solidFill>
                  <a:schemeClr val="tx1"/>
                </a:solidFill>
              </a:rPr>
              <a:t>Maharashtra</a:t>
            </a:r>
            <a:r>
              <a:rPr lang="en-IN" sz="1400" b="1" dirty="0">
                <a:solidFill>
                  <a:schemeClr val="tx1"/>
                </a:solidFill>
              </a:rPr>
              <a:t> State Electricity Transmission Co. Ltd.</a:t>
            </a:r>
            <a:endParaRPr lang="en-US" sz="1400" b="1" dirty="0">
              <a:solidFill>
                <a:schemeClr val="tx1"/>
              </a:solidFill>
              <a:ea typeface="Calibri" pitchFamily="34" charset="0"/>
              <a:cs typeface="Times New Roman" pitchFamily="18" charset="0"/>
            </a:endParaRPr>
          </a:p>
        </p:txBody>
      </p:sp>
      <p:pic>
        <p:nvPicPr>
          <p:cNvPr id="343041" name="Picture 1" descr="C:\Users\EMC LATPTOP\Desktop\untitled.png"/>
          <p:cNvPicPr>
            <a:picLocks noChangeAspect="1" noChangeArrowheads="1"/>
          </p:cNvPicPr>
          <p:nvPr/>
        </p:nvPicPr>
        <p:blipFill>
          <a:blip r:embed="rId8"/>
          <a:srcRect/>
          <a:stretch>
            <a:fillRect/>
          </a:stretch>
        </p:blipFill>
        <p:spPr bwMode="auto">
          <a:xfrm>
            <a:off x="3122097" y="3059753"/>
            <a:ext cx="678007" cy="678007"/>
          </a:xfrm>
          <a:prstGeom prst="rect">
            <a:avLst/>
          </a:prstGeom>
          <a:noFill/>
        </p:spPr>
      </p:pic>
      <p:sp>
        <p:nvSpPr>
          <p:cNvPr id="29" name="Rounded Rectangle 28"/>
          <p:cNvSpPr/>
          <p:nvPr/>
        </p:nvSpPr>
        <p:spPr>
          <a:xfrm>
            <a:off x="2480496" y="3837749"/>
            <a:ext cx="2020887" cy="731838"/>
          </a:xfrm>
          <a:prstGeom prst="round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b="1" dirty="0" smtClean="0">
                <a:solidFill>
                  <a:schemeClr val="tx1"/>
                </a:solidFill>
                <a:ea typeface="Calibri" pitchFamily="34" charset="0"/>
                <a:cs typeface="Times New Roman" pitchFamily="18" charset="0"/>
              </a:rPr>
              <a:t>Central Organisation for Railway Electrification</a:t>
            </a:r>
            <a:endParaRPr lang="en-US" sz="1400" b="1" dirty="0">
              <a:solidFill>
                <a:schemeClr val="tx1"/>
              </a:solidFill>
              <a:ea typeface="Calibri" pitchFamily="34" charset="0"/>
              <a:cs typeface="Times New Roman" pitchFamily="18" charset="0"/>
            </a:endParaRPr>
          </a:p>
        </p:txBody>
      </p:sp>
      <p:pic>
        <p:nvPicPr>
          <p:cNvPr id="4" name="Picture 1"/>
          <p:cNvPicPr>
            <a:picLocks noChangeAspect="1" noChangeArrowheads="1"/>
          </p:cNvPicPr>
          <p:nvPr/>
        </p:nvPicPr>
        <p:blipFill>
          <a:blip r:embed="rId9"/>
          <a:srcRect/>
          <a:stretch>
            <a:fillRect/>
          </a:stretch>
        </p:blipFill>
        <p:spPr bwMode="auto">
          <a:xfrm>
            <a:off x="620549" y="4834247"/>
            <a:ext cx="1323975" cy="609600"/>
          </a:xfrm>
          <a:prstGeom prst="rect">
            <a:avLst/>
          </a:prstGeom>
          <a:noFill/>
          <a:ln w="9525">
            <a:noFill/>
            <a:miter lim="800000"/>
            <a:headEnd/>
            <a:tailEnd/>
          </a:ln>
          <a:effectLst/>
        </p:spPr>
      </p:pic>
      <p:pic>
        <p:nvPicPr>
          <p:cNvPr id="343042" name="Picture 2"/>
          <p:cNvPicPr>
            <a:picLocks noChangeAspect="1" noChangeArrowheads="1"/>
          </p:cNvPicPr>
          <p:nvPr/>
        </p:nvPicPr>
        <p:blipFill>
          <a:blip r:embed="rId10"/>
          <a:srcRect/>
          <a:stretch>
            <a:fillRect/>
          </a:stretch>
        </p:blipFill>
        <p:spPr bwMode="auto">
          <a:xfrm>
            <a:off x="2624757" y="4955536"/>
            <a:ext cx="1590675" cy="485775"/>
          </a:xfrm>
          <a:prstGeom prst="rect">
            <a:avLst/>
          </a:prstGeom>
          <a:noFill/>
          <a:ln w="9525">
            <a:noFill/>
            <a:miter lim="800000"/>
            <a:headEnd/>
            <a:tailEnd/>
          </a:ln>
          <a:effectLst/>
        </p:spPr>
      </p:pic>
      <p:pic>
        <p:nvPicPr>
          <p:cNvPr id="343043" name="Picture 3"/>
          <p:cNvPicPr>
            <a:picLocks noChangeAspect="1" noChangeArrowheads="1"/>
          </p:cNvPicPr>
          <p:nvPr/>
        </p:nvPicPr>
        <p:blipFill>
          <a:blip r:embed="rId11"/>
          <a:srcRect/>
          <a:stretch>
            <a:fillRect/>
          </a:stretch>
        </p:blipFill>
        <p:spPr bwMode="auto">
          <a:xfrm>
            <a:off x="4971618" y="4848534"/>
            <a:ext cx="1362075" cy="581025"/>
          </a:xfrm>
          <a:prstGeom prst="rect">
            <a:avLst/>
          </a:prstGeom>
          <a:noFill/>
          <a:ln w="9525">
            <a:noFill/>
            <a:miter lim="800000"/>
            <a:headEnd/>
            <a:tailEnd/>
          </a:ln>
          <a:effectLst/>
        </p:spPr>
      </p:pic>
      <p:pic>
        <p:nvPicPr>
          <p:cNvPr id="30" name="Picture 29" descr="logo.jpg"/>
          <p:cNvPicPr>
            <a:picLocks noChangeAspect="1"/>
          </p:cNvPicPr>
          <p:nvPr/>
        </p:nvPicPr>
        <p:blipFill>
          <a:blip r:embed="rId12"/>
          <a:stretch>
            <a:fillRect/>
          </a:stretch>
        </p:blipFill>
        <p:spPr>
          <a:xfrm>
            <a:off x="6818050" y="3043453"/>
            <a:ext cx="2200574" cy="676274"/>
          </a:xfrm>
          <a:prstGeom prst="rect">
            <a:avLst/>
          </a:prstGeom>
        </p:spPr>
      </p:pic>
      <p:pic>
        <p:nvPicPr>
          <p:cNvPr id="31" name="Picture 30" descr="REA.bmp"/>
          <p:cNvPicPr>
            <a:picLocks noChangeAspect="1"/>
          </p:cNvPicPr>
          <p:nvPr/>
        </p:nvPicPr>
        <p:blipFill>
          <a:blip r:embed="rId13"/>
          <a:stretch>
            <a:fillRect/>
          </a:stretch>
        </p:blipFill>
        <p:spPr>
          <a:xfrm>
            <a:off x="6956307" y="4919379"/>
            <a:ext cx="1857375" cy="56673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5"/>
          <p:cNvGrpSpPr/>
          <p:nvPr/>
        </p:nvGrpSpPr>
        <p:grpSpPr>
          <a:xfrm>
            <a:off x="199857" y="2147069"/>
            <a:ext cx="6705907" cy="1919963"/>
            <a:chOff x="147919" y="1573867"/>
            <a:chExt cx="6705907" cy="1919963"/>
          </a:xfrm>
        </p:grpSpPr>
        <p:sp>
          <p:nvSpPr>
            <p:cNvPr id="16" name="Rounded Rectangle 15"/>
            <p:cNvSpPr/>
            <p:nvPr>
              <p:custDataLst>
                <p:tags r:id="rId4"/>
              </p:custDataLst>
            </p:nvPr>
          </p:nvSpPr>
          <p:spPr>
            <a:xfrm>
              <a:off x="147919" y="1573867"/>
              <a:ext cx="1446117" cy="1792943"/>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hangingPunct="0">
                <a:spcAft>
                  <a:spcPts val="300"/>
                </a:spcAft>
              </a:pPr>
              <a:endParaRPr lang="en-US" sz="1200" b="1" dirty="0" smtClean="0">
                <a:solidFill>
                  <a:srgbClr val="204883"/>
                </a:solidFill>
                <a:ea typeface="Calibri" pitchFamily="34" charset="0"/>
                <a:cs typeface="Times New Roman" pitchFamily="18" charset="0"/>
              </a:endParaRPr>
            </a:p>
            <a:p>
              <a:pPr lvl="0" algn="ctr" eaLnBrk="0" hangingPunct="0">
                <a:spcAft>
                  <a:spcPts val="300"/>
                </a:spcAft>
              </a:pPr>
              <a:r>
                <a:rPr lang="en-US" sz="1300" b="1" dirty="0" smtClean="0">
                  <a:solidFill>
                    <a:srgbClr val="204883"/>
                  </a:solidFill>
                  <a:ea typeface="Calibri" pitchFamily="34" charset="0"/>
                  <a:cs typeface="Times New Roman" pitchFamily="18" charset="0"/>
                </a:rPr>
                <a:t>Transmission</a:t>
              </a:r>
              <a:endParaRPr lang="en-US" sz="1300" dirty="0" smtClean="0">
                <a:cs typeface="Arial" pitchFamily="34" charset="0"/>
              </a:endParaRPr>
            </a:p>
            <a:p>
              <a:pPr marL="0" lvl="1" eaLnBrk="0" hangingPunct="0">
                <a:spcAft>
                  <a:spcPts val="300"/>
                </a:spcAft>
                <a:buFont typeface="Courier New" pitchFamily="49" charset="0"/>
                <a:buChar char="o"/>
                <a:tabLst>
                  <a:tab pos="233363" algn="l"/>
                </a:tabLst>
              </a:pPr>
              <a:r>
                <a:rPr lang="en-US" sz="1300" dirty="0" smtClean="0">
                  <a:solidFill>
                    <a:srgbClr val="000000"/>
                  </a:solidFill>
                  <a:ea typeface="Calibri" pitchFamily="34" charset="0"/>
                  <a:cs typeface="Times New Roman" pitchFamily="18" charset="0"/>
                </a:rPr>
                <a:t> 	Transmission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lines up to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765/800 kV</a:t>
              </a:r>
            </a:p>
            <a:p>
              <a:pPr marL="0" lvl="1" eaLnBrk="0" hangingPunct="0">
                <a:spcAft>
                  <a:spcPts val="300"/>
                </a:spcAft>
                <a:buFont typeface="Courier New" pitchFamily="49" charset="0"/>
                <a:buChar char="o"/>
                <a:tabLst>
                  <a:tab pos="233363" algn="l"/>
                </a:tabLst>
              </a:pPr>
              <a:r>
                <a:rPr lang="en-US" sz="1300" dirty="0" smtClean="0">
                  <a:solidFill>
                    <a:srgbClr val="000000"/>
                  </a:solidFill>
                  <a:ea typeface="Calibri" pitchFamily="34" charset="0"/>
                  <a:cs typeface="Times New Roman" pitchFamily="18" charset="0"/>
                </a:rPr>
                <a:t> 	Sub-stations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up to 400 kV</a:t>
              </a:r>
              <a:endParaRPr lang="en-US" sz="1300" dirty="0"/>
            </a:p>
          </p:txBody>
        </p:sp>
        <p:sp>
          <p:nvSpPr>
            <p:cNvPr id="22" name="Rounded Rectangle 21"/>
            <p:cNvSpPr/>
            <p:nvPr>
              <p:custDataLst>
                <p:tags r:id="rId5"/>
              </p:custDataLst>
            </p:nvPr>
          </p:nvSpPr>
          <p:spPr>
            <a:xfrm>
              <a:off x="1654028" y="1594237"/>
              <a:ext cx="2621650" cy="1757087"/>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anchor="b" anchorCtr="0"/>
            <a:lstStyle/>
            <a:p>
              <a:pPr lvl="0" algn="ctr" eaLnBrk="0" hangingPunct="0">
                <a:spcAft>
                  <a:spcPts val="300"/>
                </a:spcAft>
              </a:pPr>
              <a:r>
                <a:rPr lang="en-US" sz="1300" b="1" dirty="0" smtClean="0">
                  <a:solidFill>
                    <a:srgbClr val="204883"/>
                  </a:solidFill>
                  <a:ea typeface="Calibri" pitchFamily="34" charset="0"/>
                  <a:cs typeface="Times New Roman" pitchFamily="18" charset="0"/>
                </a:rPr>
                <a:t>Distribution</a:t>
              </a:r>
              <a:endParaRPr lang="en-US" sz="1300" dirty="0" smtClean="0">
                <a:cs typeface="Arial" pitchFamily="34" charset="0"/>
              </a:endParaRPr>
            </a:p>
            <a:p>
              <a:pPr lvl="0" eaLnBrk="0" hangingPunct="0">
                <a:spcAft>
                  <a:spcPts val="300"/>
                </a:spcAft>
                <a:buFont typeface="Courier New" pitchFamily="49" charset="0"/>
                <a:buChar char="o"/>
                <a:tabLst>
                  <a:tab pos="233363" algn="l"/>
                </a:tabLst>
              </a:pPr>
              <a:r>
                <a:rPr lang="en-US" sz="1300" dirty="0" smtClean="0">
                  <a:solidFill>
                    <a:srgbClr val="000000"/>
                  </a:solidFill>
                  <a:ea typeface="Calibri" pitchFamily="34" charset="0"/>
                  <a:cs typeface="Times New Roman" pitchFamily="18" charset="0"/>
                </a:rPr>
                <a:t> 	HT/LT distribution in the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industrial sector</a:t>
              </a:r>
              <a:endParaRPr lang="en-US" sz="1300" dirty="0" smtClean="0">
                <a:cs typeface="Arial" pitchFamily="34" charset="0"/>
              </a:endParaRPr>
            </a:p>
            <a:p>
              <a:pPr lvl="0" eaLnBrk="0" hangingPunct="0">
                <a:spcAft>
                  <a:spcPts val="300"/>
                </a:spcAft>
                <a:buFont typeface="Courier New" pitchFamily="49" charset="0"/>
                <a:buChar char="o"/>
                <a:tabLst>
                  <a:tab pos="233363" algn="l"/>
                </a:tabLst>
              </a:pPr>
              <a:r>
                <a:rPr lang="en-US" sz="1300" dirty="0" smtClean="0">
                  <a:solidFill>
                    <a:srgbClr val="000000"/>
                  </a:solidFill>
                  <a:ea typeface="Calibri" pitchFamily="34" charset="0"/>
                  <a:cs typeface="Times New Roman" pitchFamily="18" charset="0"/>
                </a:rPr>
                <a:t> 	LT distribution in rural areas 	and  rural electrification up to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consumer metering</a:t>
              </a:r>
              <a:endParaRPr lang="en-US" sz="1300" dirty="0"/>
            </a:p>
          </p:txBody>
        </p:sp>
        <p:sp>
          <p:nvSpPr>
            <p:cNvPr id="23" name="Rounded Rectangle 22"/>
            <p:cNvSpPr/>
            <p:nvPr>
              <p:custDataLst>
                <p:tags r:id="rId6"/>
              </p:custDataLst>
            </p:nvPr>
          </p:nvSpPr>
          <p:spPr>
            <a:xfrm>
              <a:off x="4329786" y="1598726"/>
              <a:ext cx="2524040" cy="1895104"/>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anchor="t" anchorCtr="0"/>
            <a:lstStyle/>
            <a:p>
              <a:pPr lvl="0" eaLnBrk="0" hangingPunct="0">
                <a:spcAft>
                  <a:spcPts val="300"/>
                </a:spcAft>
                <a:tabLst>
                  <a:tab pos="233363" algn="l"/>
                </a:tabLst>
              </a:pPr>
              <a:endParaRPr lang="en-US" sz="1400" b="1" dirty="0" smtClean="0">
                <a:solidFill>
                  <a:srgbClr val="204883"/>
                </a:solidFill>
                <a:ea typeface="Calibri" pitchFamily="34" charset="0"/>
                <a:cs typeface="Times New Roman" pitchFamily="18" charset="0"/>
              </a:endParaRPr>
            </a:p>
            <a:p>
              <a:pPr lvl="0" algn="ctr" eaLnBrk="0" hangingPunct="0">
                <a:spcAft>
                  <a:spcPts val="300"/>
                </a:spcAft>
                <a:tabLst>
                  <a:tab pos="233363" algn="l"/>
                </a:tabLst>
              </a:pPr>
              <a:r>
                <a:rPr lang="en-US" sz="1300" b="1" dirty="0" smtClean="0">
                  <a:solidFill>
                    <a:srgbClr val="204883"/>
                  </a:solidFill>
                  <a:ea typeface="Calibri" pitchFamily="34" charset="0"/>
                  <a:cs typeface="Times New Roman" pitchFamily="18" charset="0"/>
                </a:rPr>
                <a:t>Balance of the plant (BOP)</a:t>
              </a:r>
              <a:endParaRPr lang="en-US" sz="1300" dirty="0" smtClean="0">
                <a:cs typeface="Arial" pitchFamily="34" charset="0"/>
              </a:endParaRPr>
            </a:p>
            <a:p>
              <a:pPr lvl="0" eaLnBrk="0" hangingPunct="0">
                <a:spcAft>
                  <a:spcPts val="300"/>
                </a:spcAft>
                <a:buFont typeface="Courier New" pitchFamily="49" charset="0"/>
                <a:buChar char="o"/>
                <a:tabLst>
                  <a:tab pos="233363" algn="l"/>
                </a:tabLst>
              </a:pPr>
              <a:r>
                <a:rPr lang="en-US" sz="1300" dirty="0" smtClean="0">
                  <a:solidFill>
                    <a:srgbClr val="000000"/>
                  </a:solidFill>
                  <a:ea typeface="Calibri" pitchFamily="34" charset="0"/>
                  <a:cs typeface="Times New Roman" pitchFamily="18" charset="0"/>
                </a:rPr>
                <a:t> 	Both EHV sub-station and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plant electrification for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integrated steel &amp; power 	plants</a:t>
              </a:r>
              <a:endParaRPr lang="en-US" sz="1300" dirty="0" smtClean="0">
                <a:cs typeface="Arial" pitchFamily="34" charset="0"/>
              </a:endParaRPr>
            </a:p>
            <a:p>
              <a:pPr lvl="0" eaLnBrk="0" hangingPunct="0">
                <a:spcAft>
                  <a:spcPts val="300"/>
                </a:spcAft>
                <a:buFont typeface="Courier New" pitchFamily="49" charset="0"/>
                <a:buChar char="o"/>
                <a:tabLst>
                  <a:tab pos="233363" algn="l"/>
                </a:tabLst>
              </a:pPr>
              <a:r>
                <a:rPr lang="en-US" sz="1300" dirty="0" smtClean="0">
                  <a:solidFill>
                    <a:srgbClr val="000000"/>
                  </a:solidFill>
                  <a:ea typeface="Calibri" pitchFamily="34" charset="0"/>
                  <a:cs typeface="Times New Roman" pitchFamily="18" charset="0"/>
                </a:rPr>
                <a:t> 	Illumination packages for </a:t>
              </a:r>
              <a:br>
                <a:rPr lang="en-US" sz="1300" dirty="0" smtClean="0">
                  <a:solidFill>
                    <a:srgbClr val="000000"/>
                  </a:solidFill>
                  <a:ea typeface="Calibri" pitchFamily="34" charset="0"/>
                  <a:cs typeface="Times New Roman" pitchFamily="18" charset="0"/>
                </a:rPr>
              </a:br>
              <a:r>
                <a:rPr lang="en-US" sz="1300" dirty="0" smtClean="0">
                  <a:solidFill>
                    <a:srgbClr val="000000"/>
                  </a:solidFill>
                  <a:ea typeface="Calibri" pitchFamily="34" charset="0"/>
                  <a:cs typeface="Times New Roman" pitchFamily="18" charset="0"/>
                </a:rPr>
                <a:t>	area and production units</a:t>
              </a:r>
              <a:endParaRPr lang="en-US" sz="1300" dirty="0"/>
            </a:p>
          </p:txBody>
        </p:sp>
      </p:grpSp>
      <p:sp>
        <p:nvSpPr>
          <p:cNvPr id="24" name="Rounded Rectangle 23"/>
          <p:cNvSpPr/>
          <p:nvPr>
            <p:custDataLst>
              <p:tags r:id="rId1"/>
            </p:custDataLst>
          </p:nvPr>
        </p:nvSpPr>
        <p:spPr>
          <a:xfrm>
            <a:off x="6941677" y="2223584"/>
            <a:ext cx="2175027" cy="192533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anchor="t" anchorCtr="0"/>
          <a:lstStyle/>
          <a:p>
            <a:pPr lvl="0" eaLnBrk="0" hangingPunct="0">
              <a:spcAft>
                <a:spcPts val="300"/>
              </a:spcAft>
              <a:tabLst>
                <a:tab pos="233363" algn="l"/>
              </a:tabLst>
            </a:pPr>
            <a:endParaRPr lang="en-US" sz="1400" b="1" dirty="0" smtClean="0">
              <a:solidFill>
                <a:srgbClr val="7030A0"/>
              </a:solidFill>
              <a:ea typeface="Calibri" pitchFamily="34" charset="0"/>
              <a:cs typeface="Times New Roman" pitchFamily="18" charset="0"/>
            </a:endParaRPr>
          </a:p>
          <a:p>
            <a:pPr lvl="0" eaLnBrk="0" hangingPunct="0">
              <a:spcAft>
                <a:spcPts val="300"/>
              </a:spcAft>
              <a:tabLst>
                <a:tab pos="233363" algn="l"/>
              </a:tabLst>
            </a:pPr>
            <a:r>
              <a:rPr lang="en-US" sz="1300" b="1" dirty="0" smtClean="0">
                <a:solidFill>
                  <a:srgbClr val="204883"/>
                </a:solidFill>
                <a:ea typeface="Calibri" pitchFamily="34" charset="0"/>
                <a:cs typeface="Times New Roman" pitchFamily="18" charset="0"/>
              </a:rPr>
              <a:t>Railway</a:t>
            </a:r>
            <a:r>
              <a:rPr lang="en-US" sz="1300" dirty="0" smtClean="0"/>
              <a:t> </a:t>
            </a:r>
            <a:r>
              <a:rPr lang="en-US" sz="1300" b="1" dirty="0" smtClean="0">
                <a:solidFill>
                  <a:srgbClr val="204883"/>
                </a:solidFill>
                <a:ea typeface="Calibri" pitchFamily="34" charset="0"/>
                <a:cs typeface="Times New Roman" pitchFamily="18" charset="0"/>
              </a:rPr>
              <a:t>Infrastructure</a:t>
            </a:r>
          </a:p>
          <a:p>
            <a:pPr lvl="0" eaLnBrk="0" hangingPunct="0">
              <a:spcAft>
                <a:spcPts val="300"/>
              </a:spcAft>
              <a:buFont typeface="Courier New" pitchFamily="49" charset="0"/>
              <a:buChar char="o"/>
              <a:tabLst>
                <a:tab pos="233363" algn="l"/>
              </a:tabLst>
            </a:pPr>
            <a:r>
              <a:rPr lang="en-US" sz="1300" b="1" dirty="0" smtClean="0">
                <a:solidFill>
                  <a:schemeClr val="tx1"/>
                </a:solidFill>
              </a:rPr>
              <a:t> </a:t>
            </a:r>
            <a:r>
              <a:rPr lang="en-US" sz="1300" dirty="0" smtClean="0">
                <a:solidFill>
                  <a:schemeClr val="tx1"/>
                </a:solidFill>
              </a:rPr>
              <a:t>Overhead Electrification</a:t>
            </a:r>
          </a:p>
          <a:p>
            <a:pPr lvl="0" eaLnBrk="0" hangingPunct="0">
              <a:spcAft>
                <a:spcPts val="300"/>
              </a:spcAft>
              <a:buFont typeface="Courier New" pitchFamily="49" charset="0"/>
              <a:buChar char="o"/>
              <a:tabLst>
                <a:tab pos="233363" algn="l"/>
              </a:tabLst>
            </a:pPr>
            <a:r>
              <a:rPr lang="en-US" sz="1300" dirty="0" smtClean="0">
                <a:solidFill>
                  <a:schemeClr val="tx1"/>
                </a:solidFill>
              </a:rPr>
              <a:t> Signaling &amp; Telecom</a:t>
            </a:r>
          </a:p>
          <a:p>
            <a:pPr lvl="0" eaLnBrk="0" hangingPunct="0">
              <a:spcAft>
                <a:spcPts val="300"/>
              </a:spcAft>
              <a:buFont typeface="Courier New" pitchFamily="49" charset="0"/>
              <a:buChar char="o"/>
              <a:tabLst>
                <a:tab pos="233363" algn="l"/>
              </a:tabLst>
            </a:pPr>
            <a:r>
              <a:rPr lang="en-US" sz="1300" dirty="0" smtClean="0">
                <a:solidFill>
                  <a:schemeClr val="tx1"/>
                </a:solidFill>
              </a:rPr>
              <a:t> Traction Substations</a:t>
            </a:r>
          </a:p>
          <a:p>
            <a:pPr lvl="0" eaLnBrk="0" hangingPunct="0">
              <a:spcAft>
                <a:spcPts val="300"/>
              </a:spcAft>
              <a:buFont typeface="Courier New" pitchFamily="49" charset="0"/>
              <a:buChar char="o"/>
              <a:tabLst>
                <a:tab pos="233363" algn="l"/>
              </a:tabLst>
            </a:pPr>
            <a:r>
              <a:rPr lang="en-US" sz="1300" dirty="0" smtClean="0">
                <a:solidFill>
                  <a:schemeClr val="tx1"/>
                </a:solidFill>
              </a:rPr>
              <a:t> Track Laying</a:t>
            </a:r>
          </a:p>
          <a:p>
            <a:pPr lvl="0" eaLnBrk="0" hangingPunct="0">
              <a:spcAft>
                <a:spcPts val="300"/>
              </a:spcAft>
              <a:buFont typeface="Courier New" pitchFamily="49" charset="0"/>
              <a:buChar char="o"/>
              <a:tabLst>
                <a:tab pos="233363" algn="l"/>
              </a:tabLst>
            </a:pPr>
            <a:r>
              <a:rPr lang="en-US" sz="1300" dirty="0" smtClean="0">
                <a:solidFill>
                  <a:schemeClr val="tx1"/>
                </a:solidFill>
              </a:rPr>
              <a:t> General Electrification</a:t>
            </a:r>
            <a:endParaRPr lang="en-US" sz="1300" dirty="0">
              <a:solidFill>
                <a:schemeClr val="tx1"/>
              </a:solidFill>
            </a:endParaRPr>
          </a:p>
        </p:txBody>
      </p:sp>
      <p:sp>
        <p:nvSpPr>
          <p:cNvPr id="2" name="Title 1"/>
          <p:cNvSpPr>
            <a:spLocks noGrp="1"/>
          </p:cNvSpPr>
          <p:nvPr>
            <p:ph type="title"/>
          </p:nvPr>
        </p:nvSpPr>
        <p:spPr>
          <a:xfrm>
            <a:off x="1508166" y="23750"/>
            <a:ext cx="6424551" cy="908720"/>
          </a:xfrm>
        </p:spPr>
        <p:txBody>
          <a:bodyPr/>
          <a:lstStyle/>
          <a:p>
            <a:pPr>
              <a:defRPr/>
            </a:pPr>
            <a:r>
              <a:rPr lang="en-US" sz="2400" dirty="0" smtClean="0"/>
              <a:t>One-stop Shop For Turnkey Solutions and synonymous with timely execution</a:t>
            </a:r>
            <a:endParaRPr lang="en-IN" sz="2400" dirty="0"/>
          </a:p>
        </p:txBody>
      </p:sp>
      <p:sp>
        <p:nvSpPr>
          <p:cNvPr id="3" name="Slide Number Placeholder 2"/>
          <p:cNvSpPr>
            <a:spLocks noGrp="1"/>
          </p:cNvSpPr>
          <p:nvPr>
            <p:ph type="sldNum" sz="quarter" idx="11"/>
          </p:nvPr>
        </p:nvSpPr>
        <p:spPr/>
        <p:txBody>
          <a:bodyPr/>
          <a:lstStyle/>
          <a:p>
            <a:pPr>
              <a:defRPr/>
            </a:pPr>
            <a:fld id="{7C3C2B55-C6AD-4B4A-AB15-ED17AC8E8B8A}" type="slidenum">
              <a:rPr lang="en-IN"/>
              <a:pPr>
                <a:defRPr/>
              </a:pPr>
              <a:t>57</a:t>
            </a:fld>
            <a:endParaRPr lang="en-IN" dirty="0"/>
          </a:p>
        </p:txBody>
      </p:sp>
      <p:sp>
        <p:nvSpPr>
          <p:cNvPr id="10" name="Rounded Rectangle 9"/>
          <p:cNvSpPr/>
          <p:nvPr>
            <p:custDataLst>
              <p:tags r:id="rId2"/>
            </p:custDataLst>
          </p:nvPr>
        </p:nvSpPr>
        <p:spPr>
          <a:xfrm>
            <a:off x="1008063" y="1790700"/>
            <a:ext cx="7199312" cy="687388"/>
          </a:xfrm>
          <a:prstGeom prst="roundRect">
            <a:avLst>
              <a:gd name="adj" fmla="val 17878"/>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ea typeface="Calibri" pitchFamily="34" charset="0"/>
                <a:cs typeface="Times New Roman" pitchFamily="18" charset="0"/>
              </a:rPr>
              <a:t>EMC offers total turnkey solutions, complete with design, engineering, electrical, </a:t>
            </a:r>
          </a:p>
          <a:p>
            <a:pPr algn="ctr">
              <a:defRPr/>
            </a:pPr>
            <a:r>
              <a:rPr lang="en-US" sz="1500" b="1" dirty="0">
                <a:solidFill>
                  <a:schemeClr val="tx1"/>
                </a:solidFill>
                <a:ea typeface="Calibri" pitchFamily="34" charset="0"/>
                <a:cs typeface="Times New Roman" pitchFamily="18" charset="0"/>
              </a:rPr>
              <a:t>mechanical &amp; civil works and associated auxiliary systems for:</a:t>
            </a:r>
          </a:p>
        </p:txBody>
      </p:sp>
      <p:sp>
        <p:nvSpPr>
          <p:cNvPr id="18" name="Rounded Rectangle 17"/>
          <p:cNvSpPr/>
          <p:nvPr>
            <p:custDataLst>
              <p:tags r:id="rId3"/>
            </p:custDataLst>
          </p:nvPr>
        </p:nvSpPr>
        <p:spPr bwMode="auto">
          <a:xfrm>
            <a:off x="2670175" y="1149350"/>
            <a:ext cx="3868738" cy="358775"/>
          </a:xfrm>
          <a:prstGeom prst="roundRect">
            <a:avLst>
              <a:gd name="adj" fmla="val 17878"/>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a typeface="Calibri" pitchFamily="34" charset="0"/>
                <a:cs typeface="Times New Roman" pitchFamily="18" charset="0"/>
              </a:rPr>
              <a:t>EMC Advantage</a:t>
            </a:r>
            <a:endParaRPr lang="en-US" sz="2000" dirty="0">
              <a:solidFill>
                <a:schemeClr val="tx1"/>
              </a:solidFill>
              <a:cs typeface="Arial" pitchFamily="34" charset="0"/>
            </a:endParaRPr>
          </a:p>
        </p:txBody>
      </p:sp>
      <p:grpSp>
        <p:nvGrpSpPr>
          <p:cNvPr id="296966" name="Group 13"/>
          <p:cNvGrpSpPr>
            <a:grpSpLocks/>
          </p:cNvGrpSpPr>
          <p:nvPr/>
        </p:nvGrpSpPr>
        <p:grpSpPr bwMode="auto">
          <a:xfrm>
            <a:off x="820738" y="4324350"/>
            <a:ext cx="7500937" cy="2151063"/>
            <a:chOff x="563796" y="3917574"/>
            <a:chExt cx="7502199" cy="2151537"/>
          </a:xfrm>
        </p:grpSpPr>
        <p:sp>
          <p:nvSpPr>
            <p:cNvPr id="17" name="Rectangle 3"/>
            <p:cNvSpPr>
              <a:spLocks noChangeArrowheads="1"/>
            </p:cNvSpPr>
            <p:nvPr/>
          </p:nvSpPr>
          <p:spPr bwMode="auto">
            <a:xfrm>
              <a:off x="4171203" y="4143049"/>
              <a:ext cx="3894792" cy="1494087"/>
            </a:xfrm>
            <a:prstGeom prst="upArrowCallout">
              <a:avLst>
                <a:gd name="adj1" fmla="val 48648"/>
                <a:gd name="adj2" fmla="val 32614"/>
                <a:gd name="adj3" fmla="val 12386"/>
                <a:gd name="adj4" fmla="val 83904"/>
              </a:avLst>
            </a:prstGeom>
            <a:solidFill>
              <a:schemeClr val="accent5">
                <a:lumMod val="20000"/>
                <a:lumOff val="80000"/>
              </a:schemeClr>
            </a:solidFill>
            <a:ln w="9525">
              <a:solidFill>
                <a:schemeClr val="tx2">
                  <a:lumMod val="20000"/>
                  <a:lumOff val="80000"/>
                </a:schemeClr>
              </a:solidFill>
              <a:miter lim="800000"/>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eaLnBrk="0" hangingPunct="0">
                <a:spcAft>
                  <a:spcPts val="300"/>
                </a:spcAft>
                <a:buFont typeface="Courier New" pitchFamily="49" charset="0"/>
                <a:buChar char="o"/>
                <a:tabLst>
                  <a:tab pos="233363" algn="l"/>
                </a:tabLst>
                <a:defRPr/>
              </a:pPr>
              <a:r>
                <a:rPr lang="en-US" sz="1400" dirty="0">
                  <a:solidFill>
                    <a:srgbClr val="000000"/>
                  </a:solidFill>
                  <a:latin typeface="+mj-lt"/>
                  <a:ea typeface="Calibri" pitchFamily="34" charset="0"/>
                  <a:cs typeface="Times New Roman" pitchFamily="18" charset="0"/>
                </a:rPr>
                <a:t> 	</a:t>
              </a:r>
              <a:r>
                <a:rPr lang="en-US" sz="1300" dirty="0">
                  <a:solidFill>
                    <a:srgbClr val="000000"/>
                  </a:solidFill>
                  <a:latin typeface="+mj-lt"/>
                  <a:ea typeface="Calibri" pitchFamily="34" charset="0"/>
                  <a:cs typeface="Times New Roman" pitchFamily="18" charset="0"/>
                </a:rPr>
                <a:t>Transmission Line Towers</a:t>
              </a:r>
              <a:endParaRPr lang="en-US" sz="1300" dirty="0">
                <a:latin typeface="+mj-lt"/>
              </a:endParaRPr>
            </a:p>
            <a:p>
              <a:pPr algn="just" eaLnBrk="0" hangingPunct="0">
                <a:spcAft>
                  <a:spcPts val="300"/>
                </a:spcAft>
                <a:buFont typeface="Courier New" pitchFamily="49" charset="0"/>
                <a:buChar char="o"/>
                <a:tabLst>
                  <a:tab pos="233363" algn="l"/>
                </a:tabLst>
                <a:defRPr/>
              </a:pPr>
              <a:r>
                <a:rPr lang="en-US" sz="1300" dirty="0">
                  <a:solidFill>
                    <a:srgbClr val="000000"/>
                  </a:solidFill>
                  <a:latin typeface="+mj-lt"/>
                  <a:ea typeface="Calibri" pitchFamily="34" charset="0"/>
                  <a:cs typeface="Times New Roman" pitchFamily="18" charset="0"/>
                </a:rPr>
                <a:t> 	</a:t>
              </a:r>
              <a:r>
                <a:rPr lang="en-US" sz="1300" dirty="0" smtClean="0">
                  <a:solidFill>
                    <a:srgbClr val="000000"/>
                  </a:solidFill>
                  <a:latin typeface="+mj-lt"/>
                  <a:ea typeface="Calibri" pitchFamily="34" charset="0"/>
                  <a:cs typeface="Times New Roman" pitchFamily="18" charset="0"/>
                </a:rPr>
                <a:t>Conductors</a:t>
              </a:r>
              <a:endParaRPr lang="en-US" sz="1300" dirty="0">
                <a:latin typeface="+mj-lt"/>
              </a:endParaRPr>
            </a:p>
            <a:p>
              <a:pPr algn="just" eaLnBrk="0" hangingPunct="0">
                <a:spcAft>
                  <a:spcPts val="300"/>
                </a:spcAft>
                <a:buFont typeface="Courier New" pitchFamily="49" charset="0"/>
                <a:buChar char="o"/>
                <a:tabLst>
                  <a:tab pos="233363" algn="l"/>
                </a:tabLst>
                <a:defRPr/>
              </a:pPr>
              <a:r>
                <a:rPr lang="en-US" sz="1300" dirty="0">
                  <a:solidFill>
                    <a:srgbClr val="000000"/>
                  </a:solidFill>
                  <a:latin typeface="+mj-lt"/>
                  <a:ea typeface="Calibri" pitchFamily="34" charset="0"/>
                  <a:cs typeface="Times New Roman" pitchFamily="18" charset="0"/>
                </a:rPr>
                <a:t> 	Insulator Hardware Fittings and Accessories</a:t>
              </a:r>
              <a:endParaRPr lang="en-US" sz="1300" dirty="0">
                <a:latin typeface="+mj-lt"/>
              </a:endParaRPr>
            </a:p>
            <a:p>
              <a:pPr algn="just" eaLnBrk="0" hangingPunct="0">
                <a:spcAft>
                  <a:spcPts val="300"/>
                </a:spcAft>
                <a:buFont typeface="Courier New" pitchFamily="49" charset="0"/>
                <a:buChar char="o"/>
                <a:tabLst>
                  <a:tab pos="233363" algn="l"/>
                </a:tabLst>
                <a:defRPr/>
              </a:pPr>
              <a:r>
                <a:rPr lang="en-US" sz="1300" dirty="0">
                  <a:solidFill>
                    <a:srgbClr val="000000"/>
                  </a:solidFill>
                  <a:latin typeface="+mj-lt"/>
                  <a:ea typeface="Calibri" pitchFamily="34" charset="0"/>
                  <a:cs typeface="Times New Roman" pitchFamily="18" charset="0"/>
                </a:rPr>
                <a:t> 	Performed Line Products</a:t>
              </a:r>
              <a:endParaRPr lang="en-US" sz="1300" dirty="0">
                <a:latin typeface="+mj-lt"/>
              </a:endParaRPr>
            </a:p>
            <a:p>
              <a:pPr algn="just" eaLnBrk="0" hangingPunct="0">
                <a:spcAft>
                  <a:spcPts val="300"/>
                </a:spcAft>
                <a:buFont typeface="Courier New" pitchFamily="49" charset="0"/>
                <a:buChar char="o"/>
                <a:tabLst>
                  <a:tab pos="233363" algn="l"/>
                </a:tabLst>
                <a:defRPr/>
              </a:pPr>
              <a:r>
                <a:rPr lang="en-US" sz="1300" dirty="0">
                  <a:solidFill>
                    <a:srgbClr val="000000"/>
                  </a:solidFill>
                  <a:latin typeface="+mj-lt"/>
                  <a:ea typeface="Calibri" pitchFamily="34" charset="0"/>
                  <a:cs typeface="Times New Roman" pitchFamily="18" charset="0"/>
                </a:rPr>
                <a:t> 	Non-ferrous Extrusion, Forgings and Die Casting</a:t>
              </a:r>
              <a:endParaRPr lang="en-US" sz="1300" dirty="0">
                <a:latin typeface="+mj-lt"/>
              </a:endParaRPr>
            </a:p>
          </p:txBody>
        </p:sp>
        <p:sp>
          <p:nvSpPr>
            <p:cNvPr id="19" name="Rounded Rectangle 18"/>
            <p:cNvSpPr/>
            <p:nvPr/>
          </p:nvSpPr>
          <p:spPr>
            <a:xfrm>
              <a:off x="1400549" y="4373287"/>
              <a:ext cx="2194294" cy="1695824"/>
            </a:xfrm>
            <a:prstGeom prst="roundRect">
              <a:avLst>
                <a:gd name="adj" fmla="val 8402"/>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spcAft>
                  <a:spcPts val="300"/>
                </a:spcAft>
                <a:buFont typeface="Arial" pitchFamily="34" charset="0"/>
                <a:buChar char="•"/>
                <a:tabLst>
                  <a:tab pos="341313" algn="l"/>
                </a:tabLst>
                <a:defRPr/>
              </a:pPr>
              <a:r>
                <a:rPr lang="en-US" sz="1300" dirty="0">
                  <a:solidFill>
                    <a:schemeClr val="tx1"/>
                  </a:solidFill>
                  <a:ea typeface="Calibri" pitchFamily="34" charset="0"/>
                  <a:cs typeface="Times New Roman" pitchFamily="18" charset="0"/>
                </a:rPr>
                <a:t> 	Power Transmission 	Sectors</a:t>
              </a:r>
            </a:p>
            <a:p>
              <a:pPr>
                <a:spcAft>
                  <a:spcPts val="300"/>
                </a:spcAft>
                <a:buFont typeface="Arial" pitchFamily="34" charset="0"/>
                <a:buChar char="•"/>
                <a:tabLst>
                  <a:tab pos="341313" algn="l"/>
                </a:tabLst>
                <a:defRPr/>
              </a:pPr>
              <a:r>
                <a:rPr lang="en-US" sz="1300" dirty="0">
                  <a:solidFill>
                    <a:schemeClr val="tx1"/>
                  </a:solidFill>
                  <a:ea typeface="Calibri" pitchFamily="34" charset="0"/>
                  <a:cs typeface="Times New Roman" pitchFamily="18" charset="0"/>
                </a:rPr>
                <a:t> 	Industrial Sectors</a:t>
              </a:r>
            </a:p>
            <a:p>
              <a:pPr>
                <a:spcAft>
                  <a:spcPts val="300"/>
                </a:spcAft>
                <a:buFont typeface="Arial" pitchFamily="34" charset="0"/>
                <a:buChar char="•"/>
                <a:tabLst>
                  <a:tab pos="341313" algn="l"/>
                </a:tabLst>
                <a:defRPr/>
              </a:pPr>
              <a:r>
                <a:rPr lang="en-US" sz="1300" dirty="0">
                  <a:solidFill>
                    <a:schemeClr val="tx1"/>
                  </a:solidFill>
                  <a:ea typeface="Calibri" pitchFamily="34" charset="0"/>
                  <a:cs typeface="Times New Roman" pitchFamily="18" charset="0"/>
                </a:rPr>
                <a:t> 	Defense </a:t>
              </a:r>
              <a:r>
                <a:rPr lang="en-US" sz="1300" dirty="0" smtClean="0">
                  <a:solidFill>
                    <a:schemeClr val="tx1"/>
                  </a:solidFill>
                  <a:ea typeface="Calibri" pitchFamily="34" charset="0"/>
                  <a:cs typeface="Times New Roman" pitchFamily="18" charset="0"/>
                </a:rPr>
                <a:t>Automobiles</a:t>
              </a:r>
            </a:p>
            <a:p>
              <a:pPr>
                <a:spcAft>
                  <a:spcPts val="300"/>
                </a:spcAft>
                <a:buFont typeface="Arial" pitchFamily="34" charset="0"/>
                <a:buChar char="•"/>
                <a:tabLst>
                  <a:tab pos="341313" algn="l"/>
                </a:tabLst>
                <a:defRPr/>
              </a:pPr>
              <a:r>
                <a:rPr lang="en-US" sz="1300" dirty="0" smtClean="0">
                  <a:solidFill>
                    <a:schemeClr val="tx1"/>
                  </a:solidFill>
                  <a:cs typeface="Times New Roman" pitchFamily="18" charset="0"/>
                </a:rPr>
                <a:t>       Railways </a:t>
              </a:r>
              <a:endParaRPr lang="en-US" sz="1300" dirty="0">
                <a:solidFill>
                  <a:schemeClr val="tx1"/>
                </a:solidFill>
                <a:cs typeface="Arial" pitchFamily="34" charset="0"/>
              </a:endParaRPr>
            </a:p>
          </p:txBody>
        </p:sp>
        <p:sp>
          <p:nvSpPr>
            <p:cNvPr id="20" name="Flowchart: Merge 19"/>
            <p:cNvSpPr/>
            <p:nvPr/>
          </p:nvSpPr>
          <p:spPr bwMode="auto">
            <a:xfrm>
              <a:off x="563796" y="3941392"/>
              <a:ext cx="1740193" cy="827269"/>
            </a:xfrm>
            <a:prstGeom prst="flowChartMerge">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914400"/>
            <a:lstStyle/>
            <a:p>
              <a:pPr algn="ctr">
                <a:defRPr/>
              </a:pPr>
              <a:r>
                <a:rPr lang="en-US" sz="1500" b="1">
                  <a:solidFill>
                    <a:schemeClr val="tx1"/>
                  </a:solidFill>
                  <a:ea typeface="Calibri" pitchFamily="34" charset="0"/>
                  <a:cs typeface="Times New Roman" pitchFamily="18" charset="0"/>
                </a:rPr>
                <a:t>Our </a:t>
              </a:r>
            </a:p>
            <a:p>
              <a:pPr algn="ctr">
                <a:defRPr/>
              </a:pPr>
              <a:r>
                <a:rPr lang="en-US" sz="1500" b="1">
                  <a:solidFill>
                    <a:schemeClr val="tx1"/>
                  </a:solidFill>
                  <a:ea typeface="Calibri" pitchFamily="34" charset="0"/>
                  <a:cs typeface="Times New Roman" pitchFamily="18" charset="0"/>
                </a:rPr>
                <a:t>Sectors</a:t>
              </a:r>
            </a:p>
          </p:txBody>
        </p:sp>
        <p:sp>
          <p:nvSpPr>
            <p:cNvPr id="21" name="Rounded Rectangle 20"/>
            <p:cNvSpPr/>
            <p:nvPr/>
          </p:nvSpPr>
          <p:spPr>
            <a:xfrm>
              <a:off x="4183905" y="3917574"/>
              <a:ext cx="3869388" cy="358854"/>
            </a:xfrm>
            <a:prstGeom prst="roundRect">
              <a:avLst>
                <a:gd name="adj" fmla="val 17878"/>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500" b="1" dirty="0">
                  <a:solidFill>
                    <a:schemeClr val="tx1"/>
                  </a:solidFill>
                  <a:ea typeface="Calibri" pitchFamily="34" charset="0"/>
                  <a:cs typeface="Times New Roman" pitchFamily="18" charset="0"/>
                </a:rPr>
                <a:t>Product Lines</a:t>
              </a:r>
              <a:endParaRPr lang="en-US" sz="1500" dirty="0">
                <a:solidFill>
                  <a:schemeClr val="tx1"/>
                </a:solidFill>
                <a:cs typeface="Arial" pitchFamily="34" charset="0"/>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4"/>
          <p:cNvSpPr>
            <a:spLocks noChangeArrowheads="1"/>
          </p:cNvSpPr>
          <p:nvPr/>
        </p:nvSpPr>
        <p:spPr bwMode="auto">
          <a:xfrm>
            <a:off x="663575" y="932018"/>
            <a:ext cx="7816850" cy="5710794"/>
          </a:xfrm>
          <a:prstGeom prst="rect">
            <a:avLst/>
          </a:prstGeom>
          <a:solidFill>
            <a:schemeClr val="accent5">
              <a:lumMod val="20000"/>
              <a:lumOff val="80000"/>
            </a:schemeClr>
          </a:solidFill>
          <a:ln w="9525">
            <a:noFill/>
            <a:miter lim="800000"/>
            <a:headEnd/>
            <a:tailEnd/>
          </a:ln>
        </p:spPr>
        <p:txBody>
          <a:bodyPr wrap="square" anchor="ctr">
            <a:spAutoFit/>
          </a:bodyPr>
          <a:lstStyle/>
          <a:p>
            <a:pPr marL="342900" indent="-342900" algn="just">
              <a:spcAft>
                <a:spcPts val="350"/>
              </a:spcAft>
              <a:buFont typeface="Symbol" pitchFamily="18" charset="2"/>
              <a:buChar char=""/>
            </a:pPr>
            <a:r>
              <a:rPr lang="en-IN" sz="1370" dirty="0" smtClean="0">
                <a:latin typeface="Calibri" pitchFamily="34" charset="0"/>
              </a:rPr>
              <a:t>Over 6 decades of professional experience</a:t>
            </a:r>
          </a:p>
          <a:p>
            <a:pPr marL="342900" indent="-342900" algn="just">
              <a:spcAft>
                <a:spcPts val="350"/>
              </a:spcAft>
              <a:buFont typeface="Symbol" pitchFamily="18" charset="2"/>
              <a:buChar char=""/>
            </a:pPr>
            <a:r>
              <a:rPr lang="en-US" sz="1370" dirty="0" smtClean="0">
                <a:latin typeface="Calibri" pitchFamily="34" charset="0"/>
              </a:rPr>
              <a:t>Leading </a:t>
            </a:r>
            <a:r>
              <a:rPr lang="en-US" sz="1370" dirty="0">
                <a:latin typeface="Calibri" pitchFamily="34" charset="0"/>
              </a:rPr>
              <a:t>turnkey </a:t>
            </a:r>
            <a:r>
              <a:rPr lang="en-US" sz="1370" dirty="0" smtClean="0">
                <a:latin typeface="Calibri" pitchFamily="34" charset="0"/>
              </a:rPr>
              <a:t>power solutions </a:t>
            </a:r>
            <a:r>
              <a:rPr lang="en-US" sz="1370" dirty="0">
                <a:latin typeface="Calibri" pitchFamily="34" charset="0"/>
              </a:rPr>
              <a:t>provider </a:t>
            </a:r>
          </a:p>
          <a:p>
            <a:pPr marL="342900" indent="-342900" algn="just">
              <a:spcAft>
                <a:spcPts val="350"/>
              </a:spcAft>
              <a:buFont typeface="Symbol" pitchFamily="18" charset="2"/>
              <a:buChar char=""/>
            </a:pPr>
            <a:r>
              <a:rPr lang="en-US" sz="1370" dirty="0">
                <a:latin typeface="Calibri" pitchFamily="34" charset="0"/>
              </a:rPr>
              <a:t>One of few companies in India capable of undertaking and successfully executing </a:t>
            </a:r>
            <a:r>
              <a:rPr lang="en-US" sz="1370" dirty="0" smtClean="0">
                <a:latin typeface="Calibri" pitchFamily="34" charset="0"/>
              </a:rPr>
              <a:t>extra high </a:t>
            </a:r>
            <a:r>
              <a:rPr lang="en-US" sz="1370" dirty="0">
                <a:latin typeface="Calibri" pitchFamily="34" charset="0"/>
              </a:rPr>
              <a:t>voltage projects </a:t>
            </a:r>
          </a:p>
          <a:p>
            <a:pPr marL="342900" indent="-342900" algn="just">
              <a:spcAft>
                <a:spcPts val="350"/>
              </a:spcAft>
              <a:buFont typeface="Symbol" pitchFamily="18" charset="2"/>
              <a:buChar char=""/>
            </a:pPr>
            <a:r>
              <a:rPr lang="en-US" sz="1370" dirty="0">
                <a:latin typeface="Calibri" pitchFamily="34" charset="0"/>
              </a:rPr>
              <a:t>Offers comprehensive turnkey solutions with design engineering, erection, testing and commissioning, including all auxiliary systems such as lighting &amp; </a:t>
            </a:r>
            <a:r>
              <a:rPr lang="en-US" sz="1370" dirty="0" smtClean="0">
                <a:latin typeface="Calibri" pitchFamily="34" charset="0"/>
              </a:rPr>
              <a:t>illumination and </a:t>
            </a:r>
            <a:r>
              <a:rPr lang="en-US" sz="1370" dirty="0">
                <a:latin typeface="Calibri" pitchFamily="34" charset="0"/>
              </a:rPr>
              <a:t>fire </a:t>
            </a:r>
            <a:r>
              <a:rPr lang="en-US" sz="1370" dirty="0" smtClean="0">
                <a:latin typeface="Calibri" pitchFamily="34" charset="0"/>
              </a:rPr>
              <a:t>protection </a:t>
            </a:r>
            <a:r>
              <a:rPr lang="en-US" sz="1370" dirty="0">
                <a:latin typeface="Calibri" pitchFamily="34" charset="0"/>
              </a:rPr>
              <a:t>systems</a:t>
            </a:r>
          </a:p>
          <a:p>
            <a:pPr marL="342900" indent="-342900" algn="just">
              <a:spcAft>
                <a:spcPts val="350"/>
              </a:spcAft>
              <a:buFont typeface="Symbol" pitchFamily="18" charset="2"/>
              <a:buChar char=""/>
            </a:pPr>
            <a:r>
              <a:rPr lang="en-US" sz="1370" dirty="0" smtClean="0">
                <a:latin typeface="Calibri" pitchFamily="34" charset="0"/>
              </a:rPr>
              <a:t>One of few Indian EPC players qualified and executing Gas Insulated Sub-stations (GIS) projects on turnkey basis</a:t>
            </a:r>
          </a:p>
          <a:p>
            <a:pPr marL="342900" indent="-342900" algn="just">
              <a:spcAft>
                <a:spcPts val="350"/>
              </a:spcAft>
              <a:buFont typeface="Symbol" pitchFamily="18" charset="2"/>
              <a:buChar char=""/>
            </a:pPr>
            <a:r>
              <a:rPr lang="en-US" sz="1370" dirty="0" smtClean="0">
                <a:latin typeface="Calibri" pitchFamily="34" charset="0"/>
              </a:rPr>
              <a:t>In-house </a:t>
            </a:r>
            <a:r>
              <a:rPr lang="en-US" sz="1370" dirty="0">
                <a:latin typeface="Calibri" pitchFamily="34" charset="0"/>
              </a:rPr>
              <a:t>facilities to design and manufacture:</a:t>
            </a:r>
          </a:p>
          <a:p>
            <a:pPr marL="800100" lvl="1" indent="-342900" algn="just">
              <a:spcAft>
                <a:spcPts val="350"/>
              </a:spcAft>
              <a:buFont typeface="Courier New" pitchFamily="49" charset="0"/>
              <a:buChar char="o"/>
            </a:pPr>
            <a:r>
              <a:rPr lang="en-US" sz="1370" dirty="0">
                <a:latin typeface="Calibri" pitchFamily="34" charset="0"/>
              </a:rPr>
              <a:t>Towers</a:t>
            </a:r>
          </a:p>
          <a:p>
            <a:pPr marL="800100" lvl="1" indent="-342900" algn="just">
              <a:spcAft>
                <a:spcPts val="350"/>
              </a:spcAft>
              <a:buFont typeface="Courier New" pitchFamily="49" charset="0"/>
              <a:buChar char="o"/>
            </a:pPr>
            <a:r>
              <a:rPr lang="en-US" sz="1370" dirty="0">
                <a:latin typeface="Calibri" pitchFamily="34" charset="0"/>
              </a:rPr>
              <a:t>Conductors suitable for power transmission and distribution</a:t>
            </a:r>
          </a:p>
          <a:p>
            <a:pPr marL="800100" lvl="1" indent="-342900" algn="just">
              <a:spcAft>
                <a:spcPts val="350"/>
              </a:spcAft>
              <a:buFont typeface="Courier New" pitchFamily="49" charset="0"/>
              <a:buChar char="o"/>
            </a:pPr>
            <a:r>
              <a:rPr lang="en-US" sz="1370" dirty="0">
                <a:latin typeface="Calibri" pitchFamily="34" charset="0"/>
              </a:rPr>
              <a:t>Insulator hardware fittings and accessories</a:t>
            </a:r>
          </a:p>
          <a:p>
            <a:pPr marL="800100" lvl="1" indent="-342900" algn="just">
              <a:spcAft>
                <a:spcPts val="350"/>
              </a:spcAft>
              <a:buFont typeface="Courier New" pitchFamily="49" charset="0"/>
              <a:buChar char="o"/>
            </a:pPr>
            <a:r>
              <a:rPr lang="en-US" sz="1370" dirty="0">
                <a:latin typeface="Calibri" pitchFamily="34" charset="0"/>
              </a:rPr>
              <a:t>Non-ferrous extrusion, forgings and die castings</a:t>
            </a:r>
          </a:p>
          <a:p>
            <a:pPr marL="342900" indent="-342900" algn="just">
              <a:spcAft>
                <a:spcPts val="350"/>
              </a:spcAft>
              <a:buFont typeface="Symbol" pitchFamily="18" charset="2"/>
              <a:buChar char=""/>
            </a:pPr>
            <a:r>
              <a:rPr lang="en-US" sz="1370" dirty="0">
                <a:latin typeface="Calibri" pitchFamily="34" charset="0"/>
              </a:rPr>
              <a:t>Design and Testing of Towers for Destruction Tests and having in-house Test Bed</a:t>
            </a:r>
          </a:p>
          <a:p>
            <a:pPr marL="342900" indent="-342900" algn="just">
              <a:spcAft>
                <a:spcPts val="350"/>
              </a:spcAft>
              <a:buFont typeface="Symbol" pitchFamily="18" charset="2"/>
              <a:buChar char=""/>
            </a:pPr>
            <a:r>
              <a:rPr lang="en-US" sz="1370" dirty="0">
                <a:latin typeface="Calibri" pitchFamily="34" charset="0"/>
              </a:rPr>
              <a:t>Constructed over 12,000 kilometers of transmission lines of up to 765 kV</a:t>
            </a:r>
          </a:p>
          <a:p>
            <a:pPr marL="342900" indent="-342900" algn="just">
              <a:spcAft>
                <a:spcPts val="350"/>
              </a:spcAft>
              <a:buFont typeface="Symbol" pitchFamily="18" charset="2"/>
              <a:buChar char=""/>
            </a:pPr>
            <a:r>
              <a:rPr lang="en-US" sz="1370" dirty="0">
                <a:latin typeface="Calibri" pitchFamily="34" charset="0"/>
              </a:rPr>
              <a:t>Consistently exhibited strong time-bound execution capabilities both domestically and abroad</a:t>
            </a:r>
          </a:p>
          <a:p>
            <a:pPr marL="342900" indent="-342900" algn="just">
              <a:spcAft>
                <a:spcPts val="350"/>
              </a:spcAft>
              <a:buFont typeface="Symbol" pitchFamily="18" charset="2"/>
              <a:buChar char=""/>
            </a:pPr>
            <a:r>
              <a:rPr lang="en-US" sz="1370" dirty="0">
                <a:latin typeface="Calibri" pitchFamily="34" charset="0"/>
              </a:rPr>
              <a:t>One of few Indian EPC players </a:t>
            </a:r>
            <a:r>
              <a:rPr lang="en-US" sz="1370" dirty="0" smtClean="0">
                <a:latin typeface="Calibri" pitchFamily="34" charset="0"/>
              </a:rPr>
              <a:t>qualified </a:t>
            </a:r>
            <a:r>
              <a:rPr lang="en-US" sz="1370" dirty="0">
                <a:latin typeface="Calibri" pitchFamily="34" charset="0"/>
              </a:rPr>
              <a:t>in 765 kV transmission lines &amp; now poised to enter 1200 kV segment</a:t>
            </a:r>
          </a:p>
          <a:p>
            <a:pPr marL="342900" indent="-342900" algn="just">
              <a:spcAft>
                <a:spcPts val="350"/>
              </a:spcAft>
              <a:buFont typeface="Symbol" pitchFamily="18" charset="2"/>
              <a:buChar char=""/>
            </a:pPr>
            <a:r>
              <a:rPr lang="en-IN" sz="1370" dirty="0" smtClean="0">
                <a:latin typeface="Calibri" pitchFamily="34" charset="0"/>
              </a:rPr>
              <a:t>EMC through its subsidiary is qualified to execute of EHV Transmission Lines </a:t>
            </a:r>
            <a:r>
              <a:rPr lang="en-IN" sz="1370" dirty="0" err="1" smtClean="0">
                <a:latin typeface="Calibri" pitchFamily="34" charset="0"/>
              </a:rPr>
              <a:t>upto</a:t>
            </a:r>
            <a:r>
              <a:rPr lang="en-IN" sz="1370" dirty="0" smtClean="0">
                <a:latin typeface="Calibri" pitchFamily="34" charset="0"/>
              </a:rPr>
              <a:t> 400kV in leading European and African Countries</a:t>
            </a:r>
            <a:endParaRPr lang="en-US" sz="1370" dirty="0" smtClean="0">
              <a:latin typeface="Calibri" pitchFamily="34" charset="0"/>
            </a:endParaRPr>
          </a:p>
          <a:p>
            <a:pPr marL="342900" indent="-342900" algn="just">
              <a:spcAft>
                <a:spcPts val="350"/>
              </a:spcAft>
              <a:buFont typeface="Symbol" pitchFamily="18" charset="2"/>
              <a:buChar char=""/>
            </a:pPr>
            <a:r>
              <a:rPr lang="en-IN" sz="1370" dirty="0" smtClean="0">
                <a:latin typeface="Calibri" pitchFamily="34" charset="0"/>
              </a:rPr>
              <a:t>Foray in to Railways business in the following areas: Projects of Indian Railways (all zones and divisions) on turnkey basis, Metro Rail Projects including Mono Rail &amp; Dedicated Freight Corridor</a:t>
            </a:r>
            <a:endParaRPr lang="en-US" sz="1370" dirty="0" smtClean="0">
              <a:latin typeface="Calibri" pitchFamily="34" charset="0"/>
            </a:endParaRPr>
          </a:p>
        </p:txBody>
      </p:sp>
      <p:sp>
        <p:nvSpPr>
          <p:cNvPr id="2" name="Title 1"/>
          <p:cNvSpPr>
            <a:spLocks noGrp="1"/>
          </p:cNvSpPr>
          <p:nvPr>
            <p:ph type="title"/>
          </p:nvPr>
        </p:nvSpPr>
        <p:spPr>
          <a:xfrm>
            <a:off x="1579419" y="23750"/>
            <a:ext cx="6246420" cy="808763"/>
          </a:xfrm>
        </p:spPr>
        <p:txBody>
          <a:bodyPr/>
          <a:lstStyle/>
          <a:p>
            <a:pPr>
              <a:defRPr/>
            </a:pPr>
            <a:r>
              <a:rPr lang="en-US" dirty="0"/>
              <a:t>What Is The EMC Advantage?</a:t>
            </a:r>
            <a:endParaRPr lang="en-IN" dirty="0"/>
          </a:p>
        </p:txBody>
      </p:sp>
      <p:sp>
        <p:nvSpPr>
          <p:cNvPr id="3" name="Slide Number Placeholder 2"/>
          <p:cNvSpPr>
            <a:spLocks noGrp="1"/>
          </p:cNvSpPr>
          <p:nvPr>
            <p:ph type="sldNum" sz="quarter" idx="11"/>
          </p:nvPr>
        </p:nvSpPr>
        <p:spPr/>
        <p:txBody>
          <a:bodyPr/>
          <a:lstStyle/>
          <a:p>
            <a:pPr>
              <a:defRPr/>
            </a:pPr>
            <a:fld id="{C29D6240-90DC-4633-BF49-7E5CC87F309B}" type="slidenum">
              <a:rPr lang="en-IN"/>
              <a:pPr>
                <a:defRPr/>
              </a:pPr>
              <a:t>58</a:t>
            </a:fld>
            <a:endParaRPr lang="en-IN"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13" descr="http://www.imajlar.com/free_clipart/tree_clipart/tree_clipart_fruit_tree_2.gif"/>
          <p:cNvPicPr>
            <a:picLocks noChangeAspect="1" noChangeArrowheads="1"/>
          </p:cNvPicPr>
          <p:nvPr/>
        </p:nvPicPr>
        <p:blipFill>
          <a:blip r:embed="rId14"/>
          <a:srcRect/>
          <a:stretch>
            <a:fillRect/>
          </a:stretch>
        </p:blipFill>
        <p:spPr bwMode="auto">
          <a:xfrm>
            <a:off x="7332663" y="1544638"/>
            <a:ext cx="706437" cy="1031875"/>
          </a:xfrm>
          <a:prstGeom prst="rect">
            <a:avLst/>
          </a:prstGeom>
          <a:noFill/>
          <a:ln w="9525">
            <a:noFill/>
            <a:miter lim="800000"/>
            <a:headEnd/>
            <a:tailEnd/>
          </a:ln>
        </p:spPr>
      </p:pic>
      <p:pic>
        <p:nvPicPr>
          <p:cNvPr id="152580" name="Picture 7" descr="http://t2.gstatic.com/images?q=tbn:ANd9GcRKVrHfnQASbBhMuuBbF7JI-0fL4ijwUsH4QYZhwUHHfQhSH9CGWA"/>
          <p:cNvPicPr>
            <a:picLocks noChangeAspect="1" noChangeArrowheads="1"/>
          </p:cNvPicPr>
          <p:nvPr>
            <p:custDataLst>
              <p:tags r:id="rId2"/>
            </p:custDataLst>
          </p:nvPr>
        </p:nvPicPr>
        <p:blipFill>
          <a:blip r:embed="rId15"/>
          <a:srcRect/>
          <a:stretch>
            <a:fillRect/>
          </a:stretch>
        </p:blipFill>
        <p:spPr bwMode="auto">
          <a:xfrm>
            <a:off x="5260975" y="1989138"/>
            <a:ext cx="587375" cy="587375"/>
          </a:xfrm>
          <a:prstGeom prst="rect">
            <a:avLst/>
          </a:prstGeom>
          <a:noFill/>
          <a:ln w="9525">
            <a:noFill/>
            <a:miter lim="800000"/>
            <a:headEnd/>
            <a:tailEnd/>
          </a:ln>
        </p:spPr>
      </p:pic>
      <p:pic>
        <p:nvPicPr>
          <p:cNvPr id="152581" name="Picture 5" descr="http://t2.gstatic.com/images?q=tbn:ANd9GcTV7rvCdoZZvJOimcjQ1BIDLs77bhfxrzBJTwYFnxcQ9nHbZCIOlg"/>
          <p:cNvPicPr>
            <a:picLocks noChangeAspect="1" noChangeArrowheads="1"/>
          </p:cNvPicPr>
          <p:nvPr>
            <p:custDataLst>
              <p:tags r:id="rId3"/>
            </p:custDataLst>
          </p:nvPr>
        </p:nvPicPr>
        <p:blipFill>
          <a:blip r:embed="rId16"/>
          <a:srcRect b="38867"/>
          <a:stretch>
            <a:fillRect/>
          </a:stretch>
        </p:blipFill>
        <p:spPr bwMode="auto">
          <a:xfrm>
            <a:off x="2905125" y="1785938"/>
            <a:ext cx="1125538" cy="1047750"/>
          </a:xfrm>
          <a:prstGeom prst="rect">
            <a:avLst/>
          </a:prstGeom>
          <a:noFill/>
          <a:ln w="9525">
            <a:noFill/>
            <a:miter lim="800000"/>
            <a:headEnd/>
            <a:tailEnd/>
          </a:ln>
        </p:spPr>
      </p:pic>
      <p:pic>
        <p:nvPicPr>
          <p:cNvPr id="152582" name="Picture 2" descr="http://t1.gstatic.com/images?q=tbn:ANd9GcTN838085ZjLsPkFHGBb20bcGWc1hC_PSJXeiRcMgo7SPNC-UO4zw"/>
          <p:cNvPicPr>
            <a:picLocks noChangeAspect="1" noChangeArrowheads="1"/>
          </p:cNvPicPr>
          <p:nvPr>
            <p:custDataLst>
              <p:tags r:id="rId4"/>
            </p:custDataLst>
          </p:nvPr>
        </p:nvPicPr>
        <p:blipFill>
          <a:blip r:embed="rId17"/>
          <a:srcRect/>
          <a:stretch>
            <a:fillRect/>
          </a:stretch>
        </p:blipFill>
        <p:spPr bwMode="auto">
          <a:xfrm>
            <a:off x="796925" y="1622425"/>
            <a:ext cx="1008063" cy="1030288"/>
          </a:xfrm>
          <a:prstGeom prst="rect">
            <a:avLst/>
          </a:prstGeom>
          <a:noFill/>
          <a:ln w="9525">
            <a:noFill/>
            <a:miter lim="800000"/>
            <a:headEnd/>
            <a:tailEnd/>
          </a:ln>
        </p:spPr>
      </p:pic>
      <p:sp>
        <p:nvSpPr>
          <p:cNvPr id="2" name="Title 1"/>
          <p:cNvSpPr>
            <a:spLocks noGrp="1"/>
          </p:cNvSpPr>
          <p:nvPr>
            <p:ph type="title"/>
            <p:custDataLst>
              <p:tags r:id="rId5"/>
            </p:custDataLst>
          </p:nvPr>
        </p:nvSpPr>
        <p:spPr/>
        <p:txBody>
          <a:bodyPr>
            <a:normAutofit fontScale="90000"/>
          </a:bodyPr>
          <a:lstStyle/>
          <a:p>
            <a:pPr>
              <a:defRPr/>
            </a:pPr>
            <a:r>
              <a:rPr lang="en-US" dirty="0" smtClean="0"/>
              <a:t>Corporate Social Responsibility</a:t>
            </a:r>
            <a:endParaRPr lang="en-US" dirty="0"/>
          </a:p>
        </p:txBody>
      </p:sp>
      <p:sp>
        <p:nvSpPr>
          <p:cNvPr id="5" name="Rectangle 4"/>
          <p:cNvSpPr/>
          <p:nvPr>
            <p:custDataLst>
              <p:tags r:id="rId6"/>
            </p:custDataLst>
          </p:nvPr>
        </p:nvSpPr>
        <p:spPr>
          <a:xfrm>
            <a:off x="393700" y="1173163"/>
            <a:ext cx="7135813" cy="307975"/>
          </a:xfrm>
          <a:prstGeom prst="rect">
            <a:avLst/>
          </a:prstGeom>
        </p:spPr>
        <p:txBody>
          <a:bodyPr>
            <a:spAutoFit/>
          </a:bodyPr>
          <a:lstStyle/>
          <a:p>
            <a:pPr>
              <a:defRPr/>
            </a:pPr>
            <a:r>
              <a:rPr lang="en-US" sz="1400" dirty="0">
                <a:latin typeface="+mj-lt"/>
              </a:rPr>
              <a:t>The Company’s CSR activities involve:</a:t>
            </a:r>
          </a:p>
        </p:txBody>
      </p:sp>
      <p:grpSp>
        <p:nvGrpSpPr>
          <p:cNvPr id="3" name="Group 9"/>
          <p:cNvGrpSpPr/>
          <p:nvPr>
            <p:custDataLst>
              <p:tags r:id="rId7"/>
            </p:custDataLst>
          </p:nvPr>
        </p:nvGrpSpPr>
        <p:grpSpPr>
          <a:xfrm>
            <a:off x="393700" y="2563085"/>
            <a:ext cx="8293100" cy="624168"/>
            <a:chOff x="393700" y="2032000"/>
            <a:chExt cx="7054850" cy="730250"/>
          </a:xfrm>
          <a:solidFill>
            <a:srgbClr val="99CCFF"/>
          </a:solidFill>
        </p:grpSpPr>
        <p:sp>
          <p:nvSpPr>
            <p:cNvPr id="6" name="Rectangle 5"/>
            <p:cNvSpPr/>
            <p:nvPr/>
          </p:nvSpPr>
          <p:spPr>
            <a:xfrm>
              <a:off x="393700" y="2032000"/>
              <a:ext cx="1612900" cy="73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tx1"/>
                  </a:solidFill>
                  <a:latin typeface="+mj-lt"/>
                </a:rPr>
                <a:t>Environment</a:t>
              </a:r>
            </a:p>
          </p:txBody>
        </p:sp>
        <p:sp>
          <p:nvSpPr>
            <p:cNvPr id="7" name="Rectangle 6"/>
            <p:cNvSpPr/>
            <p:nvPr/>
          </p:nvSpPr>
          <p:spPr>
            <a:xfrm>
              <a:off x="2216150" y="2032000"/>
              <a:ext cx="1612900" cy="73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tx1"/>
                  </a:solidFill>
                  <a:latin typeface="+mj-lt"/>
                </a:rPr>
                <a:t>Education </a:t>
              </a:r>
            </a:p>
          </p:txBody>
        </p:sp>
        <p:sp>
          <p:nvSpPr>
            <p:cNvPr id="8" name="Rectangle 7"/>
            <p:cNvSpPr/>
            <p:nvPr/>
          </p:nvSpPr>
          <p:spPr>
            <a:xfrm>
              <a:off x="4064000" y="2032000"/>
              <a:ext cx="1612900" cy="73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tx1"/>
                  </a:solidFill>
                  <a:latin typeface="+mj-lt"/>
                </a:rPr>
                <a:t>Rural development</a:t>
              </a:r>
            </a:p>
          </p:txBody>
        </p:sp>
        <p:sp>
          <p:nvSpPr>
            <p:cNvPr id="9" name="Rectangle 8"/>
            <p:cNvSpPr/>
            <p:nvPr/>
          </p:nvSpPr>
          <p:spPr>
            <a:xfrm>
              <a:off x="5835650" y="2032000"/>
              <a:ext cx="1612900" cy="73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tx1"/>
                  </a:solidFill>
                  <a:latin typeface="+mj-lt"/>
                </a:rPr>
                <a:t>Local Area Responsibility</a:t>
              </a:r>
            </a:p>
          </p:txBody>
        </p:sp>
      </p:grpSp>
      <p:sp>
        <p:nvSpPr>
          <p:cNvPr id="14" name="Rectangle 13"/>
          <p:cNvSpPr/>
          <p:nvPr>
            <p:custDataLst>
              <p:tags r:id="rId8"/>
            </p:custDataLst>
          </p:nvPr>
        </p:nvSpPr>
        <p:spPr>
          <a:xfrm>
            <a:off x="393700" y="3216275"/>
            <a:ext cx="1895475" cy="2514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mj-lt"/>
              </a:rPr>
              <a:t>Working in “Clean Energy” in the industrial area of </a:t>
            </a:r>
            <a:r>
              <a:rPr lang="en-US" sz="1600" dirty="0" err="1">
                <a:solidFill>
                  <a:schemeClr val="tx1"/>
                </a:solidFill>
                <a:latin typeface="+mj-lt"/>
              </a:rPr>
              <a:t>Naini</a:t>
            </a:r>
            <a:r>
              <a:rPr lang="en-US" sz="1600" dirty="0">
                <a:solidFill>
                  <a:schemeClr val="tx1"/>
                </a:solidFill>
                <a:latin typeface="+mj-lt"/>
              </a:rPr>
              <a:t> near Allahabad by setting up a Solar Power plant.</a:t>
            </a:r>
          </a:p>
        </p:txBody>
      </p:sp>
      <p:sp>
        <p:nvSpPr>
          <p:cNvPr id="15" name="Rectangle 14"/>
          <p:cNvSpPr/>
          <p:nvPr>
            <p:custDataLst>
              <p:tags r:id="rId9"/>
            </p:custDataLst>
          </p:nvPr>
        </p:nvSpPr>
        <p:spPr>
          <a:xfrm>
            <a:off x="2535238" y="3216275"/>
            <a:ext cx="1897062" cy="2514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mj-lt"/>
              </a:rPr>
              <a:t>EMC Academy has been set up  in Kolkata to create a large pool of supervisory talent  &amp; for imparting technical education in the field of power systems.</a:t>
            </a:r>
          </a:p>
        </p:txBody>
      </p:sp>
      <p:sp>
        <p:nvSpPr>
          <p:cNvPr id="16" name="Rectangle 15"/>
          <p:cNvSpPr/>
          <p:nvPr>
            <p:custDataLst>
              <p:tags r:id="rId10"/>
            </p:custDataLst>
          </p:nvPr>
        </p:nvSpPr>
        <p:spPr>
          <a:xfrm>
            <a:off x="4708525" y="3216275"/>
            <a:ext cx="1895475" cy="2514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r>
              <a:rPr lang="en-US" sz="1600" dirty="0">
                <a:solidFill>
                  <a:schemeClr val="tx1"/>
                </a:solidFill>
                <a:latin typeface="+mj-lt"/>
              </a:rPr>
              <a:t>In its projects, EMC adopt the villages wherein they provide:-</a:t>
            </a:r>
          </a:p>
          <a:p>
            <a:pPr marL="228600" lvl="1" indent="-228600">
              <a:spcAft>
                <a:spcPts val="600"/>
              </a:spcAft>
              <a:buFont typeface="Wingdings" pitchFamily="2" charset="2"/>
              <a:buChar char="§"/>
              <a:defRPr/>
            </a:pPr>
            <a:r>
              <a:rPr lang="en-US" sz="1600" dirty="0">
                <a:solidFill>
                  <a:schemeClr val="tx1"/>
                </a:solidFill>
                <a:latin typeface="+mj-lt"/>
              </a:rPr>
              <a:t>Bore wells</a:t>
            </a:r>
          </a:p>
          <a:p>
            <a:pPr marL="228600" lvl="1" indent="-228600">
              <a:spcAft>
                <a:spcPts val="600"/>
              </a:spcAft>
              <a:buFont typeface="Wingdings" pitchFamily="2" charset="2"/>
              <a:buChar char="§"/>
              <a:defRPr/>
            </a:pPr>
            <a:r>
              <a:rPr lang="en-US" sz="1600" dirty="0">
                <a:solidFill>
                  <a:schemeClr val="tx1"/>
                </a:solidFill>
                <a:latin typeface="+mj-lt"/>
              </a:rPr>
              <a:t>Primary schools</a:t>
            </a:r>
          </a:p>
          <a:p>
            <a:pPr marL="228600" lvl="1" indent="-228600">
              <a:spcAft>
                <a:spcPts val="600"/>
              </a:spcAft>
              <a:buFont typeface="Wingdings" pitchFamily="2" charset="2"/>
              <a:buChar char="§"/>
              <a:defRPr/>
            </a:pPr>
            <a:r>
              <a:rPr lang="en-US" sz="1600" dirty="0">
                <a:solidFill>
                  <a:schemeClr val="tx1"/>
                </a:solidFill>
                <a:latin typeface="+mj-lt"/>
              </a:rPr>
              <a:t>Drinking water</a:t>
            </a:r>
          </a:p>
        </p:txBody>
      </p:sp>
      <p:sp>
        <p:nvSpPr>
          <p:cNvPr id="17" name="Rectangle 16"/>
          <p:cNvSpPr/>
          <p:nvPr>
            <p:custDataLst>
              <p:tags r:id="rId11"/>
            </p:custDataLst>
          </p:nvPr>
        </p:nvSpPr>
        <p:spPr>
          <a:xfrm>
            <a:off x="6791325" y="3216275"/>
            <a:ext cx="1895475" cy="2514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mj-lt"/>
              </a:rPr>
              <a:t>Beautification of the surrounding area near the factory, including plantation of trees.</a:t>
            </a:r>
          </a:p>
        </p:txBody>
      </p:sp>
      <p:graphicFrame>
        <p:nvGraphicFramePr>
          <p:cNvPr id="152578" name="AutoShape 15"/>
          <p:cNvGraphicFramePr>
            <a:graphicFrameLocks/>
          </p:cNvGraphicFramePr>
          <p:nvPr/>
        </p:nvGraphicFramePr>
        <p:xfrm>
          <a:off x="0" y="0"/>
          <a:ext cx="158750" cy="158750"/>
        </p:xfrm>
        <a:graphic>
          <a:graphicData uri="http://schemas.openxmlformats.org/presentationml/2006/ole">
            <p:oleObj spid="_x0000_s152578" r:id="rId18" imgW="0" imgH="0" progId="">
              <p:embed/>
            </p:oleObj>
          </a:graphicData>
        </a:graphic>
      </p:graphicFrame>
      <p:sp>
        <p:nvSpPr>
          <p:cNvPr id="21" name="Slide Number Placeholder 20"/>
          <p:cNvSpPr>
            <a:spLocks noGrp="1"/>
          </p:cNvSpPr>
          <p:nvPr>
            <p:ph type="sldNum" sz="quarter" idx="11"/>
          </p:nvPr>
        </p:nvSpPr>
        <p:spPr/>
        <p:txBody>
          <a:bodyPr/>
          <a:lstStyle/>
          <a:p>
            <a:pPr>
              <a:defRPr/>
            </a:pPr>
            <a:fld id="{7ACE53CE-284A-4F16-8B89-D3E03AF1DABB}" type="slidenum">
              <a:rPr lang="en-IN"/>
              <a:pPr>
                <a:defRPr/>
              </a:pPr>
              <a:t>59</a:t>
            </a:fld>
            <a:endParaRPr lang="en-IN" dirty="0"/>
          </a:p>
        </p:txBody>
      </p:sp>
      <p:pic>
        <p:nvPicPr>
          <p:cNvPr id="20" name="Picture 4" descr="C:\Users\Think-Bug\Desktop\Untitled-1.png"/>
          <p:cNvPicPr>
            <a:picLocks noChangeAspect="1" noChangeArrowheads="1"/>
          </p:cNvPicPr>
          <p:nvPr>
            <p:custDataLst>
              <p:tags r:id="rId12"/>
            </p:custDataLst>
          </p:nvPr>
        </p:nvPicPr>
        <p:blipFill>
          <a:blip r:embed="rId19" cstate="print">
            <a:duotone>
              <a:prstClr val="black"/>
              <a:schemeClr val="accent2">
                <a:tint val="45000"/>
                <a:satMod val="400000"/>
              </a:schemeClr>
            </a:duotone>
          </a:blip>
          <a:srcRect l="71273" r="15699" b="76829"/>
          <a:stretch>
            <a:fillRect/>
          </a:stretch>
        </p:blipFill>
        <p:spPr bwMode="auto">
          <a:xfrm rot="16200000" flipH="1">
            <a:off x="5579683" y="1940401"/>
            <a:ext cx="390595" cy="60697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Key Development</a:t>
            </a:r>
            <a:endParaRPr lang="en-IN" dirty="0"/>
          </a:p>
        </p:txBody>
      </p:sp>
      <p:sp>
        <p:nvSpPr>
          <p:cNvPr id="3" name="Slide Number Placeholder 2"/>
          <p:cNvSpPr>
            <a:spLocks noGrp="1"/>
          </p:cNvSpPr>
          <p:nvPr>
            <p:ph type="sldNum" sz="quarter" idx="11"/>
          </p:nvPr>
        </p:nvSpPr>
        <p:spPr/>
        <p:txBody>
          <a:bodyPr/>
          <a:lstStyle/>
          <a:p>
            <a:pPr>
              <a:defRPr/>
            </a:pPr>
            <a:fld id="{A1A9C492-495F-4A75-902D-0D08EB16F135}" type="slidenum">
              <a:rPr lang="en-IN"/>
              <a:pPr>
                <a:defRPr/>
              </a:pPr>
              <a:t>6</a:t>
            </a:fld>
            <a:endParaRPr lang="en-IN" dirty="0"/>
          </a:p>
        </p:txBody>
      </p:sp>
      <p:sp>
        <p:nvSpPr>
          <p:cNvPr id="5" name="TextBox 4"/>
          <p:cNvSpPr txBox="1"/>
          <p:nvPr/>
        </p:nvSpPr>
        <p:spPr>
          <a:xfrm>
            <a:off x="95604" y="1255600"/>
            <a:ext cx="8939212" cy="5093702"/>
          </a:xfrm>
          <a:prstGeom prst="rect">
            <a:avLst/>
          </a:prstGeom>
          <a:solidFill>
            <a:schemeClr val="accent5">
              <a:lumMod val="20000"/>
              <a:lumOff val="80000"/>
            </a:schemeClr>
          </a:solidFill>
        </p:spPr>
        <p:txBody>
          <a:bodyPr wrap="square">
            <a:spAutoFit/>
          </a:bodyPr>
          <a:lstStyle/>
          <a:p>
            <a:pPr marL="179388" lvl="0" indent="-179388" algn="just">
              <a:spcBef>
                <a:spcPts val="600"/>
              </a:spcBef>
              <a:spcAft>
                <a:spcPts val="600"/>
              </a:spcAft>
              <a:buFont typeface="Arial" pitchFamily="34" charset="0"/>
              <a:buChar char="•"/>
              <a:defRPr/>
            </a:pPr>
            <a:r>
              <a:rPr lang="en-IN" dirty="0" smtClean="0">
                <a:latin typeface="+mj-lt"/>
              </a:rPr>
              <a:t>Acquired a Germany based company </a:t>
            </a:r>
            <a:r>
              <a:rPr lang="en-US" dirty="0" smtClean="0">
                <a:latin typeface="+mj-lt"/>
              </a:rPr>
              <a:t>Cologne Engineering GmbH specialized in manufacturing  of Roller Presses</a:t>
            </a:r>
          </a:p>
          <a:p>
            <a:pPr marL="179388" lvl="0" indent="-179388" algn="just">
              <a:spcBef>
                <a:spcPts val="600"/>
              </a:spcBef>
              <a:spcAft>
                <a:spcPts val="600"/>
              </a:spcAft>
              <a:buFont typeface="Arial" pitchFamily="34" charset="0"/>
              <a:buChar char="•"/>
              <a:defRPr/>
            </a:pPr>
            <a:endParaRPr lang="en-IN" sz="800" dirty="0" smtClean="0">
              <a:latin typeface="+mj-lt"/>
            </a:endParaRPr>
          </a:p>
          <a:p>
            <a:pPr marL="179388" lvl="0" indent="-179388" algn="just">
              <a:spcBef>
                <a:spcPts val="600"/>
              </a:spcBef>
              <a:spcAft>
                <a:spcPts val="600"/>
              </a:spcAft>
              <a:buFont typeface="Arial" pitchFamily="34" charset="0"/>
              <a:buChar char="•"/>
              <a:defRPr/>
            </a:pPr>
            <a:r>
              <a:rPr lang="en-IN" dirty="0" smtClean="0">
                <a:latin typeface="+mj-lt"/>
              </a:rPr>
              <a:t>Acquired Bangalore based company </a:t>
            </a:r>
            <a:r>
              <a:rPr lang="en-IN" dirty="0" err="1" smtClean="0">
                <a:latin typeface="+mj-lt"/>
              </a:rPr>
              <a:t>Quatro</a:t>
            </a:r>
            <a:r>
              <a:rPr lang="en-IN" dirty="0" smtClean="0">
                <a:latin typeface="+mj-lt"/>
              </a:rPr>
              <a:t> Rail Tech Solutions </a:t>
            </a:r>
            <a:r>
              <a:rPr lang="en-IN" dirty="0" err="1" smtClean="0">
                <a:latin typeface="+mj-lt"/>
              </a:rPr>
              <a:t>Pvt</a:t>
            </a:r>
            <a:r>
              <a:rPr lang="en-IN" dirty="0" smtClean="0">
                <a:latin typeface="+mj-lt"/>
              </a:rPr>
              <a:t> Ltd specialised in Executing Turnkey projects of Signalling, Telecommunication, Safety and security systems for Railways, &amp; other Transportation systems, and Automatic Fare Collection Systems.</a:t>
            </a:r>
          </a:p>
          <a:p>
            <a:pPr marL="179388" lvl="0" indent="-179388" algn="just">
              <a:spcBef>
                <a:spcPts val="600"/>
              </a:spcBef>
              <a:spcAft>
                <a:spcPts val="600"/>
              </a:spcAft>
              <a:buFont typeface="Arial" pitchFamily="34" charset="0"/>
              <a:buChar char="•"/>
              <a:defRPr/>
            </a:pPr>
            <a:endParaRPr lang="en-US" sz="800" dirty="0" smtClean="0">
              <a:latin typeface="+mj-lt"/>
            </a:endParaRPr>
          </a:p>
          <a:p>
            <a:pPr marL="179388" lvl="0" indent="-179388" algn="just">
              <a:spcBef>
                <a:spcPts val="600"/>
              </a:spcBef>
              <a:spcAft>
                <a:spcPts val="600"/>
              </a:spcAft>
              <a:buFont typeface="Arial" pitchFamily="34" charset="0"/>
              <a:buChar char="•"/>
              <a:defRPr/>
            </a:pPr>
            <a:r>
              <a:rPr lang="en-US" dirty="0" smtClean="0">
                <a:latin typeface="+mj-lt"/>
              </a:rPr>
              <a:t>Company has become privately held after recently delisting from Calcutta Stock Exchange.</a:t>
            </a:r>
          </a:p>
          <a:p>
            <a:pPr marL="179388" lvl="0" indent="-179388" algn="just">
              <a:spcBef>
                <a:spcPts val="600"/>
              </a:spcBef>
              <a:spcAft>
                <a:spcPts val="600"/>
              </a:spcAft>
              <a:buFont typeface="Arial" pitchFamily="34" charset="0"/>
              <a:buChar char="•"/>
              <a:defRPr/>
            </a:pPr>
            <a:endParaRPr lang="en-IN" sz="800" dirty="0" smtClean="0">
              <a:latin typeface="+mj-lt"/>
            </a:endParaRPr>
          </a:p>
          <a:p>
            <a:pPr marL="179388" lvl="0" indent="-179388" algn="just">
              <a:spcBef>
                <a:spcPts val="600"/>
              </a:spcBef>
              <a:spcAft>
                <a:spcPts val="600"/>
              </a:spcAft>
              <a:buFont typeface="Arial" pitchFamily="34" charset="0"/>
              <a:buChar char="•"/>
              <a:defRPr/>
            </a:pPr>
            <a:r>
              <a:rPr lang="en-IN" dirty="0" smtClean="0">
                <a:latin typeface="+mj-lt"/>
              </a:rPr>
              <a:t>Acquired </a:t>
            </a:r>
            <a:r>
              <a:rPr lang="en-IN" dirty="0">
                <a:latin typeface="+mj-lt"/>
              </a:rPr>
              <a:t>a USA based company </a:t>
            </a:r>
            <a:r>
              <a:rPr lang="en-IN" dirty="0" smtClean="0">
                <a:latin typeface="+mj-lt"/>
              </a:rPr>
              <a:t>Advanced </a:t>
            </a:r>
            <a:r>
              <a:rPr lang="en-IN" dirty="0">
                <a:latin typeface="+mj-lt"/>
              </a:rPr>
              <a:t>Steel &amp; Crane Inc. engaged in </a:t>
            </a:r>
            <a:r>
              <a:rPr lang="en-IN" dirty="0" smtClean="0">
                <a:latin typeface="+mj-lt"/>
              </a:rPr>
              <a:t>manufacturing </a:t>
            </a:r>
            <a:r>
              <a:rPr lang="en-IN" dirty="0">
                <a:latin typeface="+mj-lt"/>
              </a:rPr>
              <a:t>and supply of </a:t>
            </a:r>
            <a:r>
              <a:rPr lang="en-IN" dirty="0" smtClean="0">
                <a:latin typeface="+mj-lt"/>
              </a:rPr>
              <a:t>transmission, sub-station &amp; other structures at Tulsa, Oklahoma</a:t>
            </a:r>
          </a:p>
          <a:p>
            <a:pPr marL="179388" lvl="0" indent="-179388" algn="just">
              <a:spcBef>
                <a:spcPts val="600"/>
              </a:spcBef>
              <a:spcAft>
                <a:spcPts val="600"/>
              </a:spcAft>
              <a:buFont typeface="Arial" pitchFamily="34" charset="0"/>
              <a:buChar char="•"/>
              <a:defRPr/>
            </a:pPr>
            <a:endParaRPr lang="en-IN" sz="800" dirty="0" smtClean="0">
              <a:latin typeface="+mj-lt"/>
            </a:endParaRPr>
          </a:p>
          <a:p>
            <a:pPr marL="179388" indent="-179388" algn="just">
              <a:spcBef>
                <a:spcPts val="600"/>
              </a:spcBef>
              <a:spcAft>
                <a:spcPts val="600"/>
              </a:spcAft>
              <a:buFont typeface="Arial" pitchFamily="34" charset="0"/>
              <a:buChar char="•"/>
              <a:defRPr/>
            </a:pPr>
            <a:r>
              <a:rPr lang="en-IN" dirty="0" smtClean="0">
                <a:latin typeface="+mj-lt"/>
              </a:rPr>
              <a:t>Acquired a Italy based company named Tecnolines </a:t>
            </a:r>
            <a:r>
              <a:rPr lang="en-IN" dirty="0" err="1" smtClean="0">
                <a:latin typeface="+mj-lt"/>
              </a:rPr>
              <a:t>Srl</a:t>
            </a:r>
            <a:r>
              <a:rPr lang="en-IN" dirty="0" smtClean="0">
                <a:latin typeface="+mj-lt"/>
              </a:rPr>
              <a:t>. specialised in executing EHV Transmission Line projects on turnkey basis</a:t>
            </a:r>
          </a:p>
          <a:p>
            <a:pPr marL="179388" indent="-179388" algn="just">
              <a:buFont typeface="Arial" pitchFamily="34" charset="0"/>
              <a:buChar char="•"/>
              <a:defRPr/>
            </a:pPr>
            <a:endParaRPr lang="en-IN" sz="800" dirty="0" smtClean="0">
              <a:latin typeface="+mj-lt"/>
            </a:endParaRPr>
          </a:p>
          <a:p>
            <a:pPr marL="179388" indent="-179388" algn="just">
              <a:buFont typeface="Arial" pitchFamily="34" charset="0"/>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EMC Academy</a:t>
            </a:r>
            <a:endParaRPr lang="en-US" dirty="0"/>
          </a:p>
        </p:txBody>
      </p:sp>
      <p:sp>
        <p:nvSpPr>
          <p:cNvPr id="3" name="Slide Number Placeholder 2"/>
          <p:cNvSpPr>
            <a:spLocks noGrp="1"/>
          </p:cNvSpPr>
          <p:nvPr>
            <p:ph type="sldNum" sz="quarter" idx="11"/>
          </p:nvPr>
        </p:nvSpPr>
        <p:spPr/>
        <p:txBody>
          <a:bodyPr/>
          <a:lstStyle/>
          <a:p>
            <a:pPr>
              <a:defRPr/>
            </a:pPr>
            <a:fld id="{E11236EE-D49F-43A1-B70A-AD61304FFAD9}" type="slidenum">
              <a:rPr lang="en-IN"/>
              <a:pPr>
                <a:defRPr/>
              </a:pPr>
              <a:t>60</a:t>
            </a:fld>
            <a:endParaRPr lang="en-IN" dirty="0"/>
          </a:p>
        </p:txBody>
      </p:sp>
      <p:sp>
        <p:nvSpPr>
          <p:cNvPr id="12" name="Pentagon 11"/>
          <p:cNvSpPr/>
          <p:nvPr>
            <p:custDataLst>
              <p:tags r:id="rId1"/>
            </p:custDataLst>
          </p:nvPr>
        </p:nvSpPr>
        <p:spPr>
          <a:xfrm>
            <a:off x="466725" y="3006725"/>
            <a:ext cx="2000250" cy="539750"/>
          </a:xfrm>
          <a:prstGeom prst="homePlate">
            <a:avLst>
              <a:gd name="adj" fmla="val 35439"/>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Genesis</a:t>
            </a:r>
          </a:p>
        </p:txBody>
      </p:sp>
      <p:sp>
        <p:nvSpPr>
          <p:cNvPr id="13" name="Pentagon 12"/>
          <p:cNvSpPr/>
          <p:nvPr>
            <p:custDataLst>
              <p:tags r:id="rId2"/>
            </p:custDataLst>
          </p:nvPr>
        </p:nvSpPr>
        <p:spPr bwMode="auto">
          <a:xfrm>
            <a:off x="466725" y="4816475"/>
            <a:ext cx="2001838" cy="538163"/>
          </a:xfrm>
          <a:prstGeom prst="homePlate">
            <a:avLst>
              <a:gd name="adj" fmla="val 35417"/>
            </a:avLst>
          </a:prstGeom>
          <a:solidFill>
            <a:srgbClr val="99C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latin typeface="+mj-lt"/>
              </a:rPr>
              <a:t>Features</a:t>
            </a:r>
          </a:p>
        </p:txBody>
      </p:sp>
      <p:sp>
        <p:nvSpPr>
          <p:cNvPr id="14" name="Rectangle 13"/>
          <p:cNvSpPr/>
          <p:nvPr/>
        </p:nvSpPr>
        <p:spPr>
          <a:xfrm>
            <a:off x="2579688" y="3813175"/>
            <a:ext cx="6356350" cy="2554288"/>
          </a:xfrm>
          <a:prstGeom prst="rect">
            <a:avLst/>
          </a:prstGeom>
          <a:solidFill>
            <a:schemeClr val="accent5">
              <a:lumMod val="20000"/>
              <a:lumOff val="80000"/>
            </a:schemeClr>
          </a:solidFill>
          <a:ln>
            <a:noFill/>
          </a:ln>
        </p:spPr>
        <p:txBody>
          <a:bodyPr>
            <a:spAutoFit/>
          </a:bodyPr>
          <a:lstStyle/>
          <a:p>
            <a:pPr marL="114300" indent="-114300" algn="just">
              <a:spcAft>
                <a:spcPts val="1200"/>
              </a:spcAft>
              <a:buFont typeface="Wingdings" pitchFamily="2" charset="2"/>
              <a:buChar char="§"/>
              <a:defRPr/>
            </a:pPr>
            <a:r>
              <a:rPr lang="en-IN" sz="1200" dirty="0">
                <a:latin typeface="+mj-lt"/>
              </a:rPr>
              <a:t>Established in June 2011 is dedicated towards bridging skilled manpower shortage in the Transmission and distribution (T&amp;D) sector</a:t>
            </a:r>
          </a:p>
          <a:p>
            <a:pPr marL="114300" indent="-114300" algn="just">
              <a:spcAft>
                <a:spcPts val="1200"/>
              </a:spcAft>
              <a:buFont typeface="Wingdings" pitchFamily="2" charset="2"/>
              <a:buChar char="§"/>
              <a:defRPr/>
            </a:pPr>
            <a:r>
              <a:rPr lang="en-IN" sz="1200" dirty="0">
                <a:latin typeface="+mj-lt"/>
              </a:rPr>
              <a:t>Well equipped with all modern audio visual aids and has a capacity to train 1,600 students per annum</a:t>
            </a:r>
          </a:p>
          <a:p>
            <a:pPr marL="114300" indent="-114300" algn="just">
              <a:spcAft>
                <a:spcPts val="1200"/>
              </a:spcAft>
              <a:buFont typeface="Wingdings" pitchFamily="2" charset="2"/>
              <a:buChar char="§"/>
              <a:defRPr/>
            </a:pPr>
            <a:r>
              <a:rPr lang="en-IN" sz="1200" dirty="0">
                <a:latin typeface="+mj-lt"/>
              </a:rPr>
              <a:t>Imparts training in different discipline like Environment Management, Civil Design and Quality Control, Planning of Power Systems, Quality Management, Safety Management, Behavioural Management extending to the students, industries and Government agencies</a:t>
            </a:r>
          </a:p>
          <a:p>
            <a:pPr marL="114300" indent="-114300" algn="just">
              <a:spcAft>
                <a:spcPts val="1200"/>
              </a:spcAft>
              <a:buFont typeface="Wingdings" pitchFamily="2" charset="2"/>
              <a:buChar char="§"/>
              <a:defRPr/>
            </a:pPr>
            <a:r>
              <a:rPr lang="en-IN" sz="1200" dirty="0">
                <a:latin typeface="+mj-lt"/>
              </a:rPr>
              <a:t>Has already conducted various training programs for its employees</a:t>
            </a:r>
          </a:p>
          <a:p>
            <a:pPr marL="114300" indent="-114300" algn="just">
              <a:spcAft>
                <a:spcPts val="1200"/>
              </a:spcAft>
              <a:buFont typeface="Wingdings" pitchFamily="2" charset="2"/>
              <a:buChar char="§"/>
              <a:defRPr/>
            </a:pPr>
            <a:r>
              <a:rPr lang="en-IN" sz="1200" dirty="0">
                <a:latin typeface="+mj-lt"/>
              </a:rPr>
              <a:t>We believe this initiative will meet the ever-growing business needs of our company and create the industry leaders of tomorrow</a:t>
            </a:r>
          </a:p>
        </p:txBody>
      </p:sp>
      <p:sp>
        <p:nvSpPr>
          <p:cNvPr id="15" name="Rectangle 14"/>
          <p:cNvSpPr/>
          <p:nvPr/>
        </p:nvSpPr>
        <p:spPr>
          <a:xfrm>
            <a:off x="2600325" y="3006725"/>
            <a:ext cx="6321425" cy="547688"/>
          </a:xfrm>
          <a:prstGeom prst="rect">
            <a:avLst/>
          </a:prstGeom>
          <a:solidFill>
            <a:schemeClr val="accent5">
              <a:lumMod val="20000"/>
              <a:lumOff val="80000"/>
            </a:schemeClr>
          </a:solidFill>
          <a:ln>
            <a:noFill/>
          </a:ln>
        </p:spPr>
        <p:txBody>
          <a:bodyPr anchor="ctr"/>
          <a:lstStyle/>
          <a:p>
            <a:pPr marL="114300" indent="-114300" algn="just">
              <a:lnSpc>
                <a:spcPct val="90000"/>
              </a:lnSpc>
              <a:buFont typeface="Wingdings" pitchFamily="2" charset="2"/>
              <a:buChar char="§"/>
              <a:defRPr/>
            </a:pPr>
            <a:r>
              <a:rPr lang="en-IN" sz="1200" dirty="0">
                <a:latin typeface="+mj-lt"/>
              </a:rPr>
              <a:t>The EMC Academy is an endeavour to establish a unique institution dealing for professional development of Engineers, Supervisors &amp; workforce </a:t>
            </a:r>
            <a:r>
              <a:rPr lang="en-IN" sz="1200" dirty="0" err="1">
                <a:latin typeface="+mj-lt"/>
              </a:rPr>
              <a:t>ito</a:t>
            </a:r>
            <a:r>
              <a:rPr lang="en-IN" sz="1200" dirty="0">
                <a:latin typeface="+mj-lt"/>
              </a:rPr>
              <a:t> meet growing need of Trained Manpower in power sector</a:t>
            </a:r>
            <a:endParaRPr lang="en-US" sz="1200" dirty="0">
              <a:latin typeface="+mj-lt"/>
            </a:endParaRPr>
          </a:p>
        </p:txBody>
      </p:sp>
      <p:cxnSp>
        <p:nvCxnSpPr>
          <p:cNvPr id="16" name="Straight Connector 15"/>
          <p:cNvCxnSpPr/>
          <p:nvPr/>
        </p:nvCxnSpPr>
        <p:spPr>
          <a:xfrm flipV="1">
            <a:off x="482600" y="3671888"/>
            <a:ext cx="842645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0040" name="Picture 5" descr="C:\EMC\Photos &amp; Videos\Corporate Film\Beliaghata\DSC_0228 - Copy.JPG"/>
          <p:cNvPicPr>
            <a:picLocks noChangeAspect="1" noChangeArrowheads="1"/>
          </p:cNvPicPr>
          <p:nvPr/>
        </p:nvPicPr>
        <p:blipFill>
          <a:blip r:embed="rId4"/>
          <a:srcRect/>
          <a:stretch>
            <a:fillRect/>
          </a:stretch>
        </p:blipFill>
        <p:spPr bwMode="auto">
          <a:xfrm>
            <a:off x="0" y="911225"/>
            <a:ext cx="4489450" cy="2014538"/>
          </a:xfrm>
          <a:prstGeom prst="rect">
            <a:avLst/>
          </a:prstGeom>
          <a:noFill/>
          <a:ln w="9525">
            <a:noFill/>
            <a:miter lim="800000"/>
            <a:headEnd/>
            <a:tailEnd/>
          </a:ln>
        </p:spPr>
      </p:pic>
      <p:pic>
        <p:nvPicPr>
          <p:cNvPr id="300041" name="Picture 6" descr="C:\EMC\Photos &amp; Videos\Corporate Film\Beliaghata\DSC_0230 - Copy.JPG"/>
          <p:cNvPicPr>
            <a:picLocks noChangeAspect="1" noChangeArrowheads="1"/>
          </p:cNvPicPr>
          <p:nvPr/>
        </p:nvPicPr>
        <p:blipFill>
          <a:blip r:embed="rId5"/>
          <a:srcRect/>
          <a:stretch>
            <a:fillRect/>
          </a:stretch>
        </p:blipFill>
        <p:spPr bwMode="auto">
          <a:xfrm>
            <a:off x="4489450" y="914400"/>
            <a:ext cx="465455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AutoShape 15"/>
          <p:cNvGraphicFramePr>
            <a:graphicFrameLocks/>
          </p:cNvGraphicFramePr>
          <p:nvPr/>
        </p:nvGraphicFramePr>
        <p:xfrm>
          <a:off x="0" y="0"/>
          <a:ext cx="158750" cy="158750"/>
        </p:xfrm>
        <a:graphic>
          <a:graphicData uri="http://schemas.openxmlformats.org/presentationml/2006/ole">
            <p:oleObj spid="_x0000_s12290" r:id="rId10" imgW="0" imgH="0" progId="">
              <p:embed/>
            </p:oleObj>
          </a:graphicData>
        </a:graphic>
      </p:graphicFrame>
      <p:sp>
        <p:nvSpPr>
          <p:cNvPr id="7" name="Rounded Rectangle 6"/>
          <p:cNvSpPr/>
          <p:nvPr>
            <p:custDataLst>
              <p:tags r:id="rId2"/>
            </p:custDataLst>
          </p:nvPr>
        </p:nvSpPr>
        <p:spPr>
          <a:xfrm>
            <a:off x="2395538" y="1673225"/>
            <a:ext cx="4643437"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Introduction</a:t>
            </a:r>
            <a:endParaRPr lang="en-US" dirty="0">
              <a:latin typeface="+mj-lt"/>
            </a:endParaRPr>
          </a:p>
        </p:txBody>
      </p:sp>
      <p:sp>
        <p:nvSpPr>
          <p:cNvPr id="2" name="Title 1"/>
          <p:cNvSpPr>
            <a:spLocks noGrp="1"/>
          </p:cNvSpPr>
          <p:nvPr>
            <p:ph type="title"/>
            <p:custDataLst>
              <p:tags r:id="rId3"/>
            </p:custDataLst>
          </p:nvPr>
        </p:nvSpPr>
        <p:spPr/>
        <p:txBody>
          <a:bodyPr/>
          <a:lstStyle/>
          <a:p>
            <a:pPr>
              <a:defRPr/>
            </a:pPr>
            <a:r>
              <a:rPr lang="en-US" dirty="0" smtClean="0"/>
              <a:t>Index </a:t>
            </a:r>
            <a:endParaRPr lang="en-US" dirty="0"/>
          </a:p>
        </p:txBody>
      </p:sp>
      <p:sp>
        <p:nvSpPr>
          <p:cNvPr id="8" name="Slide Number Placeholder 7"/>
          <p:cNvSpPr>
            <a:spLocks noGrp="1"/>
          </p:cNvSpPr>
          <p:nvPr>
            <p:ph type="sldNum" sz="quarter" idx="11"/>
          </p:nvPr>
        </p:nvSpPr>
        <p:spPr/>
        <p:txBody>
          <a:bodyPr/>
          <a:lstStyle/>
          <a:p>
            <a:pPr>
              <a:defRPr/>
            </a:pPr>
            <a:fld id="{394264AA-0736-4772-A548-C4FE234566BD}" type="slidenum">
              <a:rPr lang="en-IN"/>
              <a:pPr>
                <a:defRPr/>
              </a:pPr>
              <a:t>61</a:t>
            </a:fld>
            <a:endParaRPr lang="en-IN" dirty="0"/>
          </a:p>
        </p:txBody>
      </p:sp>
      <p:pic>
        <p:nvPicPr>
          <p:cNvPr id="12294" name="Picture 8" descr="EMCLogo.tif"/>
          <p:cNvPicPr>
            <a:picLocks noChangeAspect="1"/>
          </p:cNvPicPr>
          <p:nvPr/>
        </p:nvPicPr>
        <p:blipFill>
          <a:blip r:embed="rId11"/>
          <a:srcRect/>
          <a:stretch>
            <a:fillRect/>
          </a:stretch>
        </p:blipFill>
        <p:spPr bwMode="auto">
          <a:xfrm>
            <a:off x="1293813" y="3696873"/>
            <a:ext cx="1098550" cy="374650"/>
          </a:xfrm>
          <a:prstGeom prst="rect">
            <a:avLst/>
          </a:prstGeom>
          <a:noFill/>
          <a:ln w="9525">
            <a:noFill/>
            <a:miter lim="800000"/>
            <a:headEnd/>
            <a:tailEnd/>
          </a:ln>
        </p:spPr>
      </p:pic>
      <p:sp>
        <p:nvSpPr>
          <p:cNvPr id="10" name="Rounded Rectangle 9"/>
          <p:cNvSpPr/>
          <p:nvPr>
            <p:custDataLst>
              <p:tags r:id="rId4"/>
            </p:custDataLst>
          </p:nvPr>
        </p:nvSpPr>
        <p:spPr>
          <a:xfrm>
            <a:off x="2406650" y="23050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Industry Outlook</a:t>
            </a:r>
            <a:endParaRPr lang="en-US" dirty="0">
              <a:latin typeface="+mj-lt"/>
            </a:endParaRPr>
          </a:p>
        </p:txBody>
      </p:sp>
      <p:sp>
        <p:nvSpPr>
          <p:cNvPr id="11" name="Rounded Rectangle 10"/>
          <p:cNvSpPr/>
          <p:nvPr>
            <p:custDataLst>
              <p:tags r:id="rId5"/>
            </p:custDataLst>
          </p:nvPr>
        </p:nvSpPr>
        <p:spPr>
          <a:xfrm>
            <a:off x="2392363" y="29654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About EMC</a:t>
            </a:r>
            <a:endParaRPr lang="en-US" dirty="0">
              <a:latin typeface="+mj-lt"/>
            </a:endParaRPr>
          </a:p>
        </p:txBody>
      </p:sp>
      <p:sp>
        <p:nvSpPr>
          <p:cNvPr id="16" name="Rounded Rectangle 15"/>
          <p:cNvSpPr/>
          <p:nvPr>
            <p:custDataLst>
              <p:tags r:id="rId6"/>
            </p:custDataLst>
          </p:nvPr>
        </p:nvSpPr>
        <p:spPr>
          <a:xfrm>
            <a:off x="2417763" y="3603211"/>
            <a:ext cx="4645025" cy="520700"/>
          </a:xfrm>
          <a:prstGeom prst="roundRect">
            <a:avLst/>
          </a:prstGeom>
          <a:solidFill>
            <a:srgbClr val="99CCFF"/>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Competition and EMC’s Position</a:t>
            </a:r>
          </a:p>
        </p:txBody>
      </p:sp>
      <p:sp>
        <p:nvSpPr>
          <p:cNvPr id="14" name="Rounded Rectangle 13"/>
          <p:cNvSpPr/>
          <p:nvPr>
            <p:custDataLst>
              <p:tags r:id="rId7"/>
            </p:custDataLst>
          </p:nvPr>
        </p:nvSpPr>
        <p:spPr>
          <a:xfrm>
            <a:off x="2417763" y="4928773"/>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Future Roadmap</a:t>
            </a:r>
          </a:p>
          <a:p>
            <a:pPr>
              <a:defRPr/>
            </a:pPr>
            <a:endParaRPr lang="en-US" b="1" cap="small" dirty="0">
              <a:solidFill>
                <a:schemeClr val="accent2">
                  <a:lumMod val="75000"/>
                </a:schemeClr>
              </a:solidFill>
            </a:endParaRPr>
          </a:p>
        </p:txBody>
      </p:sp>
      <p:sp>
        <p:nvSpPr>
          <p:cNvPr id="19" name="Rounded Rectangle 18"/>
          <p:cNvSpPr/>
          <p:nvPr>
            <p:custDataLst>
              <p:tags r:id="rId8"/>
            </p:custDataLst>
          </p:nvPr>
        </p:nvSpPr>
        <p:spPr>
          <a:xfrm>
            <a:off x="2403475" y="4263611"/>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Financials &amp; Order Book</a:t>
            </a:r>
          </a:p>
          <a:p>
            <a:pPr>
              <a:defRPr/>
            </a:pPr>
            <a:endParaRPr lang="en-US" b="1"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Peer Profile</a:t>
            </a:r>
            <a:endParaRPr lang="en-IN" dirty="0"/>
          </a:p>
        </p:txBody>
      </p:sp>
      <p:sp>
        <p:nvSpPr>
          <p:cNvPr id="3" name="Slide Number Placeholder 2"/>
          <p:cNvSpPr>
            <a:spLocks noGrp="1"/>
          </p:cNvSpPr>
          <p:nvPr>
            <p:ph type="sldNum" sz="quarter" idx="11"/>
          </p:nvPr>
        </p:nvSpPr>
        <p:spPr/>
        <p:txBody>
          <a:bodyPr/>
          <a:lstStyle/>
          <a:p>
            <a:pPr>
              <a:defRPr/>
            </a:pPr>
            <a:fld id="{5A010166-21C9-4338-A7E2-CBE8C4D94C4F}" type="slidenum">
              <a:rPr lang="en-IN"/>
              <a:pPr>
                <a:defRPr/>
              </a:pPr>
              <a:t>62</a:t>
            </a:fld>
            <a:endParaRPr lang="en-IN" dirty="0"/>
          </a:p>
        </p:txBody>
      </p:sp>
      <p:sp>
        <p:nvSpPr>
          <p:cNvPr id="4" name="Rectangle 3"/>
          <p:cNvSpPr/>
          <p:nvPr/>
        </p:nvSpPr>
        <p:spPr>
          <a:xfrm>
            <a:off x="1428750" y="1143000"/>
            <a:ext cx="7715250" cy="1090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b="1" dirty="0" err="1">
                <a:solidFill>
                  <a:schemeClr val="accent1">
                    <a:lumMod val="50000"/>
                  </a:schemeClr>
                </a:solidFill>
              </a:rPr>
              <a:t>Kalpataru</a:t>
            </a:r>
            <a:r>
              <a:rPr lang="en-US" b="1" dirty="0">
                <a:solidFill>
                  <a:schemeClr val="accent1">
                    <a:lumMod val="50000"/>
                  </a:schemeClr>
                </a:solidFill>
              </a:rPr>
              <a:t> Power Transmission Limited:</a:t>
            </a:r>
          </a:p>
          <a:p>
            <a:pPr algn="just">
              <a:buFont typeface="Arial" pitchFamily="34" charset="0"/>
              <a:buChar char="•"/>
              <a:defRPr/>
            </a:pPr>
            <a:r>
              <a:rPr lang="en-IN" sz="1100" dirty="0">
                <a:solidFill>
                  <a:schemeClr val="tx1"/>
                </a:solidFill>
              </a:rPr>
              <a:t> </a:t>
            </a:r>
            <a:r>
              <a:rPr lang="en-IN" sz="1100" i="1" dirty="0">
                <a:solidFill>
                  <a:schemeClr val="tx1"/>
                </a:solidFill>
              </a:rPr>
              <a:t>Product Profile: Power Transmission &amp; Distribution, Cross Country Pipeline, Oil &amp; Gas field Surface Facilities, Civil Infrastructure Projects, Power Generation (biomass) as well as Railway projects. </a:t>
            </a:r>
          </a:p>
          <a:p>
            <a:pPr algn="just">
              <a:buFont typeface="Arial" pitchFamily="34" charset="0"/>
              <a:buChar char="•"/>
              <a:defRPr/>
            </a:pPr>
            <a:r>
              <a:rPr lang="en-IN" sz="1100" i="1" dirty="0">
                <a:solidFill>
                  <a:schemeClr val="tx1"/>
                </a:solidFill>
              </a:rPr>
              <a:t> Public listed company based at </a:t>
            </a:r>
            <a:r>
              <a:rPr lang="en-IN" sz="1100" i="1" dirty="0" err="1">
                <a:solidFill>
                  <a:schemeClr val="tx1"/>
                </a:solidFill>
              </a:rPr>
              <a:t>Gandhinagar</a:t>
            </a:r>
            <a:r>
              <a:rPr lang="en-IN" sz="1100" i="1" dirty="0">
                <a:solidFill>
                  <a:schemeClr val="tx1"/>
                </a:solidFill>
              </a:rPr>
              <a:t> Gujarat with a Turnover of $ </a:t>
            </a:r>
            <a:r>
              <a:rPr lang="en-IN" sz="1100" i="1" dirty="0" smtClean="0">
                <a:solidFill>
                  <a:schemeClr val="tx1"/>
                </a:solidFill>
              </a:rPr>
              <a:t>1,106.4 </a:t>
            </a:r>
            <a:r>
              <a:rPr lang="en-IN" sz="1100" i="1" dirty="0" err="1">
                <a:solidFill>
                  <a:schemeClr val="tx1"/>
                </a:solidFill>
              </a:rPr>
              <a:t>mn</a:t>
            </a:r>
            <a:r>
              <a:rPr lang="en-IN" sz="1100" i="1" dirty="0">
                <a:solidFill>
                  <a:schemeClr val="tx1"/>
                </a:solidFill>
              </a:rPr>
              <a:t> for </a:t>
            </a:r>
            <a:r>
              <a:rPr lang="en-IN" sz="1100" i="1" dirty="0" smtClean="0">
                <a:solidFill>
                  <a:schemeClr val="tx1"/>
                </a:solidFill>
              </a:rPr>
              <a:t>FY13 </a:t>
            </a:r>
            <a:r>
              <a:rPr lang="en-IN" sz="1100" i="1" dirty="0">
                <a:solidFill>
                  <a:schemeClr val="tx1"/>
                </a:solidFill>
              </a:rPr>
              <a:t>&amp; annual installed capacity of </a:t>
            </a:r>
            <a:r>
              <a:rPr lang="en-IN" sz="1100" i="1" dirty="0" smtClean="0">
                <a:solidFill>
                  <a:schemeClr val="tx1"/>
                </a:solidFill>
              </a:rPr>
              <a:t>180,000 </a:t>
            </a:r>
            <a:r>
              <a:rPr lang="en-IN" sz="1100" i="1" dirty="0" err="1">
                <a:solidFill>
                  <a:schemeClr val="tx1"/>
                </a:solidFill>
              </a:rPr>
              <a:t>MTs.</a:t>
            </a:r>
            <a:r>
              <a:rPr lang="en-IN" sz="1100" i="1" dirty="0">
                <a:solidFill>
                  <a:schemeClr val="tx1"/>
                </a:solidFill>
              </a:rPr>
              <a:t> of  Galvanized Steel Towers. As on </a:t>
            </a:r>
            <a:r>
              <a:rPr lang="en-IN" sz="1100" i="1" dirty="0" smtClean="0">
                <a:solidFill>
                  <a:schemeClr val="tx1"/>
                </a:solidFill>
              </a:rPr>
              <a:t>March 31, 2013, the </a:t>
            </a:r>
            <a:r>
              <a:rPr lang="en-IN" sz="1100" i="1" dirty="0">
                <a:solidFill>
                  <a:schemeClr val="tx1"/>
                </a:solidFill>
              </a:rPr>
              <a:t>company has </a:t>
            </a:r>
            <a:r>
              <a:rPr lang="en-IN" sz="1100" i="1" dirty="0" smtClean="0">
                <a:solidFill>
                  <a:schemeClr val="tx1"/>
                </a:solidFill>
              </a:rPr>
              <a:t>a consolidated </a:t>
            </a:r>
            <a:r>
              <a:rPr lang="en-IN" sz="1100" i="1" dirty="0">
                <a:solidFill>
                  <a:schemeClr val="tx1"/>
                </a:solidFill>
              </a:rPr>
              <a:t>order book of above $ </a:t>
            </a:r>
            <a:r>
              <a:rPr lang="en-IN" sz="1100" i="1" dirty="0" smtClean="0">
                <a:solidFill>
                  <a:schemeClr val="tx1"/>
                </a:solidFill>
              </a:rPr>
              <a:t>2,254.6 </a:t>
            </a:r>
            <a:r>
              <a:rPr lang="en-IN" sz="1100" i="1" dirty="0" err="1">
                <a:solidFill>
                  <a:schemeClr val="tx1"/>
                </a:solidFill>
              </a:rPr>
              <a:t>mn</a:t>
            </a:r>
            <a:r>
              <a:rPr lang="en-IN" sz="1100" i="1" dirty="0">
                <a:solidFill>
                  <a:schemeClr val="tx1"/>
                </a:solidFill>
              </a:rPr>
              <a:t>.</a:t>
            </a:r>
          </a:p>
        </p:txBody>
      </p:sp>
      <p:sp>
        <p:nvSpPr>
          <p:cNvPr id="6" name="Rectangle 5"/>
          <p:cNvSpPr/>
          <p:nvPr/>
        </p:nvSpPr>
        <p:spPr>
          <a:xfrm>
            <a:off x="1428750" y="3227388"/>
            <a:ext cx="7715250" cy="10906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b="1" dirty="0">
                <a:solidFill>
                  <a:schemeClr val="accent1">
                    <a:lumMod val="50000"/>
                  </a:schemeClr>
                </a:solidFill>
              </a:rPr>
              <a:t>KEC International Limited:</a:t>
            </a:r>
          </a:p>
          <a:p>
            <a:pPr algn="just">
              <a:buFont typeface="Arial" pitchFamily="34" charset="0"/>
              <a:buChar char="•"/>
              <a:defRPr/>
            </a:pPr>
            <a:r>
              <a:rPr lang="en-IN" sz="1100" dirty="0">
                <a:solidFill>
                  <a:schemeClr val="tx1"/>
                </a:solidFill>
              </a:rPr>
              <a:t> </a:t>
            </a:r>
            <a:r>
              <a:rPr lang="en-IN" sz="1100" i="1" dirty="0">
                <a:solidFill>
                  <a:schemeClr val="tx1"/>
                </a:solidFill>
              </a:rPr>
              <a:t>Product Profile: Power Transmission, Power Systems, Cables, Railways, Telecom and Water. Power Transmission is the largest vertical of the company. </a:t>
            </a:r>
          </a:p>
          <a:p>
            <a:pPr algn="just">
              <a:buFont typeface="Arial" pitchFamily="34" charset="0"/>
              <a:buChar char="•"/>
              <a:defRPr/>
            </a:pPr>
            <a:r>
              <a:rPr lang="en-IN" sz="1100" i="1" dirty="0">
                <a:solidFill>
                  <a:schemeClr val="tx1"/>
                </a:solidFill>
              </a:rPr>
              <a:t> Public listed company based at Mumbai with a Turnover of $ </a:t>
            </a:r>
            <a:r>
              <a:rPr lang="en-IN" sz="1100" i="1" dirty="0" smtClean="0">
                <a:solidFill>
                  <a:schemeClr val="tx1"/>
                </a:solidFill>
              </a:rPr>
              <a:t>1,269.0 </a:t>
            </a:r>
            <a:r>
              <a:rPr lang="en-IN" sz="1100" i="1" dirty="0" err="1">
                <a:solidFill>
                  <a:schemeClr val="tx1"/>
                </a:solidFill>
              </a:rPr>
              <a:t>mn</a:t>
            </a:r>
            <a:r>
              <a:rPr lang="en-IN" sz="1100" i="1" dirty="0">
                <a:solidFill>
                  <a:schemeClr val="tx1"/>
                </a:solidFill>
              </a:rPr>
              <a:t> for </a:t>
            </a:r>
            <a:r>
              <a:rPr lang="en-IN" sz="1100" i="1" dirty="0" smtClean="0">
                <a:solidFill>
                  <a:schemeClr val="tx1"/>
                </a:solidFill>
              </a:rPr>
              <a:t>FY13 </a:t>
            </a:r>
            <a:r>
              <a:rPr lang="en-IN" sz="1100" i="1" dirty="0">
                <a:solidFill>
                  <a:schemeClr val="tx1"/>
                </a:solidFill>
              </a:rPr>
              <a:t>, installed capacity of </a:t>
            </a:r>
            <a:r>
              <a:rPr lang="en-IN" sz="1100" i="1" dirty="0" smtClean="0">
                <a:solidFill>
                  <a:schemeClr val="tx1"/>
                </a:solidFill>
              </a:rPr>
              <a:t>211,200 </a:t>
            </a:r>
            <a:r>
              <a:rPr lang="en-IN" sz="1100" i="1" dirty="0" err="1">
                <a:solidFill>
                  <a:schemeClr val="tx1"/>
                </a:solidFill>
              </a:rPr>
              <a:t>MTs.</a:t>
            </a:r>
            <a:r>
              <a:rPr lang="en-IN" sz="1100" i="1" dirty="0">
                <a:solidFill>
                  <a:schemeClr val="tx1"/>
                </a:solidFill>
              </a:rPr>
              <a:t> As on </a:t>
            </a:r>
            <a:r>
              <a:rPr lang="en-IN" sz="1100" i="1" dirty="0" smtClean="0">
                <a:solidFill>
                  <a:schemeClr val="tx1"/>
                </a:solidFill>
              </a:rPr>
              <a:t>March 31, 2013 </a:t>
            </a:r>
            <a:r>
              <a:rPr lang="en-IN" sz="1100" i="1" dirty="0">
                <a:solidFill>
                  <a:schemeClr val="tx1"/>
                </a:solidFill>
              </a:rPr>
              <a:t>the company has a total order book of  $ </a:t>
            </a:r>
            <a:r>
              <a:rPr lang="en-IN" sz="1100" i="1" dirty="0" smtClean="0">
                <a:solidFill>
                  <a:schemeClr val="tx1"/>
                </a:solidFill>
              </a:rPr>
              <a:t>1,721.8 </a:t>
            </a:r>
            <a:r>
              <a:rPr lang="en-IN" sz="1100" i="1" dirty="0" err="1">
                <a:solidFill>
                  <a:schemeClr val="tx1"/>
                </a:solidFill>
              </a:rPr>
              <a:t>mn</a:t>
            </a:r>
            <a:r>
              <a:rPr lang="en-IN" sz="1100" i="1" dirty="0">
                <a:solidFill>
                  <a:schemeClr val="tx1"/>
                </a:solidFill>
              </a:rPr>
              <a:t>.</a:t>
            </a:r>
          </a:p>
        </p:txBody>
      </p:sp>
      <p:sp>
        <p:nvSpPr>
          <p:cNvPr id="8" name="Rectangle 7"/>
          <p:cNvSpPr/>
          <p:nvPr/>
        </p:nvSpPr>
        <p:spPr>
          <a:xfrm>
            <a:off x="1428750" y="5286375"/>
            <a:ext cx="7715250" cy="1090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b="1" dirty="0" err="1">
                <a:solidFill>
                  <a:schemeClr val="accent1">
                    <a:lumMod val="50000"/>
                  </a:schemeClr>
                </a:solidFill>
              </a:rPr>
              <a:t>Jyoti</a:t>
            </a:r>
            <a:r>
              <a:rPr lang="en-US" b="1" dirty="0">
                <a:solidFill>
                  <a:schemeClr val="accent1">
                    <a:lumMod val="50000"/>
                  </a:schemeClr>
                </a:solidFill>
              </a:rPr>
              <a:t> Structures Limited:</a:t>
            </a:r>
          </a:p>
          <a:p>
            <a:pPr algn="just">
              <a:buFont typeface="Arial" pitchFamily="34" charset="0"/>
              <a:buChar char="•"/>
              <a:defRPr/>
            </a:pPr>
            <a:r>
              <a:rPr lang="en-IN" sz="1100" dirty="0">
                <a:solidFill>
                  <a:schemeClr val="tx1"/>
                </a:solidFill>
              </a:rPr>
              <a:t> </a:t>
            </a:r>
            <a:r>
              <a:rPr lang="en-IN" sz="1100" i="1" dirty="0">
                <a:solidFill>
                  <a:schemeClr val="tx1"/>
                </a:solidFill>
              </a:rPr>
              <a:t>Product Profile: Transmission Lines, Substations and Distribution Projects. </a:t>
            </a:r>
          </a:p>
          <a:p>
            <a:pPr algn="just">
              <a:buFont typeface="Arial" pitchFamily="34" charset="0"/>
              <a:buChar char="•"/>
              <a:defRPr/>
            </a:pPr>
            <a:r>
              <a:rPr lang="en-IN" sz="1100" i="1" dirty="0">
                <a:solidFill>
                  <a:schemeClr val="tx1"/>
                </a:solidFill>
              </a:rPr>
              <a:t> Public listed company  with manufacturing plants at </a:t>
            </a:r>
            <a:r>
              <a:rPr lang="en-IN" sz="1100" i="1" dirty="0" err="1">
                <a:solidFill>
                  <a:schemeClr val="tx1"/>
                </a:solidFill>
              </a:rPr>
              <a:t>Nashik</a:t>
            </a:r>
            <a:r>
              <a:rPr lang="en-IN" sz="1100" i="1" dirty="0">
                <a:solidFill>
                  <a:schemeClr val="tx1"/>
                </a:solidFill>
              </a:rPr>
              <a:t>, Raipur and Dubai with a turnover of $ </a:t>
            </a:r>
            <a:r>
              <a:rPr lang="en-IN" sz="1100" i="1" dirty="0" smtClean="0">
                <a:solidFill>
                  <a:schemeClr val="tx1"/>
                </a:solidFill>
              </a:rPr>
              <a:t>509.4 </a:t>
            </a:r>
            <a:r>
              <a:rPr lang="en-IN" sz="1100" i="1" dirty="0" err="1">
                <a:solidFill>
                  <a:schemeClr val="tx1"/>
                </a:solidFill>
              </a:rPr>
              <a:t>mn</a:t>
            </a:r>
            <a:r>
              <a:rPr lang="en-IN" sz="1100" i="1" dirty="0">
                <a:solidFill>
                  <a:schemeClr val="tx1"/>
                </a:solidFill>
              </a:rPr>
              <a:t> for </a:t>
            </a:r>
            <a:r>
              <a:rPr lang="en-IN" sz="1100" i="1" dirty="0" smtClean="0">
                <a:solidFill>
                  <a:schemeClr val="tx1"/>
                </a:solidFill>
              </a:rPr>
              <a:t>FY13, </a:t>
            </a:r>
            <a:r>
              <a:rPr lang="en-IN" sz="1100" i="1" dirty="0">
                <a:solidFill>
                  <a:schemeClr val="tx1"/>
                </a:solidFill>
              </a:rPr>
              <a:t>combined manufacturing capacity of 116,160 MT of Transmission Line Towers &amp; order book of $ </a:t>
            </a:r>
            <a:r>
              <a:rPr lang="en-IN" sz="1100" i="1" dirty="0" smtClean="0">
                <a:solidFill>
                  <a:schemeClr val="tx1"/>
                </a:solidFill>
              </a:rPr>
              <a:t>802.2 </a:t>
            </a:r>
            <a:r>
              <a:rPr lang="en-IN" sz="1100" i="1" dirty="0" err="1">
                <a:solidFill>
                  <a:schemeClr val="tx1"/>
                </a:solidFill>
              </a:rPr>
              <a:t>mn</a:t>
            </a:r>
            <a:r>
              <a:rPr lang="en-IN" sz="1100" i="1" dirty="0">
                <a:solidFill>
                  <a:schemeClr val="tx1"/>
                </a:solidFill>
              </a:rPr>
              <a:t> as on </a:t>
            </a:r>
            <a:r>
              <a:rPr lang="en-IN" sz="1100" i="1" dirty="0" smtClean="0">
                <a:solidFill>
                  <a:schemeClr val="tx1"/>
                </a:solidFill>
              </a:rPr>
              <a:t>March 31, 2013.</a:t>
            </a:r>
            <a:endParaRPr lang="en-IN" sz="1100" i="1" dirty="0">
              <a:solidFill>
                <a:schemeClr val="tx1"/>
              </a:solidFill>
            </a:endParaRPr>
          </a:p>
        </p:txBody>
      </p:sp>
      <p:pic>
        <p:nvPicPr>
          <p:cNvPr id="304134" name="Picture 5" descr="http://3.bp.blogspot.com/-BY_eNz_MYww/ThVsZ6mjtPI/AAAAAAAAAAM/QmjCdSurBfs/s1600/JyotiStructuresLtd.png"/>
          <p:cNvPicPr>
            <a:picLocks noChangeAspect="1" noChangeArrowheads="1"/>
          </p:cNvPicPr>
          <p:nvPr/>
        </p:nvPicPr>
        <p:blipFill>
          <a:blip r:embed="rId2"/>
          <a:srcRect/>
          <a:stretch>
            <a:fillRect/>
          </a:stretch>
        </p:blipFill>
        <p:spPr bwMode="auto">
          <a:xfrm>
            <a:off x="12700" y="5578475"/>
            <a:ext cx="1384300" cy="498475"/>
          </a:xfrm>
          <a:prstGeom prst="rect">
            <a:avLst/>
          </a:prstGeom>
          <a:noFill/>
          <a:ln w="9525">
            <a:solidFill>
              <a:schemeClr val="tx1"/>
            </a:solidFill>
            <a:miter lim="800000"/>
            <a:headEnd/>
            <a:tailEnd/>
          </a:ln>
        </p:spPr>
      </p:pic>
      <p:pic>
        <p:nvPicPr>
          <p:cNvPr id="304135" name="Picture 2" descr="http://www.infraline.com/power/transmission/Players/kalpataru-power-banner.jpg"/>
          <p:cNvPicPr>
            <a:picLocks noChangeAspect="1" noChangeArrowheads="1"/>
          </p:cNvPicPr>
          <p:nvPr/>
        </p:nvPicPr>
        <p:blipFill>
          <a:blip r:embed="rId3"/>
          <a:srcRect/>
          <a:stretch>
            <a:fillRect/>
          </a:stretch>
        </p:blipFill>
        <p:spPr bwMode="auto">
          <a:xfrm>
            <a:off x="0" y="1384300"/>
            <a:ext cx="1397000" cy="581025"/>
          </a:xfrm>
          <a:prstGeom prst="rect">
            <a:avLst/>
          </a:prstGeom>
          <a:noFill/>
          <a:ln w="9525">
            <a:solidFill>
              <a:schemeClr val="tx1"/>
            </a:solidFill>
            <a:miter lim="800000"/>
            <a:headEnd/>
            <a:tailEnd/>
          </a:ln>
        </p:spPr>
      </p:pic>
      <p:pic>
        <p:nvPicPr>
          <p:cNvPr id="304136" name="Picture 4" descr="http://topnews.in/files/KEC-International.gif"/>
          <p:cNvPicPr>
            <a:picLocks noChangeAspect="1" noChangeArrowheads="1"/>
          </p:cNvPicPr>
          <p:nvPr/>
        </p:nvPicPr>
        <p:blipFill>
          <a:blip r:embed="rId4"/>
          <a:srcRect/>
          <a:stretch>
            <a:fillRect/>
          </a:stretch>
        </p:blipFill>
        <p:spPr bwMode="auto">
          <a:xfrm>
            <a:off x="12700" y="3517900"/>
            <a:ext cx="1392238" cy="508000"/>
          </a:xfrm>
          <a:prstGeom prst="rect">
            <a:avLst/>
          </a:prstGeom>
          <a:noFill/>
          <a:ln w="9525">
            <a:solidFill>
              <a:schemeClr val="tx1"/>
            </a:solidFill>
            <a:miter lim="800000"/>
            <a:headEnd/>
            <a:tailEnd/>
          </a:ln>
        </p:spPr>
      </p:pic>
      <p:sp>
        <p:nvSpPr>
          <p:cNvPr id="10" name="TextBox 9"/>
          <p:cNvSpPr txBox="1"/>
          <p:nvPr/>
        </p:nvSpPr>
        <p:spPr>
          <a:xfrm>
            <a:off x="82550" y="6524625"/>
            <a:ext cx="641350" cy="122238"/>
          </a:xfrm>
          <a:prstGeom prst="rect">
            <a:avLst/>
          </a:prstGeom>
          <a:noFill/>
        </p:spPr>
        <p:txBody>
          <a:bodyPr lIns="0" tIns="0" rIns="0" bIns="0">
            <a:spAutoFit/>
          </a:bodyPr>
          <a:lstStyle/>
          <a:p>
            <a:pPr algn="r">
              <a:defRPr/>
            </a:pPr>
            <a:r>
              <a:rPr lang="en-US" sz="800" i="1" dirty="0">
                <a:latin typeface="+mj-lt"/>
              </a:rPr>
              <a:t>*1$=Rs. 55</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EMC vis-à-vis Competitors</a:t>
            </a:r>
            <a:endParaRPr lang="en-US" dirty="0"/>
          </a:p>
        </p:txBody>
      </p:sp>
      <p:sp>
        <p:nvSpPr>
          <p:cNvPr id="5" name="TextBox 4"/>
          <p:cNvSpPr txBox="1"/>
          <p:nvPr/>
        </p:nvSpPr>
        <p:spPr>
          <a:xfrm>
            <a:off x="258763" y="5697538"/>
            <a:ext cx="4168775" cy="277812"/>
          </a:xfrm>
          <a:prstGeom prst="rect">
            <a:avLst/>
          </a:prstGeom>
          <a:noFill/>
        </p:spPr>
        <p:txBody>
          <a:bodyPr rIns="45720">
            <a:spAutoFit/>
          </a:bodyPr>
          <a:lstStyle/>
          <a:p>
            <a:pPr marL="228600" indent="-228600">
              <a:buFont typeface="Wingdings" pitchFamily="2" charset="2"/>
              <a:buChar char="§"/>
              <a:defRPr/>
            </a:pPr>
            <a:r>
              <a:rPr lang="en-US" sz="1200" dirty="0">
                <a:latin typeface="+mj-lt"/>
              </a:rPr>
              <a:t>Turnover Growth rate in comparison to previous year </a:t>
            </a:r>
          </a:p>
        </p:txBody>
      </p:sp>
      <p:sp>
        <p:nvSpPr>
          <p:cNvPr id="6" name="TextBox 5"/>
          <p:cNvSpPr txBox="1"/>
          <p:nvPr/>
        </p:nvSpPr>
        <p:spPr>
          <a:xfrm>
            <a:off x="2836863" y="5441950"/>
            <a:ext cx="1519237" cy="231775"/>
          </a:xfrm>
          <a:prstGeom prst="rect">
            <a:avLst/>
          </a:prstGeom>
          <a:noFill/>
        </p:spPr>
        <p:txBody>
          <a:bodyPr>
            <a:spAutoFit/>
          </a:bodyPr>
          <a:lstStyle/>
          <a:p>
            <a:pPr>
              <a:defRPr/>
            </a:pPr>
            <a:r>
              <a:rPr lang="en-US" sz="900" i="1" dirty="0">
                <a:latin typeface="+mj-lt"/>
              </a:rPr>
              <a:t>Source: Company Research</a:t>
            </a:r>
          </a:p>
        </p:txBody>
      </p:sp>
      <p:sp>
        <p:nvSpPr>
          <p:cNvPr id="8" name="TextBox 7"/>
          <p:cNvSpPr txBox="1"/>
          <p:nvPr/>
        </p:nvSpPr>
        <p:spPr>
          <a:xfrm>
            <a:off x="4687888" y="5697538"/>
            <a:ext cx="4149725" cy="461962"/>
          </a:xfrm>
          <a:prstGeom prst="rect">
            <a:avLst/>
          </a:prstGeom>
          <a:noFill/>
        </p:spPr>
        <p:txBody>
          <a:bodyPr rIns="45720">
            <a:spAutoFit/>
          </a:bodyPr>
          <a:lstStyle/>
          <a:p>
            <a:pPr marL="228600" indent="-228600">
              <a:buFont typeface="Wingdings" pitchFamily="2" charset="2"/>
              <a:buChar char="§"/>
              <a:defRPr/>
            </a:pPr>
            <a:r>
              <a:rPr lang="en-US" sz="1200" dirty="0">
                <a:latin typeface="+mj-lt"/>
                <a:cs typeface="Arial" pitchFamily="34" charset="0"/>
              </a:rPr>
              <a:t>Above data based on turnover growth with base year as 2006-07 </a:t>
            </a:r>
          </a:p>
        </p:txBody>
      </p:sp>
      <p:sp>
        <p:nvSpPr>
          <p:cNvPr id="11" name="Rectangle 10"/>
          <p:cNvSpPr/>
          <p:nvPr>
            <p:custDataLst>
              <p:tags r:id="rId1"/>
            </p:custDataLst>
          </p:nvPr>
        </p:nvSpPr>
        <p:spPr>
          <a:xfrm>
            <a:off x="4687888" y="1214438"/>
            <a:ext cx="4160837" cy="31115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noFill/>
          </a:ln>
        </p:spPr>
        <p:txBody>
          <a:bodyPr anchor="ctr"/>
          <a:lstStyle/>
          <a:p>
            <a:pPr>
              <a:defRPr/>
            </a:pPr>
            <a:r>
              <a:rPr lang="en-US" sz="1400" b="1" dirty="0">
                <a:solidFill>
                  <a:prstClr val="white"/>
                </a:solidFill>
                <a:latin typeface="+mj-lt"/>
              </a:rPr>
              <a:t>Comparison of Growth in Turnover (Base Year)</a:t>
            </a:r>
          </a:p>
        </p:txBody>
      </p:sp>
      <p:sp>
        <p:nvSpPr>
          <p:cNvPr id="12" name="Rectangle 11"/>
          <p:cNvSpPr/>
          <p:nvPr>
            <p:custDataLst>
              <p:tags r:id="rId2"/>
            </p:custDataLst>
          </p:nvPr>
        </p:nvSpPr>
        <p:spPr>
          <a:xfrm>
            <a:off x="258763" y="1214438"/>
            <a:ext cx="4160837" cy="31115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noFill/>
          </a:ln>
        </p:spPr>
        <p:txBody>
          <a:bodyPr anchor="ctr"/>
          <a:lstStyle/>
          <a:p>
            <a:pPr>
              <a:defRPr/>
            </a:pPr>
            <a:r>
              <a:rPr lang="en-US" sz="1400" b="1" dirty="0">
                <a:solidFill>
                  <a:schemeClr val="bg1"/>
                </a:solidFill>
                <a:latin typeface="+mj-lt"/>
              </a:rPr>
              <a:t>Comparison of Growth in Turnover (</a:t>
            </a:r>
            <a:r>
              <a:rPr lang="en-US" sz="1400" b="1" dirty="0" err="1">
                <a:solidFill>
                  <a:schemeClr val="bg1"/>
                </a:solidFill>
                <a:latin typeface="+mj-lt"/>
              </a:rPr>
              <a:t>YoY</a:t>
            </a:r>
            <a:r>
              <a:rPr lang="en-US" sz="1400" b="1" dirty="0">
                <a:solidFill>
                  <a:schemeClr val="bg1"/>
                </a:solidFill>
                <a:latin typeface="+mj-lt"/>
              </a:rPr>
              <a:t>)</a:t>
            </a:r>
          </a:p>
        </p:txBody>
      </p:sp>
      <p:sp>
        <p:nvSpPr>
          <p:cNvPr id="13" name="Slide Number Placeholder 12"/>
          <p:cNvSpPr>
            <a:spLocks noGrp="1"/>
          </p:cNvSpPr>
          <p:nvPr>
            <p:ph type="sldNum" sz="quarter" idx="11"/>
          </p:nvPr>
        </p:nvSpPr>
        <p:spPr/>
        <p:txBody>
          <a:bodyPr/>
          <a:lstStyle/>
          <a:p>
            <a:pPr>
              <a:defRPr/>
            </a:pPr>
            <a:fld id="{1A9080EC-C999-4EB4-AF31-2E5586CD8A35}" type="slidenum">
              <a:rPr lang="en-IN"/>
              <a:pPr>
                <a:defRPr/>
              </a:pPr>
              <a:t>63</a:t>
            </a:fld>
            <a:endParaRPr lang="en-IN" dirty="0"/>
          </a:p>
        </p:txBody>
      </p:sp>
      <p:graphicFrame>
        <p:nvGraphicFramePr>
          <p:cNvPr id="14" name="Chart 13"/>
          <p:cNvGraphicFramePr/>
          <p:nvPr>
            <p:extLst>
              <p:ext uri="{D42A27DB-BD31-4B8C-83A1-F6EECF244321}">
                <p14:modId xmlns:p14="http://schemas.microsoft.com/office/powerpoint/2010/main" xmlns="" val="1945566422"/>
              </p:ext>
            </p:extLst>
          </p:nvPr>
        </p:nvGraphicFramePr>
        <p:xfrm>
          <a:off x="258786" y="1735900"/>
          <a:ext cx="4156363" cy="3909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xmlns="" val="3498347775"/>
              </p:ext>
            </p:extLst>
          </p:nvPr>
        </p:nvGraphicFramePr>
        <p:xfrm>
          <a:off x="4687911" y="1735900"/>
          <a:ext cx="4160520" cy="391363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Peer Performance</a:t>
            </a:r>
            <a:endParaRPr lang="en-IN" dirty="0"/>
          </a:p>
        </p:txBody>
      </p:sp>
      <p:sp>
        <p:nvSpPr>
          <p:cNvPr id="3" name="Slide Number Placeholder 2"/>
          <p:cNvSpPr>
            <a:spLocks noGrp="1"/>
          </p:cNvSpPr>
          <p:nvPr>
            <p:ph type="sldNum" sz="quarter" idx="11"/>
          </p:nvPr>
        </p:nvSpPr>
        <p:spPr/>
        <p:txBody>
          <a:bodyPr/>
          <a:lstStyle/>
          <a:p>
            <a:pPr>
              <a:defRPr/>
            </a:pPr>
            <a:fld id="{42F054D9-9D22-4FAC-A285-78928FD0DEB7}" type="slidenum">
              <a:rPr lang="en-IN" smtClean="0"/>
              <a:pPr>
                <a:defRPr/>
              </a:pPr>
              <a:t>64</a:t>
            </a:fld>
            <a:endParaRPr lang="en-IN" dirty="0"/>
          </a:p>
        </p:txBody>
      </p:sp>
      <p:sp>
        <p:nvSpPr>
          <p:cNvPr id="11" name="Rectangle 10"/>
          <p:cNvSpPr/>
          <p:nvPr/>
        </p:nvSpPr>
        <p:spPr>
          <a:xfrm>
            <a:off x="0" y="6478588"/>
            <a:ext cx="4167188" cy="18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i="1" dirty="0">
                <a:solidFill>
                  <a:schemeClr val="tx1"/>
                </a:solidFill>
              </a:rPr>
              <a:t>Source: Company Annual Reports </a:t>
            </a:r>
          </a:p>
        </p:txBody>
      </p:sp>
      <p:graphicFrame>
        <p:nvGraphicFramePr>
          <p:cNvPr id="8" name="Table 7"/>
          <p:cNvGraphicFramePr>
            <a:graphicFrameLocks noGrp="1"/>
          </p:cNvGraphicFramePr>
          <p:nvPr/>
        </p:nvGraphicFramePr>
        <p:xfrm>
          <a:off x="77497" y="2343133"/>
          <a:ext cx="9001188" cy="2357455"/>
        </p:xfrm>
        <a:graphic>
          <a:graphicData uri="http://schemas.openxmlformats.org/drawingml/2006/table">
            <a:tbl>
              <a:tblPr bandRow="1">
                <a:tableStyleId>{35758FB7-9AC5-4552-8A53-C91805E547FA}</a:tableStyleId>
              </a:tblPr>
              <a:tblGrid>
                <a:gridCol w="2063650"/>
                <a:gridCol w="798889"/>
                <a:gridCol w="990519"/>
                <a:gridCol w="1037230"/>
                <a:gridCol w="1023582"/>
                <a:gridCol w="767766"/>
                <a:gridCol w="782670"/>
                <a:gridCol w="768441"/>
                <a:gridCol w="768441"/>
              </a:tblGrid>
              <a:tr h="707319">
                <a:tc>
                  <a:txBody>
                    <a:bodyPr/>
                    <a:lstStyle/>
                    <a:p>
                      <a:pPr algn="ctr" fontAlgn="b"/>
                      <a:r>
                        <a:rPr lang="en-US" sz="1400" b="1" i="0" u="none" strike="noStrike" dirty="0" smtClean="0">
                          <a:solidFill>
                            <a:schemeClr val="bg1"/>
                          </a:solidFill>
                          <a:latin typeface="Cambria" pitchFamily="18" charset="0"/>
                        </a:rPr>
                        <a:t>(For</a:t>
                      </a:r>
                      <a:r>
                        <a:rPr lang="en-US" sz="1400" b="1" i="0" u="none" strike="noStrike" baseline="0" dirty="0" smtClean="0">
                          <a:solidFill>
                            <a:schemeClr val="bg1"/>
                          </a:solidFill>
                          <a:latin typeface="Cambria" pitchFamily="18" charset="0"/>
                        </a:rPr>
                        <a:t> FY13)</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smtClean="0">
                          <a:solidFill>
                            <a:schemeClr val="bg1"/>
                          </a:solidFill>
                        </a:rPr>
                        <a:t>Revenue (in</a:t>
                      </a:r>
                      <a:r>
                        <a:rPr lang="en-IN" sz="1400" b="1" u="none" strike="noStrike" baseline="0" dirty="0" smtClean="0">
                          <a:solidFill>
                            <a:schemeClr val="bg1"/>
                          </a:solidFill>
                        </a:rPr>
                        <a:t> USD </a:t>
                      </a:r>
                      <a:r>
                        <a:rPr lang="en-IN" sz="1400" b="1" u="none" strike="noStrike" baseline="0" dirty="0" err="1" smtClean="0">
                          <a:solidFill>
                            <a:schemeClr val="bg1"/>
                          </a:solidFill>
                        </a:rPr>
                        <a:t>mn</a:t>
                      </a:r>
                      <a:r>
                        <a:rPr lang="en-IN" sz="1400" b="1" u="none" strike="noStrike" baseline="0" dirty="0" smtClean="0">
                          <a:solidFill>
                            <a:schemeClr val="bg1"/>
                          </a:solidFill>
                        </a:rPr>
                        <a:t>)</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a:solidFill>
                            <a:schemeClr val="bg1"/>
                          </a:solidFill>
                        </a:rPr>
                        <a:t>Revenue Growth (YOY%)</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a:solidFill>
                            <a:schemeClr val="bg1"/>
                          </a:solidFill>
                        </a:rPr>
                        <a:t>Operating Margin (%)</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a:solidFill>
                            <a:schemeClr val="bg1"/>
                          </a:solidFill>
                        </a:rPr>
                        <a:t>Profit Margin (%)</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a:solidFill>
                            <a:schemeClr val="bg1"/>
                          </a:solidFill>
                        </a:rPr>
                        <a:t>ROA (%)</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a:solidFill>
                            <a:schemeClr val="bg1"/>
                          </a:solidFill>
                        </a:rPr>
                        <a:t>ROE (%)</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u="none" strike="noStrike" dirty="0">
                          <a:solidFill>
                            <a:schemeClr val="bg1"/>
                          </a:solidFill>
                        </a:rPr>
                        <a:t>ROC (%)</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c>
                  <a:txBody>
                    <a:bodyPr/>
                    <a:lstStyle/>
                    <a:p>
                      <a:pPr algn="ctr" fontAlgn="b"/>
                      <a:r>
                        <a:rPr lang="en-IN" sz="1400" b="1" i="0" u="none" strike="noStrike" dirty="0" smtClean="0">
                          <a:solidFill>
                            <a:schemeClr val="bg1"/>
                          </a:solidFill>
                          <a:latin typeface="Cambria" pitchFamily="18" charset="0"/>
                        </a:rPr>
                        <a:t>D/E (x)</a:t>
                      </a:r>
                      <a:endParaRPr lang="en-IN" sz="1400" b="1" i="0" u="none" strike="noStrike" dirty="0">
                        <a:solidFill>
                          <a:schemeClr val="bg1"/>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alpha val="40000"/>
                      </a:schemeClr>
                    </a:solidFill>
                  </a:tcPr>
                </a:tc>
              </a:tr>
              <a:tr h="457390">
                <a:tc>
                  <a:txBody>
                    <a:bodyPr/>
                    <a:lstStyle/>
                    <a:p>
                      <a:pPr algn="ctr" fontAlgn="b"/>
                      <a:r>
                        <a:rPr lang="en-IN" sz="1200" u="none" strike="noStrike" dirty="0">
                          <a:latin typeface="Cambria" pitchFamily="18" charset="0"/>
                        </a:rPr>
                        <a:t>KALPATARU POWER </a:t>
                      </a:r>
                      <a:r>
                        <a:rPr lang="en-IN" sz="1200" u="none" strike="noStrike" dirty="0" smtClean="0">
                          <a:latin typeface="Cambria" pitchFamily="18" charset="0"/>
                        </a:rPr>
                        <a:t>TRANSMISSION</a:t>
                      </a:r>
                      <a:endParaRPr lang="en-IN" sz="1200" b="0" i="0" u="none" strike="noStrike" dirty="0">
                        <a:solidFill>
                          <a:srgbClr val="000000"/>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200" dirty="0" smtClean="0">
                          <a:latin typeface="Cambria" pitchFamily="18" charset="0"/>
                        </a:rPr>
                        <a:t>1,106</a:t>
                      </a:r>
                      <a:endParaRPr lang="en-IN" sz="1200" dirty="0">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582">
                <a:tc>
                  <a:txBody>
                    <a:bodyPr/>
                    <a:lstStyle/>
                    <a:p>
                      <a:pPr algn="ctr" fontAlgn="b"/>
                      <a:r>
                        <a:rPr lang="en-IN" sz="1200" u="none" strike="noStrike" dirty="0">
                          <a:latin typeface="Cambria" pitchFamily="18" charset="0"/>
                        </a:rPr>
                        <a:t>KEC INTERNATIONAL LTD</a:t>
                      </a:r>
                      <a:endParaRPr lang="en-IN" sz="1200" b="0" i="0" u="none" strike="noStrike" dirty="0">
                        <a:solidFill>
                          <a:srgbClr val="000000"/>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dirty="0" smtClean="0">
                          <a:solidFill>
                            <a:srgbClr val="000000"/>
                          </a:solidFill>
                          <a:latin typeface="Cambria" pitchFamily="18" charset="0"/>
                        </a:rPr>
                        <a:t>1,269</a:t>
                      </a:r>
                      <a:endParaRPr lang="en-IN" sz="1200" b="0" i="0" u="none" strike="noStrike" dirty="0">
                        <a:solidFill>
                          <a:srgbClr val="000000"/>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582">
                <a:tc>
                  <a:txBody>
                    <a:bodyPr/>
                    <a:lstStyle/>
                    <a:p>
                      <a:pPr algn="ctr" fontAlgn="b"/>
                      <a:r>
                        <a:rPr lang="en-IN" sz="1200" u="none" strike="noStrike" dirty="0">
                          <a:latin typeface="Cambria" pitchFamily="18" charset="0"/>
                        </a:rPr>
                        <a:t>JYOTI STRUCTURES LTD</a:t>
                      </a:r>
                      <a:endParaRPr lang="en-IN" sz="1200" b="0" i="0" u="none" strike="noStrike" dirty="0">
                        <a:solidFill>
                          <a:srgbClr val="000000"/>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dirty="0" smtClean="0">
                          <a:solidFill>
                            <a:srgbClr val="000000"/>
                          </a:solidFill>
                          <a:latin typeface="Cambria" pitchFamily="18" charset="0"/>
                        </a:rPr>
                        <a:t>509</a:t>
                      </a:r>
                      <a:endParaRPr lang="en-IN" sz="1200" b="0" i="0" u="none" strike="noStrike" dirty="0">
                        <a:solidFill>
                          <a:srgbClr val="000000"/>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582">
                <a:tc>
                  <a:txBody>
                    <a:bodyPr/>
                    <a:lstStyle/>
                    <a:p>
                      <a:pPr algn="ctr" fontAlgn="b"/>
                      <a:r>
                        <a:rPr lang="en-US" sz="1200" b="0" i="0" u="none" strike="noStrike" dirty="0" smtClean="0">
                          <a:solidFill>
                            <a:srgbClr val="000000"/>
                          </a:solidFill>
                          <a:latin typeface="Cambria" pitchFamily="18" charset="0"/>
                        </a:rPr>
                        <a:t>EMC</a:t>
                      </a:r>
                      <a:endParaRPr lang="en-IN" sz="1200" b="0" i="0" u="none" strike="noStrike" dirty="0">
                        <a:solidFill>
                          <a:srgbClr val="000000"/>
                        </a:solidFill>
                        <a:latin typeface="Cambria" pitchFamily="18" charset="0"/>
                      </a:endParaRPr>
                    </a:p>
                  </a:txBody>
                  <a:tcPr marL="6008" marR="6008" marT="60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smtClean="0">
                          <a:solidFill>
                            <a:srgbClr val="000000"/>
                          </a:solidFill>
                          <a:latin typeface="Cambria" pitchFamily="18" charset="0"/>
                        </a:rPr>
                        <a:t>376</a:t>
                      </a:r>
                      <a:endParaRPr lang="en-IN" sz="1200" b="0" i="0" u="none" strike="noStrike" dirty="0">
                        <a:solidFill>
                          <a:srgbClr val="000000"/>
                        </a:solidFill>
                        <a:latin typeface="Cambria"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kern="1200" dirty="0" smtClean="0">
                          <a:solidFill>
                            <a:schemeClr val="dk1"/>
                          </a:solidFill>
                          <a:latin typeface="Cambria" pitchFamily="18" charset="0"/>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7802563" y="6511925"/>
            <a:ext cx="641350" cy="123825"/>
          </a:xfrm>
          <a:prstGeom prst="rect">
            <a:avLst/>
          </a:prstGeom>
          <a:noFill/>
        </p:spPr>
        <p:txBody>
          <a:bodyPr lIns="0" tIns="0" rIns="0" bIns="0">
            <a:spAutoFit/>
          </a:bodyPr>
          <a:lstStyle/>
          <a:p>
            <a:pPr algn="r">
              <a:defRPr/>
            </a:pPr>
            <a:r>
              <a:rPr lang="en-US" sz="800" i="1" dirty="0">
                <a:latin typeface="+mj-lt"/>
              </a:rPr>
              <a:t>*1$=Rs. 55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AutoShape 15"/>
          <p:cNvGraphicFramePr>
            <a:graphicFrameLocks/>
          </p:cNvGraphicFramePr>
          <p:nvPr/>
        </p:nvGraphicFramePr>
        <p:xfrm>
          <a:off x="0" y="0"/>
          <a:ext cx="158750" cy="158750"/>
        </p:xfrm>
        <a:graphic>
          <a:graphicData uri="http://schemas.openxmlformats.org/presentationml/2006/ole">
            <p:oleObj spid="_x0000_s14338" r:id="rId13" imgW="0" imgH="0" progId="">
              <p:embed/>
            </p:oleObj>
          </a:graphicData>
        </a:graphic>
      </p:graphicFrame>
      <p:sp>
        <p:nvSpPr>
          <p:cNvPr id="2" name="Title 1"/>
          <p:cNvSpPr>
            <a:spLocks noGrp="1"/>
          </p:cNvSpPr>
          <p:nvPr>
            <p:ph type="title"/>
            <p:custDataLst>
              <p:tags r:id="rId2"/>
            </p:custDataLst>
          </p:nvPr>
        </p:nvSpPr>
        <p:spPr/>
        <p:txBody>
          <a:bodyPr/>
          <a:lstStyle/>
          <a:p>
            <a:pPr>
              <a:defRPr/>
            </a:pPr>
            <a:r>
              <a:rPr lang="en-US" dirty="0" smtClean="0"/>
              <a:t>SWOT Analysis</a:t>
            </a:r>
            <a:endParaRPr lang="en-US" dirty="0"/>
          </a:p>
        </p:txBody>
      </p:sp>
      <p:grpSp>
        <p:nvGrpSpPr>
          <p:cNvPr id="14340" name="Group 14"/>
          <p:cNvGrpSpPr>
            <a:grpSpLocks/>
          </p:cNvGrpSpPr>
          <p:nvPr/>
        </p:nvGrpSpPr>
        <p:grpSpPr bwMode="auto">
          <a:xfrm>
            <a:off x="210687" y="1109448"/>
            <a:ext cx="8742244" cy="5400534"/>
            <a:chOff x="482600" y="1409700"/>
            <a:chExt cx="7658100" cy="4495800"/>
          </a:xfrm>
        </p:grpSpPr>
        <p:sp>
          <p:nvSpPr>
            <p:cNvPr id="8" name="Oval 7"/>
            <p:cNvSpPr/>
            <p:nvPr>
              <p:custDataLst>
                <p:tags r:id="rId3"/>
              </p:custDataLst>
            </p:nvPr>
          </p:nvSpPr>
          <p:spPr>
            <a:xfrm>
              <a:off x="1651000" y="2146300"/>
              <a:ext cx="5372100" cy="3022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4" name="Rectangle 3"/>
            <p:cNvSpPr/>
            <p:nvPr>
              <p:custDataLst>
                <p:tags r:id="rId4"/>
              </p:custDataLst>
            </p:nvPr>
          </p:nvSpPr>
          <p:spPr>
            <a:xfrm>
              <a:off x="482600" y="1828800"/>
              <a:ext cx="3684588" cy="1714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65100" lvl="1" indent="-165100">
                <a:spcAft>
                  <a:spcPts val="300"/>
                </a:spcAft>
                <a:buFont typeface="Wingdings" pitchFamily="2" charset="2"/>
                <a:buChar char="§"/>
                <a:defRPr/>
              </a:pPr>
              <a:r>
                <a:rPr lang="en-US" sz="1400" dirty="0">
                  <a:solidFill>
                    <a:schemeClr val="tx1"/>
                  </a:solidFill>
                  <a:latin typeface="+mj-lt"/>
                </a:rPr>
                <a:t>One of the few qualified in 765kV Trans Line and above</a:t>
              </a:r>
            </a:p>
            <a:p>
              <a:pPr marL="165100" lvl="1" indent="-165100">
                <a:spcAft>
                  <a:spcPts val="300"/>
                </a:spcAft>
                <a:buFont typeface="Wingdings" pitchFamily="2" charset="2"/>
                <a:buChar char="§"/>
                <a:defRPr/>
              </a:pPr>
              <a:r>
                <a:rPr lang="en-US" sz="1400" dirty="0">
                  <a:solidFill>
                    <a:schemeClr val="tx1"/>
                  </a:solidFill>
                  <a:latin typeface="+mj-lt"/>
                </a:rPr>
                <a:t>Experienced team with exposure to Trans Line, Sub Stations &amp; Industrial Power Systems </a:t>
              </a:r>
            </a:p>
            <a:p>
              <a:pPr marL="165100" lvl="1" indent="-165100">
                <a:spcAft>
                  <a:spcPts val="300"/>
                </a:spcAft>
                <a:buFont typeface="Wingdings" pitchFamily="2" charset="2"/>
                <a:buChar char="§"/>
                <a:defRPr/>
              </a:pPr>
              <a:r>
                <a:rPr lang="en-US" sz="1400" dirty="0">
                  <a:solidFill>
                    <a:schemeClr val="tx1"/>
                  </a:solidFill>
                  <a:latin typeface="+mj-lt"/>
                </a:rPr>
                <a:t>USP of in-house manufacturing facility for Towers, Conductors, Fittings</a:t>
              </a:r>
            </a:p>
            <a:p>
              <a:pPr marL="165100" lvl="1" indent="-165100">
                <a:spcAft>
                  <a:spcPts val="300"/>
                </a:spcAft>
                <a:buFont typeface="Wingdings" pitchFamily="2" charset="2"/>
                <a:buChar char="§"/>
                <a:defRPr/>
              </a:pPr>
              <a:r>
                <a:rPr lang="en-US" sz="1400" dirty="0">
                  <a:solidFill>
                    <a:schemeClr val="tx1"/>
                  </a:solidFill>
                  <a:latin typeface="+mj-lt"/>
                </a:rPr>
                <a:t>One of the 1</a:t>
              </a:r>
              <a:r>
                <a:rPr lang="en-US" sz="1400" baseline="30000" dirty="0">
                  <a:solidFill>
                    <a:schemeClr val="tx1"/>
                  </a:solidFill>
                  <a:latin typeface="+mj-lt"/>
                </a:rPr>
                <a:t>st</a:t>
              </a:r>
              <a:r>
                <a:rPr lang="en-US" sz="1400" dirty="0">
                  <a:solidFill>
                    <a:schemeClr val="tx1"/>
                  </a:solidFill>
                  <a:latin typeface="+mj-lt"/>
                </a:rPr>
                <a:t> entrants in solar power </a:t>
              </a:r>
            </a:p>
          </p:txBody>
        </p:sp>
        <p:sp>
          <p:nvSpPr>
            <p:cNvPr id="5" name="Rectangle 4"/>
            <p:cNvSpPr/>
            <p:nvPr>
              <p:custDataLst>
                <p:tags r:id="rId5"/>
              </p:custDataLst>
            </p:nvPr>
          </p:nvSpPr>
          <p:spPr>
            <a:xfrm>
              <a:off x="4456113" y="1828800"/>
              <a:ext cx="3684587" cy="1714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65100" lvl="1" indent="-165100">
                <a:buFont typeface="Wingdings" pitchFamily="2" charset="2"/>
                <a:buChar char="§"/>
                <a:defRPr/>
              </a:pPr>
              <a:r>
                <a:rPr lang="en-US" sz="1400" dirty="0">
                  <a:solidFill>
                    <a:schemeClr val="tx1"/>
                  </a:solidFill>
                  <a:latin typeface="+mj-lt"/>
                </a:rPr>
                <a:t>Manpower for new projects </a:t>
              </a:r>
            </a:p>
            <a:p>
              <a:pPr marL="165100" lvl="1" indent="-165100">
                <a:buFont typeface="Wingdings" pitchFamily="2" charset="2"/>
                <a:buChar char="§"/>
                <a:defRPr/>
              </a:pPr>
              <a:r>
                <a:rPr lang="en-US" sz="1400" dirty="0">
                  <a:solidFill>
                    <a:schemeClr val="tx1"/>
                  </a:solidFill>
                  <a:latin typeface="+mj-lt"/>
                </a:rPr>
                <a:t>Attrition &amp; poaching in industry</a:t>
              </a:r>
            </a:p>
          </p:txBody>
        </p:sp>
        <p:sp>
          <p:nvSpPr>
            <p:cNvPr id="6" name="Rectangle 5"/>
            <p:cNvSpPr/>
            <p:nvPr>
              <p:custDataLst>
                <p:tags r:id="rId6"/>
              </p:custDataLst>
            </p:nvPr>
          </p:nvSpPr>
          <p:spPr>
            <a:xfrm>
              <a:off x="482600" y="3810000"/>
              <a:ext cx="3684588" cy="1676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65100" lvl="1" indent="-165100">
                <a:spcAft>
                  <a:spcPts val="300"/>
                </a:spcAft>
                <a:buFont typeface="Wingdings" pitchFamily="2" charset="2"/>
                <a:buChar char="§"/>
                <a:defRPr/>
              </a:pPr>
              <a:r>
                <a:rPr lang="en-US" sz="1300" dirty="0" smtClean="0">
                  <a:solidFill>
                    <a:schemeClr val="tx1"/>
                  </a:solidFill>
                  <a:latin typeface="+mj-lt"/>
                </a:rPr>
                <a:t>US$ 7.1 </a:t>
              </a:r>
              <a:r>
                <a:rPr lang="en-US" sz="1300" dirty="0" err="1" smtClean="0">
                  <a:solidFill>
                    <a:schemeClr val="tx1"/>
                  </a:solidFill>
                  <a:latin typeface="+mj-lt"/>
                </a:rPr>
                <a:t>tn</a:t>
              </a:r>
              <a:r>
                <a:rPr lang="en-US" sz="1300" dirty="0" smtClean="0">
                  <a:solidFill>
                    <a:schemeClr val="tx1"/>
                  </a:solidFill>
                  <a:latin typeface="+mj-lt"/>
                </a:rPr>
                <a:t> investments in the T&amp;D sector over 2010-35 across the globe.</a:t>
              </a:r>
            </a:p>
            <a:p>
              <a:pPr marL="165100" lvl="1" indent="-165100">
                <a:spcAft>
                  <a:spcPts val="300"/>
                </a:spcAft>
                <a:buFont typeface="Wingdings" pitchFamily="2" charset="2"/>
                <a:buChar char="§"/>
                <a:defRPr/>
              </a:pPr>
              <a:r>
                <a:rPr lang="en-US" sz="1300" dirty="0" smtClean="0">
                  <a:solidFill>
                    <a:schemeClr val="tx1"/>
                  </a:solidFill>
                  <a:latin typeface="+mj-lt"/>
                </a:rPr>
                <a:t>In </a:t>
              </a:r>
              <a:r>
                <a:rPr lang="en-US" sz="1300" dirty="0">
                  <a:solidFill>
                    <a:schemeClr val="tx1"/>
                  </a:solidFill>
                  <a:latin typeface="+mj-lt"/>
                </a:rPr>
                <a:t>the 12</a:t>
              </a:r>
              <a:r>
                <a:rPr lang="en-US" sz="1300" baseline="30000" dirty="0">
                  <a:solidFill>
                    <a:schemeClr val="tx1"/>
                  </a:solidFill>
                  <a:latin typeface="+mj-lt"/>
                </a:rPr>
                <a:t>th</a:t>
              </a:r>
              <a:r>
                <a:rPr lang="en-US" sz="1300" dirty="0">
                  <a:solidFill>
                    <a:schemeClr val="tx1"/>
                  </a:solidFill>
                  <a:latin typeface="+mj-lt"/>
                </a:rPr>
                <a:t> Plan, 75,000 kms of Trans Lines of over 400kV envisaged</a:t>
              </a:r>
            </a:p>
            <a:p>
              <a:pPr marL="165100" lvl="1" indent="-165100">
                <a:spcAft>
                  <a:spcPts val="300"/>
                </a:spcAft>
                <a:buFont typeface="Wingdings" pitchFamily="2" charset="2"/>
                <a:buChar char="§"/>
                <a:defRPr/>
              </a:pPr>
              <a:r>
                <a:rPr lang="en-US" sz="1300" dirty="0">
                  <a:solidFill>
                    <a:schemeClr val="tx1"/>
                  </a:solidFill>
                  <a:latin typeface="+mj-lt"/>
                </a:rPr>
                <a:t>Envisage potential for 1200kV TL</a:t>
              </a:r>
            </a:p>
            <a:p>
              <a:pPr marL="165100" lvl="1" indent="-165100">
                <a:spcAft>
                  <a:spcPts val="300"/>
                </a:spcAft>
                <a:buFont typeface="Wingdings" pitchFamily="2" charset="2"/>
                <a:buChar char="§"/>
                <a:defRPr/>
              </a:pPr>
              <a:r>
                <a:rPr lang="en-US" sz="1300" dirty="0">
                  <a:solidFill>
                    <a:schemeClr val="tx1"/>
                  </a:solidFill>
                  <a:latin typeface="+mj-lt"/>
                </a:rPr>
                <a:t>Railways- </a:t>
              </a:r>
            </a:p>
            <a:p>
              <a:pPr marL="622300" lvl="2" indent="-165100">
                <a:spcAft>
                  <a:spcPts val="300"/>
                </a:spcAft>
                <a:buFont typeface="Arial" pitchFamily="34" charset="0"/>
                <a:buChar char="•"/>
                <a:defRPr/>
              </a:pPr>
              <a:r>
                <a:rPr lang="en-US" sz="1300" dirty="0">
                  <a:solidFill>
                    <a:schemeClr val="tx1"/>
                  </a:solidFill>
                  <a:latin typeface="+mj-lt"/>
                </a:rPr>
                <a:t>Railway Electrifications, </a:t>
              </a:r>
            </a:p>
            <a:p>
              <a:pPr marL="622300" lvl="2" indent="-165100">
                <a:spcAft>
                  <a:spcPts val="300"/>
                </a:spcAft>
                <a:buFont typeface="Arial" pitchFamily="34" charset="0"/>
                <a:buChar char="•"/>
                <a:defRPr/>
              </a:pPr>
              <a:r>
                <a:rPr lang="en-US" sz="1300" dirty="0">
                  <a:solidFill>
                    <a:schemeClr val="tx1"/>
                  </a:solidFill>
                  <a:latin typeface="+mj-lt"/>
                </a:rPr>
                <a:t>Metro Projects</a:t>
              </a:r>
            </a:p>
            <a:p>
              <a:pPr marL="622300" lvl="2" indent="-165100">
                <a:spcAft>
                  <a:spcPts val="300"/>
                </a:spcAft>
                <a:buFont typeface="Arial" pitchFamily="34" charset="0"/>
                <a:buChar char="•"/>
                <a:defRPr/>
              </a:pPr>
              <a:r>
                <a:rPr lang="en-US" sz="1300" dirty="0">
                  <a:solidFill>
                    <a:schemeClr val="tx1"/>
                  </a:solidFill>
                  <a:latin typeface="+mj-lt"/>
                </a:rPr>
                <a:t>DFCC</a:t>
              </a:r>
            </a:p>
          </p:txBody>
        </p:sp>
        <p:sp>
          <p:nvSpPr>
            <p:cNvPr id="7" name="Rectangle 6"/>
            <p:cNvSpPr/>
            <p:nvPr>
              <p:custDataLst>
                <p:tags r:id="rId7"/>
              </p:custDataLst>
            </p:nvPr>
          </p:nvSpPr>
          <p:spPr>
            <a:xfrm>
              <a:off x="4456113" y="3810000"/>
              <a:ext cx="3684587" cy="1676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65100" lvl="1" indent="-165100">
                <a:spcAft>
                  <a:spcPts val="300"/>
                </a:spcAft>
                <a:buFont typeface="Wingdings" pitchFamily="2" charset="2"/>
                <a:buChar char="§"/>
                <a:defRPr/>
              </a:pPr>
              <a:r>
                <a:rPr lang="en-US" sz="1400" dirty="0">
                  <a:solidFill>
                    <a:schemeClr val="tx1"/>
                  </a:solidFill>
                  <a:latin typeface="+mj-lt"/>
                </a:rPr>
                <a:t>New  entrants</a:t>
              </a:r>
            </a:p>
            <a:p>
              <a:pPr marL="165100" lvl="1" indent="-165100">
                <a:spcAft>
                  <a:spcPts val="300"/>
                </a:spcAft>
                <a:buFont typeface="Wingdings" pitchFamily="2" charset="2"/>
                <a:buChar char="§"/>
                <a:defRPr/>
              </a:pPr>
              <a:r>
                <a:rPr lang="en-US" sz="1400" dirty="0">
                  <a:solidFill>
                    <a:schemeClr val="tx1"/>
                  </a:solidFill>
                  <a:latin typeface="+mj-lt"/>
                </a:rPr>
                <a:t>Competition from </a:t>
              </a:r>
              <a:r>
                <a:rPr lang="en-US" sz="1400" dirty="0" smtClean="0">
                  <a:solidFill>
                    <a:schemeClr val="tx1"/>
                  </a:solidFill>
                  <a:latin typeface="+mj-lt"/>
                </a:rPr>
                <a:t>Global Majors</a:t>
              </a:r>
              <a:endParaRPr lang="en-US" sz="1400" dirty="0">
                <a:solidFill>
                  <a:schemeClr val="tx1"/>
                </a:solidFill>
                <a:latin typeface="+mj-lt"/>
              </a:endParaRPr>
            </a:p>
          </p:txBody>
        </p:sp>
        <p:sp>
          <p:nvSpPr>
            <p:cNvPr id="10" name="Rectangle 9"/>
            <p:cNvSpPr/>
            <p:nvPr>
              <p:custDataLst>
                <p:tags r:id="rId8"/>
              </p:custDataLst>
            </p:nvPr>
          </p:nvSpPr>
          <p:spPr>
            <a:xfrm>
              <a:off x="482600" y="1409700"/>
              <a:ext cx="3684588" cy="381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Strengths </a:t>
              </a:r>
            </a:p>
          </p:txBody>
        </p:sp>
        <p:sp>
          <p:nvSpPr>
            <p:cNvPr id="11" name="Rectangle 10"/>
            <p:cNvSpPr/>
            <p:nvPr>
              <p:custDataLst>
                <p:tags r:id="rId9"/>
              </p:custDataLst>
            </p:nvPr>
          </p:nvSpPr>
          <p:spPr>
            <a:xfrm>
              <a:off x="4456113" y="1409700"/>
              <a:ext cx="3684587" cy="381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Weaknesses</a:t>
              </a:r>
            </a:p>
          </p:txBody>
        </p:sp>
        <p:sp>
          <p:nvSpPr>
            <p:cNvPr id="12" name="Rectangle 11"/>
            <p:cNvSpPr/>
            <p:nvPr>
              <p:custDataLst>
                <p:tags r:id="rId10"/>
              </p:custDataLst>
            </p:nvPr>
          </p:nvSpPr>
          <p:spPr>
            <a:xfrm>
              <a:off x="482600" y="5524500"/>
              <a:ext cx="3684588" cy="381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Opportunities </a:t>
              </a:r>
            </a:p>
          </p:txBody>
        </p:sp>
        <p:sp>
          <p:nvSpPr>
            <p:cNvPr id="13" name="Rectangle 12"/>
            <p:cNvSpPr/>
            <p:nvPr>
              <p:custDataLst>
                <p:tags r:id="rId11"/>
              </p:custDataLst>
            </p:nvPr>
          </p:nvSpPr>
          <p:spPr>
            <a:xfrm>
              <a:off x="4456113" y="5524500"/>
              <a:ext cx="3684587" cy="381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Threats</a:t>
              </a:r>
            </a:p>
          </p:txBody>
        </p:sp>
      </p:grpSp>
      <p:sp>
        <p:nvSpPr>
          <p:cNvPr id="16" name="Slide Number Placeholder 15"/>
          <p:cNvSpPr>
            <a:spLocks noGrp="1"/>
          </p:cNvSpPr>
          <p:nvPr>
            <p:ph type="sldNum" sz="quarter" idx="11"/>
          </p:nvPr>
        </p:nvSpPr>
        <p:spPr/>
        <p:txBody>
          <a:bodyPr/>
          <a:lstStyle/>
          <a:p>
            <a:pPr>
              <a:defRPr/>
            </a:pPr>
            <a:fld id="{6EBAF75F-2EC7-4B9E-B229-A68257046739}" type="slidenum">
              <a:rPr lang="en-IN"/>
              <a:pPr>
                <a:defRPr/>
              </a:pPr>
              <a:t>65</a:t>
            </a:fld>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Playing in the big league</a:t>
            </a:r>
            <a:endParaRPr lang="en-US" dirty="0"/>
          </a:p>
        </p:txBody>
      </p:sp>
      <p:cxnSp>
        <p:nvCxnSpPr>
          <p:cNvPr id="4" name="Straight Connector 3"/>
          <p:cNvCxnSpPr/>
          <p:nvPr>
            <p:custDataLst>
              <p:tags r:id="rId1"/>
            </p:custDataLst>
          </p:nvPr>
        </p:nvCxnSpPr>
        <p:spPr>
          <a:xfrm rot="5400000" flipH="1" flipV="1">
            <a:off x="1812925" y="3060700"/>
            <a:ext cx="0" cy="1403350"/>
          </a:xfrm>
          <a:prstGeom prst="line">
            <a:avLst/>
          </a:prstGeom>
          <a:ln>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2"/>
            </p:custDataLst>
          </p:nvPr>
        </p:nvCxnSpPr>
        <p:spPr>
          <a:xfrm rot="5400000" flipH="1" flipV="1">
            <a:off x="1812925" y="1203325"/>
            <a:ext cx="0" cy="1403350"/>
          </a:xfrm>
          <a:prstGeom prst="line">
            <a:avLst/>
          </a:prstGeom>
          <a:ln>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Isosceles Triangle 5"/>
          <p:cNvSpPr/>
          <p:nvPr>
            <p:custDataLst>
              <p:tags r:id="rId3"/>
            </p:custDataLst>
          </p:nvPr>
        </p:nvSpPr>
        <p:spPr>
          <a:xfrm>
            <a:off x="269875" y="1295400"/>
            <a:ext cx="1722438" cy="4953000"/>
          </a:xfrm>
          <a:prstGeom prst="triangl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latin typeface="+mj-lt"/>
            </a:endParaRPr>
          </a:p>
        </p:txBody>
      </p:sp>
      <p:sp>
        <p:nvSpPr>
          <p:cNvPr id="7" name="TextBox 16"/>
          <p:cNvSpPr txBox="1">
            <a:spLocks noChangeArrowheads="1"/>
          </p:cNvSpPr>
          <p:nvPr>
            <p:custDataLst>
              <p:tags r:id="rId4"/>
            </p:custDataLst>
          </p:nvPr>
        </p:nvSpPr>
        <p:spPr bwMode="auto">
          <a:xfrm>
            <a:off x="2514600" y="5383213"/>
            <a:ext cx="2236788" cy="461962"/>
          </a:xfrm>
          <a:prstGeom prst="rect">
            <a:avLst/>
          </a:prstGeom>
          <a:solidFill>
            <a:schemeClr val="accent5">
              <a:lumMod val="20000"/>
              <a:lumOff val="80000"/>
            </a:schemeClr>
          </a:solidFill>
          <a:ln w="9525">
            <a:noFill/>
            <a:miter lim="800000"/>
            <a:headEnd/>
            <a:tailEnd/>
          </a:ln>
        </p:spPr>
        <p:txBody>
          <a:bodyPr>
            <a:spAutoFit/>
          </a:bodyPr>
          <a:lstStyle/>
          <a:p>
            <a:pPr fontAlgn="auto">
              <a:spcBef>
                <a:spcPts val="0"/>
              </a:spcBef>
              <a:spcAft>
                <a:spcPts val="0"/>
              </a:spcAft>
              <a:defRPr/>
            </a:pPr>
            <a:r>
              <a:rPr lang="en-US" sz="1200" dirty="0">
                <a:latin typeface="+mj-lt"/>
              </a:rPr>
              <a:t>Large number of local engineering companies.</a:t>
            </a:r>
          </a:p>
        </p:txBody>
      </p:sp>
      <p:cxnSp>
        <p:nvCxnSpPr>
          <p:cNvPr id="8" name="Straight Connector 7"/>
          <p:cNvCxnSpPr/>
          <p:nvPr>
            <p:custDataLst>
              <p:tags r:id="rId5"/>
            </p:custDataLst>
          </p:nvPr>
        </p:nvCxnSpPr>
        <p:spPr>
          <a:xfrm rot="5400000" flipH="1" flipV="1">
            <a:off x="1812925" y="4913313"/>
            <a:ext cx="0" cy="1403350"/>
          </a:xfrm>
          <a:prstGeom prst="line">
            <a:avLst/>
          </a:prstGeom>
          <a:ln>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16"/>
          <p:cNvSpPr txBox="1">
            <a:spLocks noChangeArrowheads="1"/>
          </p:cNvSpPr>
          <p:nvPr>
            <p:custDataLst>
              <p:tags r:id="rId6"/>
            </p:custDataLst>
          </p:nvPr>
        </p:nvSpPr>
        <p:spPr bwMode="auto">
          <a:xfrm>
            <a:off x="2514600" y="1204913"/>
            <a:ext cx="2236788" cy="1570037"/>
          </a:xfrm>
          <a:prstGeom prst="rect">
            <a:avLst/>
          </a:prstGeom>
          <a:solidFill>
            <a:schemeClr val="accent5">
              <a:lumMod val="20000"/>
              <a:lumOff val="80000"/>
            </a:schemeClr>
          </a:solidFill>
          <a:ln w="9525">
            <a:noFill/>
            <a:miter lim="800000"/>
            <a:headEnd/>
            <a:tailEnd/>
          </a:ln>
        </p:spPr>
        <p:txBody>
          <a:bodyPr>
            <a:spAutoFit/>
          </a:bodyPr>
          <a:lstStyle/>
          <a:p>
            <a:pPr fontAlgn="auto">
              <a:spcBef>
                <a:spcPts val="0"/>
              </a:spcBef>
              <a:spcAft>
                <a:spcPts val="0"/>
              </a:spcAft>
              <a:defRPr/>
            </a:pPr>
            <a:r>
              <a:rPr lang="en-US" sz="1200" dirty="0">
                <a:latin typeface="+mj-lt"/>
              </a:rPr>
              <a:t>With proven execution skills, support from government </a:t>
            </a:r>
            <a:r>
              <a:rPr lang="en-US" sz="1200" dirty="0" err="1">
                <a:latin typeface="+mj-lt"/>
              </a:rPr>
              <a:t>organisation</a:t>
            </a:r>
            <a:r>
              <a:rPr lang="en-US" sz="1200" dirty="0">
                <a:latin typeface="+mj-lt"/>
              </a:rPr>
              <a:t> and being one of the few players in the 765kV segment, EMC is expected to benefit from government’s transmission capacity expansion plans.</a:t>
            </a:r>
          </a:p>
        </p:txBody>
      </p:sp>
      <p:cxnSp>
        <p:nvCxnSpPr>
          <p:cNvPr id="10" name="Straight Arrow Connector 9"/>
          <p:cNvCxnSpPr/>
          <p:nvPr>
            <p:custDataLst>
              <p:tags r:id="rId7"/>
            </p:custDataLst>
          </p:nvPr>
        </p:nvCxnSpPr>
        <p:spPr>
          <a:xfrm rot="16200000" flipV="1">
            <a:off x="527844" y="4617244"/>
            <a:ext cx="3259137" cy="3175"/>
          </a:xfrm>
          <a:prstGeom prst="straightConnector1">
            <a:avLst/>
          </a:prstGeom>
          <a:ln w="38100">
            <a:solidFill>
              <a:schemeClr val="tx1">
                <a:alpha val="78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custDataLst>
              <p:tags r:id="rId8"/>
            </p:custDataLst>
          </p:nvPr>
        </p:nvSpPr>
        <p:spPr bwMode="auto">
          <a:xfrm>
            <a:off x="4959350" y="1204913"/>
            <a:ext cx="3775075" cy="376237"/>
          </a:xfrm>
          <a:prstGeom prst="rect">
            <a:avLst/>
          </a:prstGeom>
          <a:solidFill>
            <a:srgbClr val="99CCFF"/>
          </a:solidFill>
          <a:ln w="9525">
            <a:noFill/>
            <a:miter lim="800000"/>
            <a:headEnd/>
            <a:tailEnd/>
          </a:ln>
        </p:spPr>
        <p:txBody>
          <a:bodyPr anchor="ctr"/>
          <a:lstStyle/>
          <a:p>
            <a:pPr>
              <a:defRPr/>
            </a:pPr>
            <a:r>
              <a:rPr lang="en-IN" sz="1400" b="1" dirty="0">
                <a:latin typeface="+mj-lt"/>
              </a:rPr>
              <a:t>1200kV T&amp;D Projects </a:t>
            </a:r>
          </a:p>
        </p:txBody>
      </p:sp>
      <p:sp>
        <p:nvSpPr>
          <p:cNvPr id="12" name="Title 1"/>
          <p:cNvSpPr txBox="1">
            <a:spLocks/>
          </p:cNvSpPr>
          <p:nvPr>
            <p:custDataLst>
              <p:tags r:id="rId9"/>
            </p:custDataLst>
          </p:nvPr>
        </p:nvSpPr>
        <p:spPr bwMode="auto">
          <a:xfrm>
            <a:off x="4986338" y="1646238"/>
            <a:ext cx="3748087" cy="277812"/>
          </a:xfrm>
          <a:prstGeom prst="rect">
            <a:avLst/>
          </a:prstGeom>
          <a:solidFill>
            <a:schemeClr val="accent5">
              <a:lumMod val="20000"/>
              <a:lumOff val="80000"/>
            </a:schemeClr>
          </a:solidFill>
          <a:ln w="9525">
            <a:noFill/>
            <a:miter lim="800000"/>
            <a:headEnd/>
            <a:tailEnd/>
          </a:ln>
        </p:spPr>
        <p:txBody>
          <a:bodyPr>
            <a:spAutoFit/>
          </a:bodyPr>
          <a:lstStyle/>
          <a:p>
            <a:pPr marL="174625" lvl="1" indent="-174625">
              <a:spcAft>
                <a:spcPts val="600"/>
              </a:spcAft>
              <a:buFont typeface="Wingdings" pitchFamily="2" charset="2"/>
              <a:buChar char="§"/>
              <a:defRPr/>
            </a:pPr>
            <a:r>
              <a:rPr lang="en-US" sz="1200" dirty="0">
                <a:latin typeface="+mj-lt"/>
              </a:rPr>
              <a:t>Poised to enter 1200kV  segment</a:t>
            </a:r>
          </a:p>
        </p:txBody>
      </p:sp>
      <p:sp>
        <p:nvSpPr>
          <p:cNvPr id="13" name="TextBox 3"/>
          <p:cNvSpPr txBox="1">
            <a:spLocks noChangeArrowheads="1"/>
          </p:cNvSpPr>
          <p:nvPr>
            <p:custDataLst>
              <p:tags r:id="rId10"/>
            </p:custDataLst>
          </p:nvPr>
        </p:nvSpPr>
        <p:spPr bwMode="auto">
          <a:xfrm>
            <a:off x="4986338" y="2767013"/>
            <a:ext cx="3733800" cy="376237"/>
          </a:xfrm>
          <a:prstGeom prst="rect">
            <a:avLst/>
          </a:prstGeom>
          <a:solidFill>
            <a:srgbClr val="99CCFF"/>
          </a:solidFill>
          <a:ln w="9525">
            <a:noFill/>
            <a:miter lim="800000"/>
            <a:headEnd/>
            <a:tailEnd/>
          </a:ln>
        </p:spPr>
        <p:txBody>
          <a:bodyPr anchor="ctr"/>
          <a:lstStyle/>
          <a:p>
            <a:pPr>
              <a:defRPr/>
            </a:pPr>
            <a:r>
              <a:rPr lang="en-IN" sz="1400" b="1" dirty="0">
                <a:latin typeface="+mj-lt"/>
              </a:rPr>
              <a:t>400kV / 765kV T&amp;D segment</a:t>
            </a:r>
          </a:p>
        </p:txBody>
      </p:sp>
      <p:sp>
        <p:nvSpPr>
          <p:cNvPr id="14" name="Title 1"/>
          <p:cNvSpPr txBox="1">
            <a:spLocks/>
          </p:cNvSpPr>
          <p:nvPr>
            <p:custDataLst>
              <p:tags r:id="rId11"/>
            </p:custDataLst>
          </p:nvPr>
        </p:nvSpPr>
        <p:spPr bwMode="auto">
          <a:xfrm>
            <a:off x="4986338" y="3200400"/>
            <a:ext cx="3721100" cy="2032000"/>
          </a:xfrm>
          <a:prstGeom prst="rect">
            <a:avLst/>
          </a:prstGeom>
          <a:solidFill>
            <a:schemeClr val="accent5">
              <a:lumMod val="20000"/>
              <a:lumOff val="80000"/>
            </a:schemeClr>
          </a:solidFill>
          <a:ln w="9525">
            <a:noFill/>
            <a:miter lim="800000"/>
            <a:headEnd/>
            <a:tailEnd/>
          </a:ln>
        </p:spPr>
        <p:txBody>
          <a:bodyPr>
            <a:spAutoFit/>
          </a:bodyPr>
          <a:lstStyle/>
          <a:p>
            <a:pPr marL="174625" lvl="1" indent="-174625">
              <a:spcAft>
                <a:spcPts val="600"/>
              </a:spcAft>
              <a:buFont typeface="Wingdings" pitchFamily="2" charset="2"/>
              <a:buChar char="§"/>
              <a:defRPr/>
            </a:pPr>
            <a:r>
              <a:rPr lang="en-US" sz="1200" dirty="0">
                <a:latin typeface="+mj-lt"/>
              </a:rPr>
              <a:t>Major focus by government on development.</a:t>
            </a:r>
          </a:p>
          <a:p>
            <a:pPr marL="174625" lvl="1" indent="-174625">
              <a:spcAft>
                <a:spcPts val="600"/>
              </a:spcAft>
              <a:buFont typeface="Wingdings" pitchFamily="2" charset="2"/>
              <a:buChar char="§"/>
              <a:defRPr/>
            </a:pPr>
            <a:r>
              <a:rPr lang="en-US" sz="1200" dirty="0">
                <a:latin typeface="+mj-lt"/>
              </a:rPr>
              <a:t>Premium Segment.</a:t>
            </a:r>
          </a:p>
          <a:p>
            <a:pPr marL="174625" lvl="1" indent="-174625">
              <a:spcAft>
                <a:spcPts val="600"/>
              </a:spcAft>
              <a:buFont typeface="Wingdings" pitchFamily="2" charset="2"/>
              <a:buChar char="§"/>
              <a:defRPr/>
            </a:pPr>
            <a:r>
              <a:rPr lang="en-US" sz="1200" dirty="0">
                <a:latin typeface="+mj-lt"/>
              </a:rPr>
              <a:t>High Margin Business.</a:t>
            </a:r>
          </a:p>
          <a:p>
            <a:pPr marL="174625" lvl="1" indent="-174625">
              <a:spcAft>
                <a:spcPts val="600"/>
              </a:spcAft>
              <a:buFont typeface="Wingdings" pitchFamily="2" charset="2"/>
              <a:buChar char="§"/>
              <a:defRPr/>
            </a:pPr>
            <a:r>
              <a:rPr lang="en-US" sz="1200" dirty="0">
                <a:latin typeface="+mj-lt"/>
              </a:rPr>
              <a:t>Required Established Track Record.</a:t>
            </a:r>
          </a:p>
          <a:p>
            <a:pPr marL="174625" lvl="1" indent="-174625">
              <a:spcAft>
                <a:spcPts val="600"/>
              </a:spcAft>
              <a:buFont typeface="Wingdings" pitchFamily="2" charset="2"/>
              <a:buChar char="§"/>
              <a:defRPr/>
            </a:pPr>
            <a:r>
              <a:rPr lang="en-US" sz="1200" dirty="0">
                <a:latin typeface="+mj-lt"/>
              </a:rPr>
              <a:t>Only 6-7 Leading Players.</a:t>
            </a:r>
          </a:p>
          <a:p>
            <a:pPr marL="174625" lvl="1" indent="-174625">
              <a:spcAft>
                <a:spcPts val="600"/>
              </a:spcAft>
              <a:buFont typeface="Wingdings" pitchFamily="2" charset="2"/>
              <a:buChar char="§"/>
              <a:defRPr/>
            </a:pPr>
            <a:r>
              <a:rPr lang="fr-FR" sz="1200" dirty="0" err="1">
                <a:latin typeface="+mj-lt"/>
              </a:rPr>
              <a:t>Kalpataru</a:t>
            </a:r>
            <a:r>
              <a:rPr lang="fr-FR" sz="1200" dirty="0">
                <a:latin typeface="+mj-lt"/>
              </a:rPr>
              <a:t>, KEC/RPG, </a:t>
            </a:r>
            <a:r>
              <a:rPr lang="fr-FR" sz="1200" dirty="0" err="1">
                <a:latin typeface="+mj-lt"/>
              </a:rPr>
              <a:t>Jyoti</a:t>
            </a:r>
            <a:r>
              <a:rPr lang="fr-FR" sz="1200" dirty="0">
                <a:latin typeface="+mj-lt"/>
              </a:rPr>
              <a:t>, etc.</a:t>
            </a:r>
          </a:p>
          <a:p>
            <a:pPr marL="174625" lvl="1" indent="-174625">
              <a:spcAft>
                <a:spcPts val="600"/>
              </a:spcAft>
              <a:buFont typeface="Wingdings" pitchFamily="2" charset="2"/>
              <a:buChar char="§"/>
              <a:defRPr/>
            </a:pPr>
            <a:r>
              <a:rPr lang="en-US" sz="1200" dirty="0">
                <a:latin typeface="+mj-lt"/>
              </a:rPr>
              <a:t>One of the few players capable of executing both AIS &amp; GIS based Substations</a:t>
            </a:r>
          </a:p>
        </p:txBody>
      </p:sp>
      <p:sp>
        <p:nvSpPr>
          <p:cNvPr id="15" name="TextBox 3"/>
          <p:cNvSpPr txBox="1">
            <a:spLocks noChangeArrowheads="1"/>
          </p:cNvSpPr>
          <p:nvPr>
            <p:custDataLst>
              <p:tags r:id="rId12"/>
            </p:custDataLst>
          </p:nvPr>
        </p:nvSpPr>
        <p:spPr bwMode="auto">
          <a:xfrm>
            <a:off x="4959350" y="5303838"/>
            <a:ext cx="3760788" cy="376237"/>
          </a:xfrm>
          <a:prstGeom prst="rect">
            <a:avLst/>
          </a:prstGeom>
          <a:solidFill>
            <a:srgbClr val="99CCFF"/>
          </a:solidFill>
          <a:ln w="9525">
            <a:noFill/>
            <a:miter lim="800000"/>
            <a:headEnd/>
            <a:tailEnd/>
          </a:ln>
        </p:spPr>
        <p:txBody>
          <a:bodyPr anchor="ctr"/>
          <a:lstStyle/>
          <a:p>
            <a:pPr>
              <a:defRPr/>
            </a:pPr>
            <a:r>
              <a:rPr lang="en-IN" sz="1400" b="1" dirty="0">
                <a:latin typeface="+mj-lt"/>
              </a:rPr>
              <a:t>200kV / 230kV Transmission Line Projects</a:t>
            </a:r>
          </a:p>
        </p:txBody>
      </p:sp>
      <p:sp>
        <p:nvSpPr>
          <p:cNvPr id="16" name="Title 1"/>
          <p:cNvSpPr txBox="1">
            <a:spLocks/>
          </p:cNvSpPr>
          <p:nvPr>
            <p:custDataLst>
              <p:tags r:id="rId13"/>
            </p:custDataLst>
          </p:nvPr>
        </p:nvSpPr>
        <p:spPr bwMode="auto">
          <a:xfrm>
            <a:off x="4986338" y="5748338"/>
            <a:ext cx="3694112" cy="276225"/>
          </a:xfrm>
          <a:prstGeom prst="rect">
            <a:avLst/>
          </a:prstGeom>
          <a:solidFill>
            <a:schemeClr val="accent5">
              <a:lumMod val="20000"/>
              <a:lumOff val="80000"/>
            </a:schemeClr>
          </a:solidFill>
          <a:ln w="9525">
            <a:noFill/>
            <a:miter lim="800000"/>
            <a:headEnd/>
            <a:tailEnd/>
          </a:ln>
        </p:spPr>
        <p:txBody>
          <a:bodyPr>
            <a:spAutoFit/>
          </a:bodyPr>
          <a:lstStyle/>
          <a:p>
            <a:pPr marL="174625" lvl="1" indent="-174625">
              <a:buFont typeface="Wingdings" pitchFamily="2" charset="2"/>
              <a:buChar char="§"/>
              <a:defRPr/>
            </a:pPr>
            <a:r>
              <a:rPr lang="en-IN" sz="1200" dirty="0">
                <a:latin typeface="+mj-lt"/>
              </a:rPr>
              <a:t>Relatively new companies.</a:t>
            </a:r>
          </a:p>
        </p:txBody>
      </p:sp>
      <p:cxnSp>
        <p:nvCxnSpPr>
          <p:cNvPr id="17" name="Straight Connector 16"/>
          <p:cNvCxnSpPr/>
          <p:nvPr>
            <p:custDataLst>
              <p:tags r:id="rId14"/>
            </p:custDataLst>
          </p:nvPr>
        </p:nvCxnSpPr>
        <p:spPr>
          <a:xfrm>
            <a:off x="447675" y="4595813"/>
            <a:ext cx="1368425" cy="15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5"/>
            </p:custDataLst>
          </p:nvPr>
        </p:nvCxnSpPr>
        <p:spPr>
          <a:xfrm>
            <a:off x="731838" y="2946400"/>
            <a:ext cx="75565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6"/>
            </p:custDataLst>
          </p:nvPr>
        </p:nvCxnSpPr>
        <p:spPr>
          <a:xfrm rot="5400000" flipH="1" flipV="1">
            <a:off x="1296988" y="2019300"/>
            <a:ext cx="1760538" cy="14287"/>
          </a:xfrm>
          <a:prstGeom prst="straightConnector1">
            <a:avLst/>
          </a:prstGeom>
          <a:ln w="762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1"/>
          </p:nvPr>
        </p:nvSpPr>
        <p:spPr/>
        <p:txBody>
          <a:bodyPr/>
          <a:lstStyle/>
          <a:p>
            <a:pPr>
              <a:defRPr/>
            </a:pPr>
            <a:fld id="{3B1A6BCD-05DF-4ED2-85D2-6C8BB67F45D5}" type="slidenum">
              <a:rPr lang="en-IN"/>
              <a:pPr>
                <a:defRPr/>
              </a:pPr>
              <a:t>66</a:t>
            </a:fld>
            <a:endParaRPr lang="en-IN" dirty="0"/>
          </a:p>
        </p:txBody>
      </p:sp>
      <p:pic>
        <p:nvPicPr>
          <p:cNvPr id="308243" name="Picture 21" descr="EMCLogo.tif"/>
          <p:cNvPicPr>
            <a:picLocks noChangeAspect="1"/>
          </p:cNvPicPr>
          <p:nvPr/>
        </p:nvPicPr>
        <p:blipFill>
          <a:blip r:embed="rId18"/>
          <a:srcRect/>
          <a:stretch>
            <a:fillRect/>
          </a:stretch>
        </p:blipFill>
        <p:spPr bwMode="auto">
          <a:xfrm>
            <a:off x="2455863" y="3508375"/>
            <a:ext cx="1587500" cy="49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4" grpId="0" animBg="1"/>
      <p:bldP spid="15"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AutoShape 14"/>
          <p:cNvGraphicFramePr>
            <a:graphicFrameLocks/>
          </p:cNvGraphicFramePr>
          <p:nvPr/>
        </p:nvGraphicFramePr>
        <p:xfrm>
          <a:off x="0" y="0"/>
          <a:ext cx="158750" cy="158750"/>
        </p:xfrm>
        <a:graphic>
          <a:graphicData uri="http://schemas.openxmlformats.org/presentationml/2006/ole">
            <p:oleObj spid="_x0000_s153602" r:id="rId10" imgW="0" imgH="0" progId="">
              <p:embed/>
            </p:oleObj>
          </a:graphicData>
        </a:graphic>
      </p:graphicFrame>
      <p:sp>
        <p:nvSpPr>
          <p:cNvPr id="7" name="Rounded Rectangle 6"/>
          <p:cNvSpPr/>
          <p:nvPr>
            <p:custDataLst>
              <p:tags r:id="rId2"/>
            </p:custDataLst>
          </p:nvPr>
        </p:nvSpPr>
        <p:spPr>
          <a:xfrm>
            <a:off x="2395538" y="1673225"/>
            <a:ext cx="4643437"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Introduction</a:t>
            </a:r>
            <a:endParaRPr lang="en-US" dirty="0">
              <a:latin typeface="+mj-lt"/>
            </a:endParaRPr>
          </a:p>
        </p:txBody>
      </p:sp>
      <p:sp>
        <p:nvSpPr>
          <p:cNvPr id="2" name="Title 1"/>
          <p:cNvSpPr>
            <a:spLocks noGrp="1"/>
          </p:cNvSpPr>
          <p:nvPr>
            <p:ph type="title"/>
            <p:custDataLst>
              <p:tags r:id="rId3"/>
            </p:custDataLst>
          </p:nvPr>
        </p:nvSpPr>
        <p:spPr/>
        <p:txBody>
          <a:bodyPr/>
          <a:lstStyle/>
          <a:p>
            <a:pPr>
              <a:defRPr/>
            </a:pPr>
            <a:r>
              <a:rPr lang="en-US" dirty="0" smtClean="0"/>
              <a:t>Index </a:t>
            </a:r>
            <a:endParaRPr lang="en-US" dirty="0"/>
          </a:p>
        </p:txBody>
      </p:sp>
      <p:sp>
        <p:nvSpPr>
          <p:cNvPr id="8" name="Slide Number Placeholder 7"/>
          <p:cNvSpPr>
            <a:spLocks noGrp="1"/>
          </p:cNvSpPr>
          <p:nvPr>
            <p:ph type="sldNum" sz="quarter" idx="11"/>
          </p:nvPr>
        </p:nvSpPr>
        <p:spPr/>
        <p:txBody>
          <a:bodyPr/>
          <a:lstStyle/>
          <a:p>
            <a:pPr>
              <a:defRPr/>
            </a:pPr>
            <a:fld id="{373D7DEE-F860-41B3-A4CD-0C8FD3879D1E}" type="slidenum">
              <a:rPr lang="en-IN"/>
              <a:pPr>
                <a:defRPr/>
              </a:pPr>
              <a:t>67</a:t>
            </a:fld>
            <a:endParaRPr lang="en-IN" dirty="0"/>
          </a:p>
        </p:txBody>
      </p:sp>
      <p:pic>
        <p:nvPicPr>
          <p:cNvPr id="153606" name="Picture 8" descr="EMCLogo.tif"/>
          <p:cNvPicPr>
            <a:picLocks noChangeAspect="1"/>
          </p:cNvPicPr>
          <p:nvPr/>
        </p:nvPicPr>
        <p:blipFill>
          <a:blip r:embed="rId11"/>
          <a:srcRect/>
          <a:stretch>
            <a:fillRect/>
          </a:stretch>
        </p:blipFill>
        <p:spPr bwMode="auto">
          <a:xfrm>
            <a:off x="1293813" y="4352511"/>
            <a:ext cx="1098550" cy="374650"/>
          </a:xfrm>
          <a:prstGeom prst="rect">
            <a:avLst/>
          </a:prstGeom>
          <a:noFill/>
          <a:ln w="9525">
            <a:noFill/>
            <a:miter lim="800000"/>
            <a:headEnd/>
            <a:tailEnd/>
          </a:ln>
        </p:spPr>
      </p:pic>
      <p:sp>
        <p:nvSpPr>
          <p:cNvPr id="10" name="Rounded Rectangle 9"/>
          <p:cNvSpPr/>
          <p:nvPr>
            <p:custDataLst>
              <p:tags r:id="rId4"/>
            </p:custDataLst>
          </p:nvPr>
        </p:nvSpPr>
        <p:spPr>
          <a:xfrm>
            <a:off x="2406650" y="23050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Industry Outlook</a:t>
            </a:r>
            <a:endParaRPr lang="en-US" dirty="0">
              <a:latin typeface="+mj-lt"/>
            </a:endParaRPr>
          </a:p>
        </p:txBody>
      </p:sp>
      <p:sp>
        <p:nvSpPr>
          <p:cNvPr id="11" name="Rounded Rectangle 10"/>
          <p:cNvSpPr/>
          <p:nvPr>
            <p:custDataLst>
              <p:tags r:id="rId5"/>
            </p:custDataLst>
          </p:nvPr>
        </p:nvSpPr>
        <p:spPr>
          <a:xfrm>
            <a:off x="2419659" y="29654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About EMC</a:t>
            </a:r>
            <a:endParaRPr lang="en-US" dirty="0">
              <a:latin typeface="+mj-lt"/>
            </a:endParaRPr>
          </a:p>
        </p:txBody>
      </p:sp>
      <p:sp>
        <p:nvSpPr>
          <p:cNvPr id="16" name="Rounded Rectangle 15"/>
          <p:cNvSpPr/>
          <p:nvPr>
            <p:custDataLst>
              <p:tags r:id="rId6"/>
            </p:custDataLst>
          </p:nvPr>
        </p:nvSpPr>
        <p:spPr>
          <a:xfrm>
            <a:off x="2417763" y="3603211"/>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Competition and EMC’s Position</a:t>
            </a:r>
          </a:p>
        </p:txBody>
      </p:sp>
      <p:sp>
        <p:nvSpPr>
          <p:cNvPr id="19" name="Rounded Rectangle 18"/>
          <p:cNvSpPr/>
          <p:nvPr>
            <p:custDataLst>
              <p:tags r:id="rId7"/>
            </p:custDataLst>
          </p:nvPr>
        </p:nvSpPr>
        <p:spPr>
          <a:xfrm>
            <a:off x="2403475" y="4263611"/>
            <a:ext cx="4645025" cy="520700"/>
          </a:xfrm>
          <a:prstGeom prst="roundRect">
            <a:avLst/>
          </a:prstGeom>
          <a:solidFill>
            <a:srgbClr val="99CCFF"/>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Financials &amp; Order Book</a:t>
            </a:r>
          </a:p>
          <a:p>
            <a:pPr>
              <a:defRPr/>
            </a:pPr>
            <a:endParaRPr lang="en-US" b="1" cap="small" dirty="0">
              <a:solidFill>
                <a:schemeClr val="accent2">
                  <a:lumMod val="75000"/>
                </a:schemeClr>
              </a:solidFill>
            </a:endParaRPr>
          </a:p>
        </p:txBody>
      </p:sp>
      <p:sp>
        <p:nvSpPr>
          <p:cNvPr id="20" name="Rounded Rectangle 19"/>
          <p:cNvSpPr/>
          <p:nvPr>
            <p:custDataLst>
              <p:tags r:id="rId8"/>
            </p:custDataLst>
          </p:nvPr>
        </p:nvSpPr>
        <p:spPr>
          <a:xfrm>
            <a:off x="2417763" y="4928773"/>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Future Roadmap</a:t>
            </a:r>
          </a:p>
          <a:p>
            <a:pPr>
              <a:defRPr/>
            </a:pPr>
            <a:endParaRPr lang="en-US" b="1"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t>Financial Highlights </a:t>
            </a:r>
            <a:endParaRPr lang="en-US" dirty="0"/>
          </a:p>
        </p:txBody>
      </p:sp>
      <p:graphicFrame>
        <p:nvGraphicFramePr>
          <p:cNvPr id="4" name="Group 139"/>
          <p:cNvGraphicFramePr>
            <a:graphicFrameLocks noGrp="1"/>
          </p:cNvGraphicFramePr>
          <p:nvPr/>
        </p:nvGraphicFramePr>
        <p:xfrm>
          <a:off x="330590" y="1755900"/>
          <a:ext cx="8493578" cy="3614445"/>
        </p:xfrm>
        <a:graphic>
          <a:graphicData uri="http://schemas.openxmlformats.org/drawingml/2006/table">
            <a:tbl>
              <a:tblPr firstCol="1">
                <a:effectLst/>
                <a:tableStyleId>{284E427A-3D55-4303-BF80-6455036E1DE7}</a:tableStyleId>
              </a:tblPr>
              <a:tblGrid>
                <a:gridCol w="2110238"/>
                <a:gridCol w="1276668"/>
                <a:gridCol w="1276668"/>
                <a:gridCol w="1276668"/>
                <a:gridCol w="1276668"/>
                <a:gridCol w="1276668"/>
              </a:tblGrid>
              <a:tr h="7745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mj-lt"/>
                          <a:ea typeface="+mn-ea"/>
                          <a:cs typeface="Arial" charset="0"/>
                        </a:rPr>
                        <a:t>Particulars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1"/>
                          </a:solidFill>
                          <a:effectLst/>
                          <a:latin typeface="+mj-lt"/>
                        </a:rPr>
                        <a:t>FY 2008-09</a:t>
                      </a:r>
                      <a:endParaRPr kumimoji="0" lang="en-US" sz="1800" b="1" i="0" u="none" strike="noStrike" cap="none" normalizeH="0" baseline="0" dirty="0" smtClean="0">
                        <a:ln>
                          <a:noFill/>
                        </a:ln>
                        <a:solidFill>
                          <a:schemeClr val="tx1"/>
                        </a:solidFill>
                        <a:effectLst/>
                        <a:latin typeface="+mj-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1"/>
                          </a:solidFill>
                          <a:effectLst/>
                          <a:latin typeface="+mj-lt"/>
                        </a:rPr>
                        <a:t>FY 2009-10</a:t>
                      </a:r>
                      <a:endParaRPr kumimoji="0" lang="en-US" sz="1800" b="1" i="0" u="none" strike="noStrike" cap="none" normalizeH="0" baseline="0" dirty="0" smtClean="0">
                        <a:ln>
                          <a:noFill/>
                        </a:ln>
                        <a:solidFill>
                          <a:schemeClr val="tx1"/>
                        </a:solidFill>
                        <a:effectLst/>
                        <a:latin typeface="+mj-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normalizeH="0" baseline="0" dirty="0" smtClean="0">
                          <a:ln>
                            <a:noFill/>
                          </a:ln>
                          <a:solidFill>
                            <a:schemeClr val="tx1"/>
                          </a:solidFill>
                          <a:effectLst/>
                          <a:latin typeface="+mn-lt"/>
                          <a:ea typeface="+mn-ea"/>
                          <a:cs typeface="+mn-cs"/>
                        </a:rPr>
                        <a:t>FY 2010-11</a:t>
                      </a:r>
                      <a:endParaRPr kumimoji="0" lang="en-US" sz="1800" b="1" i="0" u="none" strike="noStrike" cap="none" normalizeH="0" baseline="0" dirty="0" smtClean="0">
                        <a:ln>
                          <a:noFill/>
                        </a:ln>
                        <a:solidFill>
                          <a:schemeClr val="tx1"/>
                        </a:solidFill>
                        <a:effectLst/>
                        <a:latin typeface="+mj-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mj-lt"/>
                          <a:cs typeface="Arial" charset="0"/>
                        </a:rPr>
                        <a:t>FY 2011-12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mj-lt"/>
                          <a:cs typeface="Arial" charset="0"/>
                        </a:rPr>
                        <a:t>FY 2012-13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Net Sales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60.3</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118.8</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163.9</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219.3</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375.6</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Operating Expense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54.9</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110.9</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151.1</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200.1</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341.3</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EBITDA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5.4</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8.3</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12.8</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19.2</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34.3</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Profit Before Tax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4.6</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6.6</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11.5</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15.7</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24.9</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PBT Margin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7.7</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5.6</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7.0</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7.1</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6.6</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APAT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1.4</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4.4</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7.7</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10.3</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16.8</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5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kern="1200" dirty="0" smtClean="0">
                          <a:solidFill>
                            <a:schemeClr val="tx1"/>
                          </a:solidFill>
                          <a:latin typeface="+mj-lt"/>
                          <a:ea typeface="+mn-ea"/>
                          <a:cs typeface="+mn-cs"/>
                        </a:rPr>
                        <a:t>APAT Margin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2.4</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3.7</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smtClean="0">
                          <a:solidFill>
                            <a:schemeClr val="tx1"/>
                          </a:solidFill>
                          <a:latin typeface="+mj-lt"/>
                        </a:rPr>
                        <a:t>4.7</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4.7</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800" b="0" i="0" u="none" strike="noStrike" dirty="0" smtClean="0">
                          <a:solidFill>
                            <a:schemeClr val="tx1"/>
                          </a:solidFill>
                          <a:latin typeface="+mj-lt"/>
                        </a:rPr>
                        <a:t>4.5</a:t>
                      </a:r>
                      <a:endParaRPr lang="en-US" sz="1800" b="0" i="0" u="none" strike="noStrike" dirty="0">
                        <a:solidFill>
                          <a:schemeClr val="tx1"/>
                        </a:solidFill>
                        <a:latin typeface="+mj-lt"/>
                      </a:endParaRPr>
                    </a:p>
                  </a:txBody>
                  <a:tcPr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5" name="TextBox 4"/>
          <p:cNvSpPr txBox="1">
            <a:spLocks noChangeArrowheads="1"/>
          </p:cNvSpPr>
          <p:nvPr/>
        </p:nvSpPr>
        <p:spPr bwMode="auto">
          <a:xfrm>
            <a:off x="747713" y="1119188"/>
            <a:ext cx="7232650" cy="333375"/>
          </a:xfrm>
          <a:prstGeom prst="rect">
            <a:avLst/>
          </a:prstGeom>
          <a:solidFill>
            <a:srgbClr val="99CCFF"/>
          </a:solidFill>
          <a:ln>
            <a:noFill/>
          </a:ln>
        </p:spPr>
        <p:txBody>
          <a:bodyPr anchor="ctr"/>
          <a:lstStyle/>
          <a:p>
            <a:pPr>
              <a:defRPr/>
            </a:pPr>
            <a:r>
              <a:rPr lang="en-US" sz="1600" b="1" dirty="0">
                <a:latin typeface="+mj-lt"/>
                <a:cs typeface="Arial" pitchFamily="34" charset="0"/>
              </a:rPr>
              <a:t>Financials (FY 2009 - FY </a:t>
            </a:r>
            <a:r>
              <a:rPr lang="en-US" sz="1600" b="1" dirty="0" smtClean="0">
                <a:latin typeface="+mj-lt"/>
                <a:cs typeface="Arial" pitchFamily="34" charset="0"/>
              </a:rPr>
              <a:t>2013): </a:t>
            </a:r>
            <a:r>
              <a:rPr lang="en-US" sz="1600" b="1" i="1" dirty="0">
                <a:latin typeface="+mj-lt"/>
                <a:cs typeface="Arial" pitchFamily="34" charset="0"/>
              </a:rPr>
              <a:t>USD </a:t>
            </a:r>
            <a:r>
              <a:rPr lang="en-US" sz="1600" b="1" i="1" dirty="0" err="1">
                <a:latin typeface="+mj-lt"/>
                <a:cs typeface="Arial" pitchFamily="34" charset="0"/>
              </a:rPr>
              <a:t>mn</a:t>
            </a:r>
            <a:endParaRPr lang="en-US" sz="1600" b="1" i="1" dirty="0">
              <a:latin typeface="+mj-lt"/>
              <a:cs typeface="Arial" pitchFamily="34" charset="0"/>
            </a:endParaRPr>
          </a:p>
        </p:txBody>
      </p:sp>
      <p:graphicFrame>
        <p:nvGraphicFramePr>
          <p:cNvPr id="154626" name="AutoShape 2"/>
          <p:cNvGraphicFramePr>
            <a:graphicFrameLocks/>
          </p:cNvGraphicFramePr>
          <p:nvPr>
            <p:custDataLst>
              <p:tags r:id="rId3"/>
            </p:custDataLst>
          </p:nvPr>
        </p:nvGraphicFramePr>
        <p:xfrm>
          <a:off x="0" y="0"/>
          <a:ext cx="158750" cy="158750"/>
        </p:xfrm>
        <a:graphic>
          <a:graphicData uri="http://schemas.openxmlformats.org/presentationml/2006/ole">
            <p:oleObj spid="_x0000_s453634" r:id="rId6" imgW="0" imgH="0" progId="">
              <p:embed/>
            </p:oleObj>
          </a:graphicData>
        </a:graphic>
      </p:graphicFrame>
      <p:sp>
        <p:nvSpPr>
          <p:cNvPr id="8" name="Rectangle 7" hidden="1"/>
          <p:cNvSpPr/>
          <p:nvPr>
            <p:custDataLst>
              <p:tags r:id="rId4"/>
            </p:custDataLst>
          </p:nvPr>
        </p:nvSpPr>
        <p:spPr bwMode="auto">
          <a:xfrm>
            <a:off x="0" y="0"/>
            <a:ext cx="158750" cy="15875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anchor="ctr"/>
          <a:lstStyle/>
          <a:p>
            <a:pPr algn="ctr">
              <a:defRPr/>
            </a:pPr>
            <a:r>
              <a:rPr lang="en-US" sz="1200">
                <a:sym typeface="Calibri"/>
              </a:rPr>
              <a:t>654.96</a:t>
            </a:r>
          </a:p>
        </p:txBody>
      </p:sp>
      <p:sp>
        <p:nvSpPr>
          <p:cNvPr id="10" name="Slide Number Placeholder 9"/>
          <p:cNvSpPr>
            <a:spLocks noGrp="1"/>
          </p:cNvSpPr>
          <p:nvPr>
            <p:ph type="sldNum" sz="quarter" idx="11"/>
          </p:nvPr>
        </p:nvSpPr>
        <p:spPr/>
        <p:txBody>
          <a:bodyPr/>
          <a:lstStyle/>
          <a:p>
            <a:pPr>
              <a:defRPr/>
            </a:pPr>
            <a:fld id="{85117FF8-0E3B-4ED1-B116-09D40FE8F080}" type="slidenum">
              <a:rPr lang="en-IN" smtClean="0"/>
              <a:pPr>
                <a:defRPr/>
              </a:pPr>
              <a:t>68</a:t>
            </a:fld>
            <a:endParaRPr lang="en-IN" dirty="0"/>
          </a:p>
        </p:txBody>
      </p:sp>
      <p:sp>
        <p:nvSpPr>
          <p:cNvPr id="12" name="TextBox 11"/>
          <p:cNvSpPr txBox="1"/>
          <p:nvPr/>
        </p:nvSpPr>
        <p:spPr>
          <a:xfrm>
            <a:off x="7826375" y="6511925"/>
            <a:ext cx="641350" cy="123825"/>
          </a:xfrm>
          <a:prstGeom prst="rect">
            <a:avLst/>
          </a:prstGeom>
          <a:noFill/>
        </p:spPr>
        <p:txBody>
          <a:bodyPr lIns="0" tIns="0" rIns="0" bIns="0">
            <a:spAutoFit/>
          </a:bodyPr>
          <a:lstStyle/>
          <a:p>
            <a:pPr algn="r">
              <a:defRPr/>
            </a:pPr>
            <a:r>
              <a:rPr lang="en-US" sz="800" i="1" dirty="0">
                <a:latin typeface="+mj-lt"/>
              </a:rPr>
              <a:t>*1$=Rs. 55</a:t>
            </a:r>
          </a:p>
        </p:txBody>
      </p:sp>
      <p:graphicFrame>
        <p:nvGraphicFramePr>
          <p:cNvPr id="13" name="Chart 12"/>
          <p:cNvGraphicFramePr/>
          <p:nvPr/>
        </p:nvGraphicFramePr>
        <p:xfrm>
          <a:off x="7576457" y="4085112"/>
          <a:ext cx="1376474" cy="146035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128" y="987442"/>
            <a:ext cx="8618740" cy="5355312"/>
          </a:xfrm>
          <a:prstGeom prst="rect">
            <a:avLst/>
          </a:prstGeom>
          <a:solidFill>
            <a:schemeClr val="accent5">
              <a:lumMod val="20000"/>
              <a:lumOff val="80000"/>
            </a:schemeClr>
          </a:solidFill>
          <a:ln>
            <a:noFill/>
          </a:ln>
        </p:spPr>
        <p:txBody>
          <a:bodyPr wrap="square">
            <a:spAutoFit/>
          </a:bodyPr>
          <a:lstStyle/>
          <a:p>
            <a:pPr algn="just">
              <a:defRPr/>
            </a:pPr>
            <a:endParaRPr lang="en-US" sz="1900" dirty="0" smtClean="0">
              <a:latin typeface="+mj-lt"/>
            </a:endParaRPr>
          </a:p>
          <a:p>
            <a:pPr algn="just">
              <a:defRPr/>
            </a:pPr>
            <a:r>
              <a:rPr lang="en-US" sz="1900" b="1" dirty="0" smtClean="0">
                <a:latin typeface="+mj-lt"/>
              </a:rPr>
              <a:t>Some of the Recent Notable Orders:</a:t>
            </a:r>
          </a:p>
          <a:p>
            <a:pPr algn="just">
              <a:defRPr/>
            </a:pPr>
            <a:endParaRPr lang="en-US" sz="1900" dirty="0" smtClean="0">
              <a:latin typeface="+mj-lt"/>
            </a:endParaRPr>
          </a:p>
          <a:p>
            <a:pPr algn="just">
              <a:buFont typeface="Arial" pitchFamily="34" charset="0"/>
              <a:buChar char="•"/>
              <a:defRPr/>
            </a:pPr>
            <a:r>
              <a:rPr lang="en-US" sz="1900" dirty="0" smtClean="0">
                <a:latin typeface="+mj-lt"/>
              </a:rPr>
              <a:t>  410kms, 765kV D/C line from </a:t>
            </a:r>
            <a:r>
              <a:rPr lang="en-US" sz="1900" dirty="0" err="1" smtClean="0">
                <a:latin typeface="+mj-lt"/>
              </a:rPr>
              <a:t>Tuticorin</a:t>
            </a:r>
            <a:r>
              <a:rPr lang="en-US" sz="1900" dirty="0" smtClean="0">
                <a:latin typeface="+mj-lt"/>
              </a:rPr>
              <a:t> to Salem (Largest EPC order from PGCIL)  </a:t>
            </a:r>
          </a:p>
          <a:p>
            <a:pPr algn="just">
              <a:defRPr/>
            </a:pPr>
            <a:r>
              <a:rPr lang="en-US" sz="1900" dirty="0" smtClean="0">
                <a:latin typeface="+mj-lt"/>
              </a:rPr>
              <a:t>   with associated substations.</a:t>
            </a:r>
          </a:p>
          <a:p>
            <a:pPr algn="just">
              <a:buFont typeface="Arial" pitchFamily="34" charset="0"/>
              <a:buChar char="•"/>
              <a:defRPr/>
            </a:pPr>
            <a:r>
              <a:rPr lang="en-US" sz="1900" dirty="0" smtClean="0">
                <a:latin typeface="+mj-lt"/>
              </a:rPr>
              <a:t> 765kV GIS Substation in </a:t>
            </a:r>
            <a:r>
              <a:rPr lang="en-US" sz="1900" dirty="0" err="1" smtClean="0">
                <a:latin typeface="+mj-lt"/>
              </a:rPr>
              <a:t>Vadodara</a:t>
            </a:r>
            <a:r>
              <a:rPr lang="en-US" sz="1900" dirty="0" smtClean="0">
                <a:latin typeface="+mj-lt"/>
              </a:rPr>
              <a:t> (JV with NHVS Ltd.)</a:t>
            </a:r>
          </a:p>
          <a:p>
            <a:pPr algn="just">
              <a:buFont typeface="Arial" pitchFamily="34" charset="0"/>
              <a:buChar char="•"/>
              <a:defRPr/>
            </a:pPr>
            <a:r>
              <a:rPr lang="en-US" sz="1900" dirty="0" smtClean="0">
                <a:latin typeface="+mj-lt"/>
              </a:rPr>
              <a:t> 765 kV GIS Substation in </a:t>
            </a:r>
            <a:r>
              <a:rPr lang="en-US" sz="1900" dirty="0" err="1" smtClean="0">
                <a:latin typeface="+mj-lt"/>
              </a:rPr>
              <a:t>Padghe</a:t>
            </a:r>
            <a:r>
              <a:rPr lang="en-US" sz="1900" dirty="0" smtClean="0">
                <a:latin typeface="+mj-lt"/>
              </a:rPr>
              <a:t> (JV with NHVS Ltd.)</a:t>
            </a:r>
          </a:p>
          <a:p>
            <a:pPr marL="82550" indent="-82550" algn="just">
              <a:buFont typeface="Arial" pitchFamily="34" charset="0"/>
              <a:buChar char="•"/>
              <a:defRPr/>
            </a:pPr>
            <a:r>
              <a:rPr lang="en-US" sz="1900" dirty="0" smtClean="0">
                <a:latin typeface="+mj-lt"/>
              </a:rPr>
              <a:t> </a:t>
            </a:r>
            <a:r>
              <a:rPr lang="en-IN" sz="1900" dirty="0" smtClean="0">
                <a:latin typeface="+mj-lt"/>
              </a:rPr>
              <a:t>Awarded on Turnkey Basis 25 kV, 50 Hz, Single Phase OHE including TSS, SCADA &amp;  Electric General Works in </a:t>
            </a:r>
            <a:r>
              <a:rPr lang="en-IN" sz="1900" dirty="0" err="1" smtClean="0">
                <a:latin typeface="+mj-lt"/>
              </a:rPr>
              <a:t>Vizianagaram</a:t>
            </a:r>
            <a:r>
              <a:rPr lang="en-IN" sz="1900" dirty="0" smtClean="0">
                <a:latin typeface="+mj-lt"/>
              </a:rPr>
              <a:t> - </a:t>
            </a:r>
            <a:r>
              <a:rPr lang="en-IN" sz="1900" dirty="0" err="1" smtClean="0">
                <a:latin typeface="+mj-lt"/>
              </a:rPr>
              <a:t>Singapur</a:t>
            </a:r>
            <a:r>
              <a:rPr lang="en-IN" sz="1900" dirty="0" smtClean="0">
                <a:latin typeface="+mj-lt"/>
              </a:rPr>
              <a:t> Road Section of East Coast Railway under Railway Electrification Project </a:t>
            </a:r>
            <a:r>
              <a:rPr lang="en-IN" sz="1900" dirty="0" err="1" smtClean="0">
                <a:latin typeface="+mj-lt"/>
              </a:rPr>
              <a:t>Bhubaneswar</a:t>
            </a:r>
            <a:r>
              <a:rPr lang="en-IN" sz="1900" dirty="0" smtClean="0">
                <a:latin typeface="+mj-lt"/>
              </a:rPr>
              <a:t> for 138.84 RKM / 369 </a:t>
            </a:r>
            <a:r>
              <a:rPr lang="en-IN" sz="1900" dirty="0" err="1" smtClean="0">
                <a:latin typeface="+mj-lt"/>
              </a:rPr>
              <a:t>TKMs</a:t>
            </a:r>
            <a:endParaRPr lang="en-IN" sz="1900" dirty="0" smtClean="0">
              <a:latin typeface="+mj-lt"/>
            </a:endParaRPr>
          </a:p>
          <a:p>
            <a:pPr marL="82550" indent="-82550" algn="just">
              <a:buFont typeface="Arial" pitchFamily="34" charset="0"/>
              <a:buChar char="•"/>
              <a:defRPr/>
            </a:pPr>
            <a:r>
              <a:rPr lang="en-IN" sz="1900" dirty="0" smtClean="0">
                <a:latin typeface="+mj-lt"/>
              </a:rPr>
              <a:t> Awarded on Turnkey Basis 25 kV, 50 Hz, Single Phase OHE including TSS, SCADA &amp;  Electric General Works </a:t>
            </a:r>
            <a:r>
              <a:rPr lang="en-US" sz="1900" dirty="0" smtClean="0">
                <a:latin typeface="+mj-lt"/>
              </a:rPr>
              <a:t>in </a:t>
            </a:r>
            <a:r>
              <a:rPr lang="en-US" sz="1900" dirty="0" err="1" smtClean="0">
                <a:latin typeface="+mj-lt"/>
              </a:rPr>
              <a:t>Kumedpur</a:t>
            </a:r>
            <a:r>
              <a:rPr lang="en-US" sz="1900" dirty="0" smtClean="0">
                <a:latin typeface="+mj-lt"/>
              </a:rPr>
              <a:t>–Old </a:t>
            </a:r>
            <a:r>
              <a:rPr lang="en-US" sz="1900" dirty="0" err="1" smtClean="0">
                <a:latin typeface="+mj-lt"/>
              </a:rPr>
              <a:t>Malda</a:t>
            </a:r>
            <a:r>
              <a:rPr lang="en-US" sz="1900" dirty="0" smtClean="0">
                <a:latin typeface="+mj-lt"/>
              </a:rPr>
              <a:t> &amp; Old </a:t>
            </a:r>
            <a:r>
              <a:rPr lang="en-US" sz="1900" dirty="0" err="1" smtClean="0">
                <a:latin typeface="+mj-lt"/>
              </a:rPr>
              <a:t>Malda</a:t>
            </a:r>
            <a:r>
              <a:rPr lang="en-US" sz="1900" dirty="0" smtClean="0">
                <a:latin typeface="+mj-lt"/>
              </a:rPr>
              <a:t> – </a:t>
            </a:r>
            <a:r>
              <a:rPr lang="en-US" sz="1900" dirty="0" err="1" smtClean="0">
                <a:latin typeface="+mj-lt"/>
              </a:rPr>
              <a:t>Singhabad</a:t>
            </a:r>
            <a:r>
              <a:rPr lang="en-US" sz="1900" dirty="0" smtClean="0">
                <a:latin typeface="+mj-lt"/>
              </a:rPr>
              <a:t> Section, of North Frontier Railway </a:t>
            </a:r>
            <a:r>
              <a:rPr lang="en-IN" sz="1900" dirty="0" smtClean="0">
                <a:latin typeface="+mj-lt"/>
              </a:rPr>
              <a:t>under Railway Electrification Project </a:t>
            </a:r>
            <a:r>
              <a:rPr lang="en-US" sz="1900" dirty="0" smtClean="0">
                <a:latin typeface="+mj-lt"/>
              </a:rPr>
              <a:t>New </a:t>
            </a:r>
            <a:r>
              <a:rPr lang="en-US" sz="1900" dirty="0" err="1" smtClean="0">
                <a:latin typeface="+mj-lt"/>
              </a:rPr>
              <a:t>Jalpaiguri</a:t>
            </a:r>
            <a:r>
              <a:rPr lang="en-US" sz="1900" dirty="0" smtClean="0">
                <a:latin typeface="+mj-lt"/>
              </a:rPr>
              <a:t>, for 79 RKM/168 TKMs</a:t>
            </a:r>
            <a:endParaRPr lang="en-IN" sz="1900" dirty="0" smtClean="0">
              <a:latin typeface="+mj-lt"/>
            </a:endParaRPr>
          </a:p>
          <a:p>
            <a:pPr marL="177800" indent="-177800" algn="just">
              <a:buFont typeface="Arial" pitchFamily="34" charset="0"/>
              <a:buChar char="•"/>
              <a:defRPr/>
            </a:pPr>
            <a:r>
              <a:rPr lang="en-IN" sz="1900" dirty="0" smtClean="0">
                <a:latin typeface="+mj-lt"/>
              </a:rPr>
              <a:t>EMC through its subsidiaries has bagged one 400kV transmission line project of over 45kms in Finland, one 300kV D/C transmission line project of over 70kms in Sweden and one 400kV transmission line project over 40kms in Sweden.</a:t>
            </a:r>
            <a:endParaRPr lang="en-US" sz="1900" dirty="0" smtClean="0">
              <a:latin typeface="+mj-lt"/>
            </a:endParaRPr>
          </a:p>
          <a:p>
            <a:pPr algn="just">
              <a:defRPr/>
            </a:pPr>
            <a:endParaRPr lang="en-US" sz="1900" dirty="0" smtClean="0">
              <a:latin typeface="+mj-lt"/>
            </a:endParaRPr>
          </a:p>
        </p:txBody>
      </p:sp>
      <p:sp>
        <p:nvSpPr>
          <p:cNvPr id="2" name="Title 1"/>
          <p:cNvSpPr>
            <a:spLocks noGrp="1"/>
          </p:cNvSpPr>
          <p:nvPr>
            <p:ph type="title"/>
          </p:nvPr>
        </p:nvSpPr>
        <p:spPr/>
        <p:txBody>
          <a:bodyPr/>
          <a:lstStyle/>
          <a:p>
            <a:pPr>
              <a:defRPr/>
            </a:pPr>
            <a:r>
              <a:rPr lang="en-US" dirty="0" smtClean="0"/>
              <a:t>Strong order book</a:t>
            </a:r>
            <a:endParaRPr lang="en-US" dirty="0"/>
          </a:p>
        </p:txBody>
      </p:sp>
      <p:sp>
        <p:nvSpPr>
          <p:cNvPr id="3" name="Slide Number Placeholder 2"/>
          <p:cNvSpPr>
            <a:spLocks noGrp="1"/>
          </p:cNvSpPr>
          <p:nvPr>
            <p:ph type="sldNum" sz="quarter" idx="11"/>
          </p:nvPr>
        </p:nvSpPr>
        <p:spPr/>
        <p:txBody>
          <a:bodyPr/>
          <a:lstStyle/>
          <a:p>
            <a:pPr>
              <a:defRPr/>
            </a:pPr>
            <a:fld id="{7BCEA27A-DCAC-4035-A0F8-A1AAC4548EBF}" type="slidenum">
              <a:rPr lang="en-IN"/>
              <a:pPr>
                <a:defRPr/>
              </a:pPr>
              <a:t>69</a:t>
            </a:fld>
            <a:endParaRPr lang="en-IN" dirty="0"/>
          </a:p>
        </p:txBody>
      </p:sp>
      <p:sp>
        <p:nvSpPr>
          <p:cNvPr id="6" name="TextBox 5"/>
          <p:cNvSpPr txBox="1"/>
          <p:nvPr/>
        </p:nvSpPr>
        <p:spPr>
          <a:xfrm>
            <a:off x="8123048" y="6450937"/>
            <a:ext cx="641350" cy="123825"/>
          </a:xfrm>
          <a:prstGeom prst="rect">
            <a:avLst/>
          </a:prstGeom>
          <a:noFill/>
        </p:spPr>
        <p:txBody>
          <a:bodyPr lIns="0" tIns="0" rIns="0" bIns="0">
            <a:spAutoFit/>
          </a:bodyPr>
          <a:lstStyle/>
          <a:p>
            <a:pPr algn="r">
              <a:defRPr/>
            </a:pPr>
            <a:r>
              <a:rPr lang="en-US" sz="800" i="1" dirty="0">
                <a:latin typeface="+mj-lt"/>
              </a:rPr>
              <a:t>*1$=Rs. 55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Key Development</a:t>
            </a:r>
            <a:endParaRPr lang="en-IN" dirty="0"/>
          </a:p>
        </p:txBody>
      </p:sp>
      <p:sp>
        <p:nvSpPr>
          <p:cNvPr id="3" name="Slide Number Placeholder 2"/>
          <p:cNvSpPr>
            <a:spLocks noGrp="1"/>
          </p:cNvSpPr>
          <p:nvPr>
            <p:ph type="sldNum" sz="quarter" idx="11"/>
          </p:nvPr>
        </p:nvSpPr>
        <p:spPr/>
        <p:txBody>
          <a:bodyPr/>
          <a:lstStyle/>
          <a:p>
            <a:pPr>
              <a:defRPr/>
            </a:pPr>
            <a:fld id="{A1A9C492-495F-4A75-902D-0D08EB16F135}" type="slidenum">
              <a:rPr lang="en-IN"/>
              <a:pPr>
                <a:defRPr/>
              </a:pPr>
              <a:t>7</a:t>
            </a:fld>
            <a:endParaRPr lang="en-IN" dirty="0"/>
          </a:p>
        </p:txBody>
      </p:sp>
      <p:sp>
        <p:nvSpPr>
          <p:cNvPr id="5" name="TextBox 4"/>
          <p:cNvSpPr txBox="1"/>
          <p:nvPr/>
        </p:nvSpPr>
        <p:spPr>
          <a:xfrm>
            <a:off x="95604" y="1351136"/>
            <a:ext cx="8939212" cy="4770537"/>
          </a:xfrm>
          <a:prstGeom prst="rect">
            <a:avLst/>
          </a:prstGeom>
          <a:solidFill>
            <a:schemeClr val="accent5">
              <a:lumMod val="20000"/>
              <a:lumOff val="80000"/>
            </a:schemeClr>
          </a:solidFill>
        </p:spPr>
        <p:txBody>
          <a:bodyPr wrap="square">
            <a:spAutoFit/>
          </a:bodyPr>
          <a:lstStyle/>
          <a:p>
            <a:pPr marL="179388" indent="-179388" algn="just">
              <a:spcBef>
                <a:spcPts val="600"/>
              </a:spcBef>
              <a:spcAft>
                <a:spcPts val="600"/>
              </a:spcAft>
              <a:buFont typeface="Arial" pitchFamily="34" charset="0"/>
              <a:buChar char="•"/>
              <a:defRPr/>
            </a:pPr>
            <a:endParaRPr lang="en-IN" sz="800" dirty="0" smtClean="0">
              <a:latin typeface="+mj-lt"/>
            </a:endParaRPr>
          </a:p>
          <a:p>
            <a:pPr marL="179388" indent="-179388" algn="just">
              <a:spcBef>
                <a:spcPts val="600"/>
              </a:spcBef>
              <a:spcAft>
                <a:spcPts val="600"/>
              </a:spcAft>
              <a:buFont typeface="Arial" pitchFamily="34" charset="0"/>
              <a:buChar char="•"/>
              <a:defRPr/>
            </a:pPr>
            <a:r>
              <a:rPr lang="en-IN" dirty="0" smtClean="0">
                <a:latin typeface="+mj-lt"/>
              </a:rPr>
              <a:t>Commissioned 5MW Solar Power Plant in </a:t>
            </a:r>
            <a:r>
              <a:rPr lang="en-IN" dirty="0" err="1" smtClean="0">
                <a:latin typeface="+mj-lt"/>
              </a:rPr>
              <a:t>Naini</a:t>
            </a:r>
            <a:r>
              <a:rPr lang="en-IN" dirty="0" smtClean="0">
                <a:latin typeface="+mj-lt"/>
              </a:rPr>
              <a:t>, Allahabad (India).</a:t>
            </a:r>
          </a:p>
          <a:p>
            <a:pPr marL="179388" indent="-179388" algn="just">
              <a:spcBef>
                <a:spcPts val="600"/>
              </a:spcBef>
              <a:spcAft>
                <a:spcPts val="600"/>
              </a:spcAft>
              <a:buFont typeface="Arial" pitchFamily="34" charset="0"/>
              <a:buChar char="•"/>
              <a:defRPr/>
            </a:pPr>
            <a:endParaRPr lang="en-IN" sz="800" dirty="0" smtClean="0">
              <a:latin typeface="+mj-lt"/>
            </a:endParaRPr>
          </a:p>
          <a:p>
            <a:pPr marL="179388" indent="-179388" algn="just">
              <a:spcBef>
                <a:spcPts val="600"/>
              </a:spcBef>
              <a:spcAft>
                <a:spcPts val="600"/>
              </a:spcAft>
              <a:buFont typeface="Arial" pitchFamily="34" charset="0"/>
              <a:buChar char="•"/>
              <a:defRPr/>
            </a:pPr>
            <a:r>
              <a:rPr lang="en-IN" dirty="0" smtClean="0">
                <a:latin typeface="+mj-lt"/>
              </a:rPr>
              <a:t>Successful entry into 765kV GIS Substation Segment.</a:t>
            </a:r>
          </a:p>
          <a:p>
            <a:pPr marL="179388" indent="-179388" algn="just">
              <a:spcBef>
                <a:spcPts val="600"/>
              </a:spcBef>
              <a:spcAft>
                <a:spcPts val="600"/>
              </a:spcAft>
              <a:buFont typeface="Arial" pitchFamily="34" charset="0"/>
              <a:buChar char="•"/>
              <a:defRPr/>
            </a:pPr>
            <a:endParaRPr lang="en-IN" sz="800" dirty="0">
              <a:latin typeface="+mj-lt"/>
            </a:endParaRPr>
          </a:p>
          <a:p>
            <a:pPr marL="179388" indent="-179388">
              <a:spcBef>
                <a:spcPts val="600"/>
              </a:spcBef>
              <a:spcAft>
                <a:spcPts val="600"/>
              </a:spcAft>
              <a:buFont typeface="Arial" pitchFamily="34" charset="0"/>
              <a:buChar char="•"/>
              <a:defRPr/>
            </a:pPr>
            <a:r>
              <a:rPr lang="en-IN" dirty="0" smtClean="0">
                <a:latin typeface="+mj-lt"/>
              </a:rPr>
              <a:t>Fitch </a:t>
            </a:r>
            <a:r>
              <a:rPr lang="en-IN" dirty="0">
                <a:latin typeface="+mj-lt"/>
              </a:rPr>
              <a:t>Ratings took a positive rating action on EMC’s National Long-Term rating and Bank Loans rating</a:t>
            </a:r>
          </a:p>
          <a:p>
            <a:pPr marL="636588" lvl="1" indent="-179388">
              <a:spcBef>
                <a:spcPts val="600"/>
              </a:spcBef>
              <a:spcAft>
                <a:spcPts val="600"/>
              </a:spcAft>
              <a:buFont typeface="Wingdings" pitchFamily="2" charset="2"/>
              <a:buChar char="§"/>
              <a:defRPr/>
            </a:pPr>
            <a:r>
              <a:rPr lang="en-IN" dirty="0" smtClean="0">
                <a:latin typeface="+mj-lt"/>
              </a:rPr>
              <a:t>Upgraded </a:t>
            </a:r>
            <a:r>
              <a:rPr lang="en-IN" dirty="0">
                <a:latin typeface="+mj-lt"/>
              </a:rPr>
              <a:t>EMC’s National Long-Term rating to ‘Fitch A-(</a:t>
            </a:r>
            <a:r>
              <a:rPr lang="en-IN" dirty="0" err="1">
                <a:latin typeface="+mj-lt"/>
              </a:rPr>
              <a:t>ind</a:t>
            </a:r>
            <a:r>
              <a:rPr lang="en-IN" dirty="0">
                <a:latin typeface="+mj-lt"/>
              </a:rPr>
              <a:t>)’ from ‘Fitch BBB+(</a:t>
            </a:r>
            <a:r>
              <a:rPr lang="en-IN" dirty="0" err="1">
                <a:latin typeface="+mj-lt"/>
              </a:rPr>
              <a:t>ind</a:t>
            </a:r>
            <a:r>
              <a:rPr lang="en-IN" dirty="0">
                <a:latin typeface="+mj-lt"/>
              </a:rPr>
              <a:t>)’ with Stable Outlook</a:t>
            </a:r>
          </a:p>
          <a:p>
            <a:pPr marL="636588" lvl="1" indent="-179388">
              <a:spcBef>
                <a:spcPts val="600"/>
              </a:spcBef>
              <a:spcAft>
                <a:spcPts val="600"/>
              </a:spcAft>
              <a:buFont typeface="Wingdings" pitchFamily="2" charset="2"/>
              <a:buChar char="§"/>
              <a:defRPr/>
            </a:pPr>
            <a:r>
              <a:rPr lang="en-IN" dirty="0" smtClean="0">
                <a:latin typeface="+mj-lt"/>
              </a:rPr>
              <a:t>EMC’s </a:t>
            </a:r>
            <a:r>
              <a:rPr lang="en-IN" dirty="0">
                <a:latin typeface="+mj-lt"/>
              </a:rPr>
              <a:t>bank loans rating actions :</a:t>
            </a:r>
          </a:p>
          <a:p>
            <a:pPr lvl="2">
              <a:spcBef>
                <a:spcPts val="600"/>
              </a:spcBef>
              <a:spcAft>
                <a:spcPts val="600"/>
              </a:spcAft>
              <a:defRPr/>
            </a:pPr>
            <a:r>
              <a:rPr lang="en-IN" dirty="0">
                <a:latin typeface="+mj-lt"/>
              </a:rPr>
              <a:t>- Fund-based limit: upgraded to ‘Fitch A-(</a:t>
            </a:r>
            <a:r>
              <a:rPr lang="en-IN" dirty="0" err="1">
                <a:latin typeface="+mj-lt"/>
              </a:rPr>
              <a:t>ind</a:t>
            </a:r>
            <a:r>
              <a:rPr lang="en-IN" dirty="0">
                <a:latin typeface="+mj-lt"/>
              </a:rPr>
              <a:t>)’ from ‘Fitch BBB+(</a:t>
            </a:r>
            <a:r>
              <a:rPr lang="en-IN" dirty="0" err="1">
                <a:latin typeface="+mj-lt"/>
              </a:rPr>
              <a:t>ind</a:t>
            </a:r>
            <a:r>
              <a:rPr lang="en-IN" dirty="0">
                <a:latin typeface="+mj-lt"/>
              </a:rPr>
              <a:t>)’</a:t>
            </a:r>
          </a:p>
          <a:p>
            <a:pPr lvl="2">
              <a:spcBef>
                <a:spcPts val="600"/>
              </a:spcBef>
              <a:spcAft>
                <a:spcPts val="600"/>
              </a:spcAft>
              <a:defRPr/>
            </a:pPr>
            <a:r>
              <a:rPr lang="en-IN" dirty="0">
                <a:latin typeface="+mj-lt"/>
              </a:rPr>
              <a:t>- Term loan: assigned at ‘Fitch A-(</a:t>
            </a:r>
            <a:r>
              <a:rPr lang="en-IN" dirty="0" err="1">
                <a:latin typeface="+mj-lt"/>
              </a:rPr>
              <a:t>ind</a:t>
            </a:r>
            <a:r>
              <a:rPr lang="en-IN" dirty="0">
                <a:latin typeface="+mj-lt"/>
              </a:rPr>
              <a:t>)’</a:t>
            </a:r>
          </a:p>
          <a:p>
            <a:pPr lvl="2">
              <a:spcBef>
                <a:spcPts val="600"/>
              </a:spcBef>
              <a:spcAft>
                <a:spcPts val="600"/>
              </a:spcAft>
              <a:defRPr/>
            </a:pPr>
            <a:r>
              <a:rPr lang="en-IN" dirty="0">
                <a:latin typeface="+mj-lt"/>
              </a:rPr>
              <a:t>- Non fund-based limit : affirmed at ‘Fitch A2+(</a:t>
            </a:r>
            <a:r>
              <a:rPr lang="en-IN" dirty="0" err="1">
                <a:latin typeface="+mj-lt"/>
              </a:rPr>
              <a:t>ind</a:t>
            </a:r>
            <a:r>
              <a:rPr lang="en-IN" dirty="0" smtClean="0">
                <a:latin typeface="+mj-lt"/>
              </a:rPr>
              <a:t>)’</a:t>
            </a:r>
            <a:endParaRPr lang="en-US"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AutoShape 14"/>
          <p:cNvGraphicFramePr>
            <a:graphicFrameLocks/>
          </p:cNvGraphicFramePr>
          <p:nvPr/>
        </p:nvGraphicFramePr>
        <p:xfrm>
          <a:off x="0" y="0"/>
          <a:ext cx="158750" cy="158750"/>
        </p:xfrm>
        <a:graphic>
          <a:graphicData uri="http://schemas.openxmlformats.org/presentationml/2006/ole">
            <p:oleObj spid="_x0000_s18434" r:id="rId10" imgW="0" imgH="0" progId="">
              <p:embed/>
            </p:oleObj>
          </a:graphicData>
        </a:graphic>
      </p:graphicFrame>
      <p:sp>
        <p:nvSpPr>
          <p:cNvPr id="7" name="Rounded Rectangle 6"/>
          <p:cNvSpPr/>
          <p:nvPr>
            <p:custDataLst>
              <p:tags r:id="rId2"/>
            </p:custDataLst>
          </p:nvPr>
        </p:nvSpPr>
        <p:spPr>
          <a:xfrm>
            <a:off x="2395538" y="1673225"/>
            <a:ext cx="4643437"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Introduction</a:t>
            </a:r>
            <a:endParaRPr lang="en-US" dirty="0">
              <a:latin typeface="+mj-lt"/>
            </a:endParaRPr>
          </a:p>
        </p:txBody>
      </p:sp>
      <p:sp>
        <p:nvSpPr>
          <p:cNvPr id="2" name="Title 1"/>
          <p:cNvSpPr>
            <a:spLocks noGrp="1"/>
          </p:cNvSpPr>
          <p:nvPr>
            <p:ph type="title"/>
            <p:custDataLst>
              <p:tags r:id="rId3"/>
            </p:custDataLst>
          </p:nvPr>
        </p:nvSpPr>
        <p:spPr/>
        <p:txBody>
          <a:bodyPr/>
          <a:lstStyle/>
          <a:p>
            <a:pPr>
              <a:defRPr/>
            </a:pPr>
            <a:r>
              <a:rPr lang="en-US" dirty="0" smtClean="0"/>
              <a:t>Index </a:t>
            </a:r>
            <a:endParaRPr lang="en-US" dirty="0"/>
          </a:p>
        </p:txBody>
      </p:sp>
      <p:sp>
        <p:nvSpPr>
          <p:cNvPr id="8" name="Slide Number Placeholder 7"/>
          <p:cNvSpPr>
            <a:spLocks noGrp="1"/>
          </p:cNvSpPr>
          <p:nvPr>
            <p:ph type="sldNum" sz="quarter" idx="11"/>
          </p:nvPr>
        </p:nvSpPr>
        <p:spPr/>
        <p:txBody>
          <a:bodyPr/>
          <a:lstStyle/>
          <a:p>
            <a:pPr>
              <a:defRPr/>
            </a:pPr>
            <a:fld id="{19499BA1-AB44-40B5-BBFD-EA7515781129}" type="slidenum">
              <a:rPr lang="en-IN"/>
              <a:pPr>
                <a:defRPr/>
              </a:pPr>
              <a:t>70</a:t>
            </a:fld>
            <a:endParaRPr lang="en-IN" dirty="0"/>
          </a:p>
        </p:txBody>
      </p:sp>
      <p:pic>
        <p:nvPicPr>
          <p:cNvPr id="18438" name="Picture 8" descr="EMCLogo.tif"/>
          <p:cNvPicPr>
            <a:picLocks noChangeAspect="1"/>
          </p:cNvPicPr>
          <p:nvPr/>
        </p:nvPicPr>
        <p:blipFill>
          <a:blip r:embed="rId11"/>
          <a:srcRect/>
          <a:stretch>
            <a:fillRect/>
          </a:stretch>
        </p:blipFill>
        <p:spPr bwMode="auto">
          <a:xfrm>
            <a:off x="1293813" y="5032909"/>
            <a:ext cx="1098550" cy="374650"/>
          </a:xfrm>
          <a:prstGeom prst="rect">
            <a:avLst/>
          </a:prstGeom>
          <a:noFill/>
          <a:ln w="9525">
            <a:noFill/>
            <a:miter lim="800000"/>
            <a:headEnd/>
            <a:tailEnd/>
          </a:ln>
        </p:spPr>
      </p:pic>
      <p:sp>
        <p:nvSpPr>
          <p:cNvPr id="10" name="Rounded Rectangle 9"/>
          <p:cNvSpPr/>
          <p:nvPr>
            <p:custDataLst>
              <p:tags r:id="rId4"/>
            </p:custDataLst>
          </p:nvPr>
        </p:nvSpPr>
        <p:spPr>
          <a:xfrm>
            <a:off x="2406650" y="23050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Industry Outlook</a:t>
            </a:r>
            <a:endParaRPr lang="en-US" dirty="0">
              <a:latin typeface="+mj-lt"/>
            </a:endParaRPr>
          </a:p>
        </p:txBody>
      </p:sp>
      <p:sp>
        <p:nvSpPr>
          <p:cNvPr id="11" name="Rounded Rectangle 10"/>
          <p:cNvSpPr/>
          <p:nvPr>
            <p:custDataLst>
              <p:tags r:id="rId5"/>
            </p:custDataLst>
          </p:nvPr>
        </p:nvSpPr>
        <p:spPr>
          <a:xfrm>
            <a:off x="2392363" y="29654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About EMC</a:t>
            </a:r>
            <a:endParaRPr lang="en-US" dirty="0">
              <a:latin typeface="+mj-lt"/>
            </a:endParaRPr>
          </a:p>
        </p:txBody>
      </p:sp>
      <p:sp>
        <p:nvSpPr>
          <p:cNvPr id="16" name="Rounded Rectangle 15"/>
          <p:cNvSpPr/>
          <p:nvPr>
            <p:custDataLst>
              <p:tags r:id="rId6"/>
            </p:custDataLst>
          </p:nvPr>
        </p:nvSpPr>
        <p:spPr>
          <a:xfrm>
            <a:off x="2417763" y="3616859"/>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Competition and EMC’s Position</a:t>
            </a:r>
          </a:p>
        </p:txBody>
      </p:sp>
      <p:sp>
        <p:nvSpPr>
          <p:cNvPr id="13" name="Rounded Rectangle 12"/>
          <p:cNvSpPr/>
          <p:nvPr>
            <p:custDataLst>
              <p:tags r:id="rId7"/>
            </p:custDataLst>
          </p:nvPr>
        </p:nvSpPr>
        <p:spPr>
          <a:xfrm>
            <a:off x="2403475" y="4277259"/>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Financials &amp; Order Book</a:t>
            </a:r>
          </a:p>
          <a:p>
            <a:pPr>
              <a:defRPr/>
            </a:pPr>
            <a:endParaRPr lang="en-US" b="1" cap="small" dirty="0">
              <a:solidFill>
                <a:schemeClr val="accent2">
                  <a:lumMod val="75000"/>
                </a:schemeClr>
              </a:solidFill>
            </a:endParaRPr>
          </a:p>
        </p:txBody>
      </p:sp>
      <p:sp>
        <p:nvSpPr>
          <p:cNvPr id="14" name="Rounded Rectangle 13"/>
          <p:cNvSpPr/>
          <p:nvPr>
            <p:custDataLst>
              <p:tags r:id="rId8"/>
            </p:custDataLst>
          </p:nvPr>
        </p:nvSpPr>
        <p:spPr>
          <a:xfrm>
            <a:off x="2417763" y="4942421"/>
            <a:ext cx="4645025" cy="520700"/>
          </a:xfrm>
          <a:prstGeom prst="roundRect">
            <a:avLst/>
          </a:prstGeom>
          <a:solidFill>
            <a:srgbClr val="99CCFF"/>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Future Roadmap</a:t>
            </a:r>
          </a:p>
          <a:p>
            <a:pPr>
              <a:defRPr/>
            </a:pPr>
            <a:endParaRPr lang="en-US" b="1"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Future Roadmap</a:t>
            </a:r>
            <a:endParaRPr lang="en-IN" dirty="0"/>
          </a:p>
        </p:txBody>
      </p:sp>
      <p:sp>
        <p:nvSpPr>
          <p:cNvPr id="3" name="Slide Number Placeholder 2"/>
          <p:cNvSpPr>
            <a:spLocks noGrp="1"/>
          </p:cNvSpPr>
          <p:nvPr>
            <p:ph type="sldNum" sz="quarter" idx="11"/>
          </p:nvPr>
        </p:nvSpPr>
        <p:spPr/>
        <p:txBody>
          <a:bodyPr/>
          <a:lstStyle/>
          <a:p>
            <a:pPr>
              <a:defRPr/>
            </a:pPr>
            <a:fld id="{779C2681-908A-483B-BAB6-8E460CF34910}" type="slidenum">
              <a:rPr lang="en-IN" smtClean="0"/>
              <a:pPr>
                <a:defRPr/>
              </a:pPr>
              <a:t>71</a:t>
            </a:fld>
            <a:endParaRPr lang="en-IN" dirty="0"/>
          </a:p>
        </p:txBody>
      </p:sp>
      <p:graphicFrame>
        <p:nvGraphicFramePr>
          <p:cNvPr id="6" name="Diagram 5"/>
          <p:cNvGraphicFramePr/>
          <p:nvPr/>
        </p:nvGraphicFramePr>
        <p:xfrm>
          <a:off x="890642" y="1282531"/>
          <a:ext cx="7433953" cy="4370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 8"/>
          <p:cNvSpPr/>
          <p:nvPr/>
        </p:nvSpPr>
        <p:spPr>
          <a:xfrm rot="10800000">
            <a:off x="5438775" y="996950"/>
            <a:ext cx="3298825" cy="2043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Pentagon 9"/>
          <p:cNvSpPr/>
          <p:nvPr/>
        </p:nvSpPr>
        <p:spPr>
          <a:xfrm rot="10800000">
            <a:off x="5654675" y="4451350"/>
            <a:ext cx="3298825" cy="2032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Pentagon 10"/>
          <p:cNvSpPr/>
          <p:nvPr/>
        </p:nvSpPr>
        <p:spPr>
          <a:xfrm>
            <a:off x="163513" y="973138"/>
            <a:ext cx="3300412" cy="201771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Pentagon 11"/>
          <p:cNvSpPr/>
          <p:nvPr/>
        </p:nvSpPr>
        <p:spPr>
          <a:xfrm>
            <a:off x="379413" y="4425950"/>
            <a:ext cx="3300412" cy="20574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TextBox 12"/>
          <p:cNvSpPr txBox="1"/>
          <p:nvPr/>
        </p:nvSpPr>
        <p:spPr>
          <a:xfrm>
            <a:off x="273050" y="1033463"/>
            <a:ext cx="2255838" cy="1938337"/>
          </a:xfrm>
          <a:prstGeom prst="rect">
            <a:avLst/>
          </a:prstGeom>
          <a:noFill/>
        </p:spPr>
        <p:txBody>
          <a:bodyPr>
            <a:spAutoFit/>
          </a:bodyPr>
          <a:lstStyle/>
          <a:p>
            <a:pPr marL="153988" lvl="1" indent="-153988" algn="just">
              <a:spcAft>
                <a:spcPts val="0"/>
              </a:spcAft>
              <a:buFont typeface="Wingdings" pitchFamily="2" charset="2"/>
              <a:buChar char="§"/>
              <a:defRPr/>
            </a:pPr>
            <a:r>
              <a:rPr lang="en-US" sz="1200" dirty="0">
                <a:latin typeface="+mj-lt"/>
              </a:rPr>
              <a:t>Focus on EHV space (</a:t>
            </a:r>
            <a:r>
              <a:rPr lang="en-US" sz="1200" dirty="0" err="1">
                <a:latin typeface="+mj-lt"/>
              </a:rPr>
              <a:t>i.e</a:t>
            </a:r>
            <a:r>
              <a:rPr lang="en-US" sz="1200" dirty="0">
                <a:latin typeface="+mj-lt"/>
              </a:rPr>
              <a:t> 400kV and above) in T&amp;D sector, with huge potential and few competitors. </a:t>
            </a:r>
          </a:p>
          <a:p>
            <a:pPr marL="153988" lvl="1" indent="-153988" algn="just">
              <a:spcAft>
                <a:spcPts val="0"/>
              </a:spcAft>
              <a:buFont typeface="Wingdings" pitchFamily="2" charset="2"/>
              <a:buChar char="§"/>
              <a:defRPr/>
            </a:pPr>
            <a:r>
              <a:rPr lang="en-US" sz="1200" dirty="0">
                <a:latin typeface="+mj-lt"/>
              </a:rPr>
              <a:t>Expand focus on the other verticals i.e. </a:t>
            </a:r>
          </a:p>
          <a:p>
            <a:pPr marL="273050" lvl="1" indent="-190500" algn="just">
              <a:spcAft>
                <a:spcPts val="0"/>
              </a:spcAft>
              <a:buFont typeface="Arial" pitchFamily="34" charset="0"/>
              <a:buChar char="•"/>
              <a:defRPr/>
            </a:pPr>
            <a:r>
              <a:rPr lang="en-US" sz="1200" dirty="0">
                <a:latin typeface="+mj-lt"/>
              </a:rPr>
              <a:t>EHV Substations (AIS &amp; GIS) </a:t>
            </a:r>
          </a:p>
          <a:p>
            <a:pPr marL="273050" lvl="1" indent="-190500" algn="just">
              <a:spcAft>
                <a:spcPts val="0"/>
              </a:spcAft>
              <a:buFont typeface="Arial" pitchFamily="34" charset="0"/>
              <a:buChar char="•"/>
              <a:defRPr/>
            </a:pPr>
            <a:r>
              <a:rPr lang="en-US" sz="1200" dirty="0">
                <a:latin typeface="+mj-lt"/>
              </a:rPr>
              <a:t>RGGVY Distribution projects </a:t>
            </a:r>
          </a:p>
          <a:p>
            <a:pPr marL="273050" lvl="1" indent="-190500" algn="just">
              <a:spcAft>
                <a:spcPts val="0"/>
              </a:spcAft>
              <a:buFont typeface="Arial" pitchFamily="34" charset="0"/>
              <a:buChar char="•"/>
              <a:defRPr/>
            </a:pPr>
            <a:r>
              <a:rPr lang="en-US" sz="1200" dirty="0">
                <a:latin typeface="+mj-lt"/>
              </a:rPr>
              <a:t>Industrial Power Distribution Systems</a:t>
            </a:r>
          </a:p>
        </p:txBody>
      </p:sp>
      <p:sp>
        <p:nvSpPr>
          <p:cNvPr id="14" name="TextBox 13"/>
          <p:cNvSpPr txBox="1"/>
          <p:nvPr/>
        </p:nvSpPr>
        <p:spPr>
          <a:xfrm>
            <a:off x="6457950" y="1009650"/>
            <a:ext cx="2222500" cy="2238375"/>
          </a:xfrm>
          <a:prstGeom prst="rect">
            <a:avLst/>
          </a:prstGeom>
          <a:noFill/>
        </p:spPr>
        <p:txBody>
          <a:bodyPr>
            <a:spAutoFit/>
          </a:bodyPr>
          <a:lstStyle/>
          <a:p>
            <a:pPr marL="0" lvl="1">
              <a:spcAft>
                <a:spcPts val="300"/>
              </a:spcAft>
              <a:defRPr/>
            </a:pPr>
            <a:r>
              <a:rPr lang="en-US" sz="1200" b="1" u="sng" dirty="0">
                <a:latin typeface="+mj-lt"/>
              </a:rPr>
              <a:t>Diversify Business segment : </a:t>
            </a:r>
          </a:p>
          <a:p>
            <a:pPr marL="153988" lvl="1" indent="-153988">
              <a:spcAft>
                <a:spcPts val="0"/>
              </a:spcAft>
              <a:buFont typeface="Wingdings" pitchFamily="2" charset="2"/>
              <a:buChar char="§"/>
              <a:defRPr/>
            </a:pPr>
            <a:r>
              <a:rPr lang="en-US" sz="1200" dirty="0">
                <a:latin typeface="+mj-lt"/>
              </a:rPr>
              <a:t>Railway Electrification</a:t>
            </a:r>
          </a:p>
          <a:p>
            <a:pPr marL="153988" lvl="1" indent="-153988">
              <a:spcAft>
                <a:spcPts val="0"/>
              </a:spcAft>
              <a:buFont typeface="Wingdings" pitchFamily="2" charset="2"/>
              <a:buChar char="§"/>
              <a:defRPr/>
            </a:pPr>
            <a:r>
              <a:rPr lang="en-US" sz="1200" dirty="0">
                <a:latin typeface="+mj-lt"/>
              </a:rPr>
              <a:t>Solar EPC </a:t>
            </a:r>
          </a:p>
          <a:p>
            <a:pPr marL="0" lvl="1">
              <a:spcAft>
                <a:spcPts val="300"/>
              </a:spcAft>
              <a:defRPr/>
            </a:pPr>
            <a:r>
              <a:rPr lang="en-US" sz="1200" b="1" u="sng" dirty="0">
                <a:latin typeface="+mj-lt"/>
              </a:rPr>
              <a:t>Diversify Clients: </a:t>
            </a:r>
          </a:p>
          <a:p>
            <a:pPr marL="153988" lvl="1" indent="-153988">
              <a:spcAft>
                <a:spcPts val="0"/>
              </a:spcAft>
              <a:buFont typeface="Wingdings" pitchFamily="2" charset="2"/>
              <a:buChar char="§"/>
              <a:defRPr/>
            </a:pPr>
            <a:r>
              <a:rPr lang="en-US" sz="1200" dirty="0">
                <a:latin typeface="+mj-lt"/>
              </a:rPr>
              <a:t>Reduce Share of PGCIL</a:t>
            </a:r>
          </a:p>
          <a:p>
            <a:pPr marL="153988" lvl="1" indent="-153988">
              <a:spcAft>
                <a:spcPts val="0"/>
              </a:spcAft>
              <a:buFont typeface="Wingdings" pitchFamily="2" charset="2"/>
              <a:buChar char="§"/>
              <a:defRPr/>
            </a:pPr>
            <a:r>
              <a:rPr lang="en-US" sz="1200" dirty="0">
                <a:latin typeface="+mj-lt"/>
              </a:rPr>
              <a:t>Focus on SEBs with funded projects</a:t>
            </a:r>
          </a:p>
          <a:p>
            <a:pPr marL="0" lvl="1">
              <a:spcAft>
                <a:spcPts val="300"/>
              </a:spcAft>
              <a:defRPr/>
            </a:pPr>
            <a:r>
              <a:rPr lang="en-US" sz="1200" b="1" u="sng" dirty="0">
                <a:latin typeface="+mj-lt"/>
              </a:rPr>
              <a:t>Diversify Geographically:</a:t>
            </a:r>
            <a:r>
              <a:rPr lang="en-US" sz="1200" b="1" u="sng" dirty="0"/>
              <a:t> </a:t>
            </a:r>
          </a:p>
          <a:p>
            <a:pPr marL="153988" lvl="1" indent="-153988">
              <a:spcAft>
                <a:spcPts val="0"/>
              </a:spcAft>
              <a:buFont typeface="Wingdings" pitchFamily="2" charset="2"/>
              <a:buChar char="§"/>
              <a:defRPr/>
            </a:pPr>
            <a:r>
              <a:rPr lang="en-US" sz="1200" dirty="0">
                <a:latin typeface="+mj-lt"/>
              </a:rPr>
              <a:t>Africa, Europe, Middle East and US are </a:t>
            </a:r>
            <a:r>
              <a:rPr lang="en-US" sz="1200" b="1" dirty="0">
                <a:latin typeface="+mj-lt"/>
              </a:rPr>
              <a:t>Target Markets</a:t>
            </a:r>
          </a:p>
          <a:p>
            <a:pPr marL="153988" lvl="1" indent="-153988">
              <a:spcAft>
                <a:spcPts val="0"/>
              </a:spcAft>
              <a:buFont typeface="Wingdings" pitchFamily="2" charset="2"/>
              <a:buChar char="§"/>
              <a:defRPr/>
            </a:pPr>
            <a:endParaRPr lang="en-US" sz="1200" dirty="0">
              <a:latin typeface="+mj-lt"/>
            </a:endParaRPr>
          </a:p>
        </p:txBody>
      </p:sp>
      <p:sp>
        <p:nvSpPr>
          <p:cNvPr id="15" name="TextBox 14"/>
          <p:cNvSpPr txBox="1"/>
          <p:nvPr/>
        </p:nvSpPr>
        <p:spPr>
          <a:xfrm>
            <a:off x="409575" y="4394200"/>
            <a:ext cx="2262188" cy="2646363"/>
          </a:xfrm>
          <a:prstGeom prst="rect">
            <a:avLst/>
          </a:prstGeom>
          <a:noFill/>
        </p:spPr>
        <p:txBody>
          <a:bodyPr>
            <a:spAutoFit/>
          </a:bodyPr>
          <a:lstStyle/>
          <a:p>
            <a:pPr marL="153988" lvl="1" indent="-153988" algn="just">
              <a:spcAft>
                <a:spcPts val="0"/>
              </a:spcAft>
              <a:buFont typeface="Wingdings" pitchFamily="2" charset="2"/>
              <a:buChar char="§"/>
              <a:defRPr/>
            </a:pPr>
            <a:r>
              <a:rPr lang="en-US" sz="1200" dirty="0">
                <a:latin typeface="+mj-lt"/>
              </a:rPr>
              <a:t>Increase manufacturing strength by setting up a Greenfield factories</a:t>
            </a:r>
          </a:p>
          <a:p>
            <a:pPr marL="153988" lvl="1" indent="-153988" algn="just">
              <a:spcAft>
                <a:spcPts val="0"/>
              </a:spcAft>
              <a:buFont typeface="Wingdings" pitchFamily="2" charset="2"/>
              <a:buChar char="§"/>
              <a:defRPr/>
            </a:pPr>
            <a:r>
              <a:rPr lang="en-US" sz="1200" dirty="0">
                <a:latin typeface="+mj-lt"/>
              </a:rPr>
              <a:t>EMC Academy Ltd. set up to overcome challenge of trained manpower in the industry</a:t>
            </a:r>
          </a:p>
          <a:p>
            <a:pPr marL="153988" lvl="1" indent="-153988" algn="just">
              <a:spcAft>
                <a:spcPts val="0"/>
              </a:spcAft>
              <a:buFont typeface="Wingdings" pitchFamily="2" charset="2"/>
              <a:buChar char="§"/>
              <a:defRPr/>
            </a:pPr>
            <a:r>
              <a:rPr lang="en-US" sz="1200" dirty="0">
                <a:latin typeface="+mj-lt"/>
              </a:rPr>
              <a:t>Bidding for projects with focus on profitability, efficient manufacturing and trained workforce to help improve margins in the long run.</a:t>
            </a:r>
            <a:endParaRPr lang="en-IN" sz="1200" dirty="0">
              <a:latin typeface="+mj-lt"/>
            </a:endParaRPr>
          </a:p>
          <a:p>
            <a:pPr marL="153988" lvl="1" indent="-153988" algn="just">
              <a:spcAft>
                <a:spcPts val="1200"/>
              </a:spcAft>
              <a:buFont typeface="Wingdings" pitchFamily="2" charset="2"/>
              <a:buChar char="§"/>
              <a:defRPr/>
            </a:pPr>
            <a:endParaRPr lang="en-US" sz="1200" dirty="0">
              <a:latin typeface="+mj-lt"/>
            </a:endParaRPr>
          </a:p>
          <a:p>
            <a:pPr marL="153988" lvl="1" indent="-153988" algn="just">
              <a:spcAft>
                <a:spcPts val="1200"/>
              </a:spcAft>
              <a:buFont typeface="Wingdings" pitchFamily="2" charset="2"/>
              <a:buChar char="§"/>
              <a:defRPr/>
            </a:pPr>
            <a:endParaRPr lang="en-US" sz="1200" dirty="0">
              <a:latin typeface="+mj-lt"/>
            </a:endParaRPr>
          </a:p>
        </p:txBody>
      </p:sp>
      <p:sp>
        <p:nvSpPr>
          <p:cNvPr id="16" name="TextBox 15"/>
          <p:cNvSpPr txBox="1"/>
          <p:nvPr/>
        </p:nvSpPr>
        <p:spPr>
          <a:xfrm>
            <a:off x="6662738" y="4487863"/>
            <a:ext cx="2243137" cy="1939925"/>
          </a:xfrm>
          <a:prstGeom prst="rect">
            <a:avLst/>
          </a:prstGeom>
          <a:noFill/>
        </p:spPr>
        <p:txBody>
          <a:bodyPr>
            <a:spAutoFit/>
          </a:bodyPr>
          <a:lstStyle/>
          <a:p>
            <a:pPr marL="153988" lvl="1" indent="-153988" algn="just">
              <a:spcAft>
                <a:spcPts val="0"/>
              </a:spcAft>
              <a:buFont typeface="Wingdings" pitchFamily="2" charset="2"/>
              <a:buChar char="§"/>
              <a:defRPr/>
            </a:pPr>
            <a:r>
              <a:rPr lang="en-US" sz="1200" dirty="0">
                <a:latin typeface="+mj-lt"/>
              </a:rPr>
              <a:t>Looking at acquisitions or Strategic Tie-ups in </a:t>
            </a:r>
            <a:r>
              <a:rPr lang="en-US" sz="1200" b="1" dirty="0">
                <a:latin typeface="+mj-lt"/>
              </a:rPr>
              <a:t>Target Markets</a:t>
            </a:r>
            <a:endParaRPr lang="en-US" sz="1200" dirty="0">
              <a:latin typeface="+mj-lt"/>
            </a:endParaRPr>
          </a:p>
          <a:p>
            <a:pPr marL="153988" lvl="1" indent="-153988" algn="just">
              <a:spcAft>
                <a:spcPts val="0"/>
              </a:spcAft>
              <a:buFont typeface="Wingdings" pitchFamily="2" charset="2"/>
              <a:buChar char="§"/>
              <a:defRPr/>
            </a:pPr>
            <a:r>
              <a:rPr lang="en-US" sz="1200" dirty="0">
                <a:latin typeface="+mj-lt"/>
              </a:rPr>
              <a:t>Main criteria for choosing a partner is to get access to technology, customer base or project qualifications </a:t>
            </a:r>
          </a:p>
          <a:p>
            <a:pPr marL="153988" lvl="1" indent="-153988" algn="just">
              <a:spcAft>
                <a:spcPts val="0"/>
              </a:spcAft>
              <a:buFont typeface="Wingdings" pitchFamily="2" charset="2"/>
              <a:buChar char="§"/>
              <a:defRPr/>
            </a:pPr>
            <a:r>
              <a:rPr lang="en-US" sz="1200" dirty="0">
                <a:latin typeface="+mj-lt"/>
              </a:rPr>
              <a:t>Company is also looking at partners for expanding Railways business in India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IN" dirty="0"/>
          </a:p>
        </p:txBody>
      </p:sp>
      <p:sp>
        <p:nvSpPr>
          <p:cNvPr id="3" name="Slide Number Placeholder 2"/>
          <p:cNvSpPr>
            <a:spLocks noGrp="1"/>
          </p:cNvSpPr>
          <p:nvPr>
            <p:ph type="sldNum" sz="quarter" idx="11"/>
          </p:nvPr>
        </p:nvSpPr>
        <p:spPr/>
        <p:txBody>
          <a:bodyPr/>
          <a:lstStyle/>
          <a:p>
            <a:pPr>
              <a:defRPr/>
            </a:pPr>
            <a:fld id="{392DE4F4-060A-4869-8982-12A34BE5F0F1}" type="slidenum">
              <a:rPr lang="en-IN"/>
              <a:pPr>
                <a:defRPr/>
              </a:pPr>
              <a:t>72</a:t>
            </a:fld>
            <a:endParaRPr lang="en-IN" dirty="0"/>
          </a:p>
        </p:txBody>
      </p:sp>
      <p:sp>
        <p:nvSpPr>
          <p:cNvPr id="318467" name="Rectangle 4"/>
          <p:cNvSpPr>
            <a:spLocks noChangeArrowheads="1"/>
          </p:cNvSpPr>
          <p:nvPr/>
        </p:nvSpPr>
        <p:spPr bwMode="auto">
          <a:xfrm>
            <a:off x="663575" y="1147763"/>
            <a:ext cx="7816850" cy="5476875"/>
          </a:xfrm>
          <a:prstGeom prst="rect">
            <a:avLst/>
          </a:prstGeom>
          <a:noFill/>
          <a:ln w="9525">
            <a:noFill/>
            <a:miter lim="800000"/>
            <a:headEnd/>
            <a:tailEnd/>
          </a:ln>
        </p:spPr>
        <p:txBody>
          <a:bodyPr anchor="ctr">
            <a:spAutoFit/>
          </a:bodyPr>
          <a:lstStyle/>
          <a:p>
            <a:pPr marL="342900" indent="-342900">
              <a:spcAft>
                <a:spcPts val="100"/>
              </a:spcAft>
              <a:buFont typeface="Symbol" pitchFamily="18" charset="2"/>
              <a:buChar char=""/>
            </a:pPr>
            <a:r>
              <a:rPr lang="en-IN" sz="2000" dirty="0">
                <a:latin typeface="Calibri" pitchFamily="34" charset="0"/>
              </a:rPr>
              <a:t>Differentiator – focus</a:t>
            </a:r>
          </a:p>
          <a:p>
            <a:pPr marL="342900" indent="-342900">
              <a:spcAft>
                <a:spcPts val="100"/>
              </a:spcAft>
              <a:buFont typeface="Symbol" pitchFamily="18" charset="2"/>
              <a:buNone/>
            </a:pPr>
            <a:endParaRPr lang="en-IN" sz="2000" dirty="0">
              <a:latin typeface="Calibri" pitchFamily="34" charset="0"/>
            </a:endParaRPr>
          </a:p>
          <a:p>
            <a:pPr marL="342900" indent="-342900">
              <a:spcAft>
                <a:spcPts val="100"/>
              </a:spcAft>
              <a:buFont typeface="Symbol" pitchFamily="18" charset="2"/>
              <a:buChar char=""/>
            </a:pPr>
            <a:r>
              <a:rPr lang="en-IN" sz="2000" dirty="0">
                <a:latin typeface="Calibri" pitchFamily="34" charset="0"/>
              </a:rPr>
              <a:t>One of the fastest growing company in the Power T&amp;D EPC business</a:t>
            </a:r>
          </a:p>
          <a:p>
            <a:pPr marL="342900" indent="-342900">
              <a:spcAft>
                <a:spcPts val="100"/>
              </a:spcAft>
              <a:buFont typeface="Symbol" pitchFamily="18" charset="2"/>
              <a:buChar char=""/>
            </a:pPr>
            <a:endParaRPr lang="en-IN" sz="2000" dirty="0">
              <a:latin typeface="Calibri" pitchFamily="34" charset="0"/>
            </a:endParaRPr>
          </a:p>
          <a:p>
            <a:pPr marL="342900" indent="-342900">
              <a:spcAft>
                <a:spcPts val="100"/>
              </a:spcAft>
              <a:buFont typeface="Symbol" pitchFamily="18" charset="2"/>
              <a:buChar char=""/>
            </a:pPr>
            <a:r>
              <a:rPr lang="en-IN" sz="2000" dirty="0">
                <a:latin typeface="Calibri" pitchFamily="34" charset="0"/>
              </a:rPr>
              <a:t>Promising future for the T&amp;D industry</a:t>
            </a:r>
          </a:p>
          <a:p>
            <a:pPr marL="342900" indent="-342900">
              <a:spcAft>
                <a:spcPts val="100"/>
              </a:spcAft>
              <a:buFont typeface="Symbol" pitchFamily="18" charset="2"/>
              <a:buChar char=""/>
            </a:pPr>
            <a:endParaRPr lang="en-IN" sz="2000" dirty="0">
              <a:latin typeface="Calibri" pitchFamily="34" charset="0"/>
            </a:endParaRPr>
          </a:p>
          <a:p>
            <a:pPr marL="342900" indent="-342900">
              <a:spcAft>
                <a:spcPts val="100"/>
              </a:spcAft>
              <a:buFont typeface="Symbol" pitchFamily="18" charset="2"/>
              <a:buChar char=""/>
            </a:pPr>
            <a:r>
              <a:rPr lang="en-US" sz="2000" dirty="0">
                <a:latin typeface="Calibri" pitchFamily="34" charset="0"/>
              </a:rPr>
              <a:t>Focusing on high margin EHV transmission segment</a:t>
            </a:r>
          </a:p>
          <a:p>
            <a:pPr marL="342900" indent="-342900">
              <a:spcAft>
                <a:spcPts val="100"/>
              </a:spcAft>
              <a:buFont typeface="Symbol" pitchFamily="18" charset="2"/>
              <a:buChar char=""/>
            </a:pPr>
            <a:endParaRPr lang="en-IN" sz="2000" dirty="0">
              <a:latin typeface="Calibri" pitchFamily="34" charset="0"/>
            </a:endParaRPr>
          </a:p>
          <a:p>
            <a:pPr marL="342900" indent="-342900">
              <a:spcAft>
                <a:spcPts val="100"/>
              </a:spcAft>
              <a:buFont typeface="Symbol" pitchFamily="18" charset="2"/>
              <a:buChar char=""/>
            </a:pPr>
            <a:r>
              <a:rPr lang="en-IN" sz="2000" dirty="0">
                <a:latin typeface="Calibri" pitchFamily="34" charset="0"/>
              </a:rPr>
              <a:t>Increasing presence in new sectors – Substation, Railways, etc.</a:t>
            </a:r>
          </a:p>
          <a:p>
            <a:pPr marL="342900" indent="-342900">
              <a:spcAft>
                <a:spcPts val="100"/>
              </a:spcAft>
              <a:buFont typeface="Symbol" pitchFamily="18" charset="2"/>
              <a:buChar char=""/>
            </a:pPr>
            <a:endParaRPr lang="en-IN" sz="2000" dirty="0">
              <a:latin typeface="Calibri" pitchFamily="34" charset="0"/>
            </a:endParaRPr>
          </a:p>
          <a:p>
            <a:pPr marL="342900" indent="-342900">
              <a:spcAft>
                <a:spcPts val="100"/>
              </a:spcAft>
              <a:buFont typeface="Symbol" pitchFamily="18" charset="2"/>
              <a:buChar char=""/>
            </a:pPr>
            <a:r>
              <a:rPr lang="en-IN" sz="2000" dirty="0">
                <a:latin typeface="Calibri" pitchFamily="34" charset="0"/>
              </a:rPr>
              <a:t>Diversifying into new geographies and clients</a:t>
            </a:r>
          </a:p>
          <a:p>
            <a:pPr marL="342900" indent="-342900">
              <a:spcAft>
                <a:spcPts val="100"/>
              </a:spcAft>
              <a:buFont typeface="Symbol" pitchFamily="18" charset="2"/>
              <a:buChar char=""/>
            </a:pPr>
            <a:endParaRPr lang="en-US" sz="2000" dirty="0">
              <a:latin typeface="Calibri" pitchFamily="34" charset="0"/>
            </a:endParaRPr>
          </a:p>
          <a:p>
            <a:pPr marL="342900" indent="-342900">
              <a:spcAft>
                <a:spcPts val="100"/>
              </a:spcAft>
              <a:buFont typeface="Symbol" pitchFamily="18" charset="2"/>
              <a:buChar char=""/>
            </a:pPr>
            <a:r>
              <a:rPr lang="en-US" sz="2000" dirty="0">
                <a:latin typeface="Calibri" pitchFamily="34" charset="0"/>
              </a:rPr>
              <a:t>Efficient Working Capital Management (Negative Working Capital)</a:t>
            </a:r>
          </a:p>
          <a:p>
            <a:pPr marL="342900" indent="-342900">
              <a:spcAft>
                <a:spcPts val="100"/>
              </a:spcAft>
              <a:buFont typeface="Symbol" pitchFamily="18" charset="2"/>
              <a:buChar char=""/>
            </a:pPr>
            <a:endParaRPr lang="en-IN" sz="2000" dirty="0">
              <a:latin typeface="Calibri" pitchFamily="34" charset="0"/>
            </a:endParaRPr>
          </a:p>
          <a:p>
            <a:pPr marL="342900" indent="-342900">
              <a:spcAft>
                <a:spcPts val="100"/>
              </a:spcAft>
              <a:buFont typeface="Symbol" pitchFamily="18" charset="2"/>
              <a:buChar char=""/>
            </a:pPr>
            <a:r>
              <a:rPr lang="en-IN" sz="2000" dirty="0">
                <a:latin typeface="Calibri" pitchFamily="34" charset="0"/>
              </a:rPr>
              <a:t>Robust Order Book</a:t>
            </a:r>
          </a:p>
          <a:p>
            <a:pPr marL="342900" indent="-342900">
              <a:spcAft>
                <a:spcPts val="100"/>
              </a:spcAft>
              <a:buFont typeface="Symbol" pitchFamily="18" charset="2"/>
              <a:buChar char=""/>
            </a:pPr>
            <a:endParaRPr lang="en-IN" sz="2000" dirty="0">
              <a:latin typeface="Calibri" pitchFamily="34" charset="0"/>
            </a:endParaRPr>
          </a:p>
          <a:p>
            <a:pPr marL="342900" indent="-342900">
              <a:spcAft>
                <a:spcPts val="100"/>
              </a:spcAft>
              <a:buFont typeface="Symbol" pitchFamily="18" charset="2"/>
              <a:buChar char=""/>
            </a:pPr>
            <a:r>
              <a:rPr lang="en-IN" sz="2000" dirty="0">
                <a:latin typeface="Calibri" pitchFamily="34" charset="0"/>
              </a:rPr>
              <a:t>Pursuing organic and inorganic growth to expand the </a:t>
            </a:r>
            <a:r>
              <a:rPr lang="en-IN" sz="2000" dirty="0" smtClean="0">
                <a:latin typeface="Calibri" pitchFamily="34" charset="0"/>
              </a:rPr>
              <a:t>company</a:t>
            </a:r>
            <a:endParaRPr lang="en-US" sz="2000" dirty="0">
              <a:latin typeface="Calibri"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3778"/>
            <a:ext cx="9144000" cy="1977499"/>
          </a:xfrm>
        </p:spPr>
        <p:txBody>
          <a:bodyPr/>
          <a:lstStyle/>
          <a:p>
            <a:pPr>
              <a:defRPr/>
            </a:pPr>
            <a:r>
              <a:rPr lang="en-US" sz="9600" dirty="0" smtClean="0"/>
              <a:t> Thank You</a:t>
            </a:r>
            <a:endParaRPr lang="en-US" sz="9600" dirty="0"/>
          </a:p>
        </p:txBody>
      </p:sp>
      <p:sp>
        <p:nvSpPr>
          <p:cNvPr id="3" name="Slide Number Placeholder 2"/>
          <p:cNvSpPr>
            <a:spLocks noGrp="1"/>
          </p:cNvSpPr>
          <p:nvPr>
            <p:ph type="sldNum" sz="quarter" idx="11"/>
          </p:nvPr>
        </p:nvSpPr>
        <p:spPr/>
        <p:txBody>
          <a:bodyPr/>
          <a:lstStyle/>
          <a:p>
            <a:pPr>
              <a:defRPr/>
            </a:pPr>
            <a:fld id="{5B42AE0B-59B9-4FDF-A216-41606AABC20A}" type="slidenum">
              <a:rPr lang="en-IN" smtClean="0"/>
              <a:pPr>
                <a:defRPr/>
              </a:pPr>
              <a:t>73</a:t>
            </a:fld>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HCPTC under implementation</a:t>
            </a:r>
            <a:endParaRPr lang="en-IN" dirty="0"/>
          </a:p>
        </p:txBody>
      </p:sp>
      <p:sp>
        <p:nvSpPr>
          <p:cNvPr id="3" name="Slide Number Placeholder 2"/>
          <p:cNvSpPr>
            <a:spLocks noGrp="1"/>
          </p:cNvSpPr>
          <p:nvPr>
            <p:ph type="sldNum" sz="quarter" idx="11"/>
          </p:nvPr>
        </p:nvSpPr>
        <p:spPr/>
        <p:txBody>
          <a:bodyPr/>
          <a:lstStyle/>
          <a:p>
            <a:pPr>
              <a:defRPr/>
            </a:pPr>
            <a:fld id="{2BFB8382-9FA1-4540-852E-C4170E7A754A}" type="slidenum">
              <a:rPr lang="en-IN" smtClean="0"/>
              <a:pPr>
                <a:defRPr/>
              </a:pPr>
              <a:t>74</a:t>
            </a:fld>
            <a:endParaRPr lang="en-IN" dirty="0"/>
          </a:p>
        </p:txBody>
      </p:sp>
      <p:pic>
        <p:nvPicPr>
          <p:cNvPr id="320515" name="Picture 2" descr="C:\Users\EMC LATPTOP\Desktop\India.JPG"/>
          <p:cNvPicPr>
            <a:picLocks noChangeAspect="1" noChangeArrowheads="1"/>
          </p:cNvPicPr>
          <p:nvPr/>
        </p:nvPicPr>
        <p:blipFill>
          <a:blip r:embed="rId2"/>
          <a:srcRect/>
          <a:stretch>
            <a:fillRect/>
          </a:stretch>
        </p:blipFill>
        <p:spPr bwMode="auto">
          <a:xfrm>
            <a:off x="1674813" y="914400"/>
            <a:ext cx="5961062" cy="5567363"/>
          </a:xfrm>
          <a:prstGeom prst="rect">
            <a:avLst/>
          </a:prstGeom>
          <a:noFill/>
          <a:ln w="9525">
            <a:noFill/>
            <a:miter lim="800000"/>
            <a:headEnd/>
            <a:tailEnd/>
          </a:ln>
        </p:spPr>
      </p:pic>
      <p:sp>
        <p:nvSpPr>
          <p:cNvPr id="5" name="Left Arrow 4">
            <a:hlinkClick r:id="rId3" action="ppaction://hlinksldjump"/>
          </p:cNvPr>
          <p:cNvSpPr/>
          <p:nvPr/>
        </p:nvSpPr>
        <p:spPr>
          <a:xfrm>
            <a:off x="379413" y="6246813"/>
            <a:ext cx="320675" cy="2492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AutoShape 17"/>
          <p:cNvGraphicFramePr>
            <a:graphicFrameLocks/>
          </p:cNvGraphicFramePr>
          <p:nvPr/>
        </p:nvGraphicFramePr>
        <p:xfrm>
          <a:off x="0" y="0"/>
          <a:ext cx="158750" cy="158750"/>
        </p:xfrm>
        <a:graphic>
          <a:graphicData uri="http://schemas.openxmlformats.org/presentationml/2006/ole">
            <p:oleObj spid="_x0000_s124930" r:id="rId10" imgW="0" imgH="0" progId="">
              <p:embed/>
            </p:oleObj>
          </a:graphicData>
        </a:graphic>
      </p:graphicFrame>
      <p:sp>
        <p:nvSpPr>
          <p:cNvPr id="7" name="Rounded Rectangle 6"/>
          <p:cNvSpPr/>
          <p:nvPr>
            <p:custDataLst>
              <p:tags r:id="rId2"/>
            </p:custDataLst>
          </p:nvPr>
        </p:nvSpPr>
        <p:spPr>
          <a:xfrm>
            <a:off x="2395538" y="1673225"/>
            <a:ext cx="4643437"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Introduction</a:t>
            </a:r>
            <a:endParaRPr lang="en-US" dirty="0">
              <a:latin typeface="+mj-lt"/>
            </a:endParaRPr>
          </a:p>
        </p:txBody>
      </p:sp>
      <p:sp>
        <p:nvSpPr>
          <p:cNvPr id="2" name="Title 1"/>
          <p:cNvSpPr>
            <a:spLocks noGrp="1"/>
          </p:cNvSpPr>
          <p:nvPr>
            <p:ph type="title"/>
            <p:custDataLst>
              <p:tags r:id="rId3"/>
            </p:custDataLst>
          </p:nvPr>
        </p:nvSpPr>
        <p:spPr/>
        <p:txBody>
          <a:bodyPr/>
          <a:lstStyle/>
          <a:p>
            <a:pPr>
              <a:defRPr/>
            </a:pPr>
            <a:r>
              <a:rPr lang="en-US" dirty="0" smtClean="0"/>
              <a:t>Index </a:t>
            </a:r>
            <a:endParaRPr lang="en-US" dirty="0"/>
          </a:p>
        </p:txBody>
      </p:sp>
      <p:sp>
        <p:nvSpPr>
          <p:cNvPr id="8" name="Slide Number Placeholder 7"/>
          <p:cNvSpPr>
            <a:spLocks noGrp="1"/>
          </p:cNvSpPr>
          <p:nvPr>
            <p:ph type="sldNum" sz="quarter" idx="11"/>
          </p:nvPr>
        </p:nvSpPr>
        <p:spPr/>
        <p:txBody>
          <a:bodyPr/>
          <a:lstStyle/>
          <a:p>
            <a:pPr>
              <a:defRPr/>
            </a:pPr>
            <a:fld id="{43AEE4B0-EFCE-43C6-8E32-9FB9EC9F2BD7}" type="slidenum">
              <a:rPr lang="en-IN"/>
              <a:pPr>
                <a:defRPr/>
              </a:pPr>
              <a:t>8</a:t>
            </a:fld>
            <a:endParaRPr lang="en-IN" dirty="0"/>
          </a:p>
        </p:txBody>
      </p:sp>
      <p:pic>
        <p:nvPicPr>
          <p:cNvPr id="124934" name="Picture 8" descr="EMCLogo.tif"/>
          <p:cNvPicPr>
            <a:picLocks noChangeAspect="1"/>
          </p:cNvPicPr>
          <p:nvPr/>
        </p:nvPicPr>
        <p:blipFill>
          <a:blip r:embed="rId11"/>
          <a:srcRect/>
          <a:stretch>
            <a:fillRect/>
          </a:stretch>
        </p:blipFill>
        <p:spPr bwMode="auto">
          <a:xfrm>
            <a:off x="1296988" y="2408238"/>
            <a:ext cx="1098550" cy="374650"/>
          </a:xfrm>
          <a:prstGeom prst="rect">
            <a:avLst/>
          </a:prstGeom>
          <a:noFill/>
          <a:ln w="9525">
            <a:noFill/>
            <a:miter lim="800000"/>
            <a:headEnd/>
            <a:tailEnd/>
          </a:ln>
        </p:spPr>
      </p:pic>
      <p:sp>
        <p:nvSpPr>
          <p:cNvPr id="10" name="Rounded Rectangle 9"/>
          <p:cNvSpPr/>
          <p:nvPr>
            <p:custDataLst>
              <p:tags r:id="rId4"/>
            </p:custDataLst>
          </p:nvPr>
        </p:nvSpPr>
        <p:spPr>
          <a:xfrm>
            <a:off x="2406650" y="2305050"/>
            <a:ext cx="4645025" cy="520700"/>
          </a:xfrm>
          <a:prstGeom prst="roundRect">
            <a:avLst/>
          </a:prstGeom>
          <a:solidFill>
            <a:srgbClr val="99CCFF"/>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Industry Outlook</a:t>
            </a:r>
          </a:p>
        </p:txBody>
      </p:sp>
      <p:sp>
        <p:nvSpPr>
          <p:cNvPr id="11" name="Rounded Rectangle 10"/>
          <p:cNvSpPr/>
          <p:nvPr>
            <p:custDataLst>
              <p:tags r:id="rId5"/>
            </p:custDataLst>
          </p:nvPr>
        </p:nvSpPr>
        <p:spPr>
          <a:xfrm>
            <a:off x="2392363" y="2965450"/>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About EMC</a:t>
            </a:r>
            <a:endParaRPr lang="en-US" dirty="0">
              <a:latin typeface="+mj-lt"/>
            </a:endParaRPr>
          </a:p>
        </p:txBody>
      </p:sp>
      <p:sp>
        <p:nvSpPr>
          <p:cNvPr id="13" name="Rounded Rectangle 12"/>
          <p:cNvSpPr/>
          <p:nvPr>
            <p:custDataLst>
              <p:tags r:id="rId6"/>
            </p:custDataLst>
          </p:nvPr>
        </p:nvSpPr>
        <p:spPr>
          <a:xfrm>
            <a:off x="2404115" y="3616859"/>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cap="small" dirty="0">
                <a:solidFill>
                  <a:schemeClr val="accent2">
                    <a:lumMod val="75000"/>
                  </a:schemeClr>
                </a:solidFill>
              </a:rPr>
              <a:t>Competition and EMC’s Position</a:t>
            </a:r>
          </a:p>
        </p:txBody>
      </p:sp>
      <p:sp>
        <p:nvSpPr>
          <p:cNvPr id="17" name="Rounded Rectangle 16"/>
          <p:cNvSpPr/>
          <p:nvPr>
            <p:custDataLst>
              <p:tags r:id="rId7"/>
            </p:custDataLst>
          </p:nvPr>
        </p:nvSpPr>
        <p:spPr>
          <a:xfrm>
            <a:off x="2404115" y="4942421"/>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Future Roadmap</a:t>
            </a:r>
          </a:p>
          <a:p>
            <a:pPr>
              <a:defRPr/>
            </a:pPr>
            <a:endParaRPr lang="en-US" b="1" cap="small" dirty="0">
              <a:solidFill>
                <a:schemeClr val="accent2">
                  <a:lumMod val="75000"/>
                </a:schemeClr>
              </a:solidFill>
            </a:endParaRPr>
          </a:p>
        </p:txBody>
      </p:sp>
      <p:sp>
        <p:nvSpPr>
          <p:cNvPr id="18" name="Rounded Rectangle 17"/>
          <p:cNvSpPr/>
          <p:nvPr>
            <p:custDataLst>
              <p:tags r:id="rId8"/>
            </p:custDataLst>
          </p:nvPr>
        </p:nvSpPr>
        <p:spPr>
          <a:xfrm>
            <a:off x="2389827" y="4277259"/>
            <a:ext cx="4645025" cy="520700"/>
          </a:xfrm>
          <a:prstGeom prst="roundRect">
            <a:avLst/>
          </a:prstGeom>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cap="small" dirty="0">
              <a:solidFill>
                <a:schemeClr val="accent2">
                  <a:lumMod val="75000"/>
                </a:schemeClr>
              </a:solidFill>
            </a:endParaRPr>
          </a:p>
          <a:p>
            <a:pPr>
              <a:defRPr/>
            </a:pPr>
            <a:r>
              <a:rPr lang="en-US" b="1" cap="small" dirty="0">
                <a:solidFill>
                  <a:schemeClr val="accent2">
                    <a:lumMod val="75000"/>
                  </a:schemeClr>
                </a:solidFill>
              </a:rPr>
              <a:t>Financials &amp; Order Book</a:t>
            </a:r>
          </a:p>
          <a:p>
            <a:pPr>
              <a:defRPr/>
            </a:pPr>
            <a:endParaRPr lang="en-US" b="1"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t>Rapid Economic Growth</a:t>
            </a:r>
            <a:endParaRPr lang="en-US" dirty="0"/>
          </a:p>
        </p:txBody>
      </p:sp>
      <p:sp>
        <p:nvSpPr>
          <p:cNvPr id="6" name="TextBox 5"/>
          <p:cNvSpPr txBox="1"/>
          <p:nvPr>
            <p:custDataLst>
              <p:tags r:id="rId3"/>
            </p:custDataLst>
          </p:nvPr>
        </p:nvSpPr>
        <p:spPr>
          <a:xfrm>
            <a:off x="285750" y="1970088"/>
            <a:ext cx="4000500" cy="369887"/>
          </a:xfrm>
          <a:prstGeom prst="rect">
            <a:avLst/>
          </a:prstGeom>
          <a:solidFill>
            <a:srgbClr val="99CCFF"/>
          </a:solidFill>
          <a:ln>
            <a:noFill/>
          </a:ln>
        </p:spPr>
        <p:txBody>
          <a:bodyPr anchor="ctr"/>
          <a:lstStyle/>
          <a:p>
            <a:pPr>
              <a:defRPr/>
            </a:pPr>
            <a:r>
              <a:rPr lang="en-US" sz="1400" b="1" dirty="0">
                <a:latin typeface="+mj-lt"/>
              </a:rPr>
              <a:t>Rapid Economic Growth (</a:t>
            </a:r>
            <a:r>
              <a:rPr lang="en-US" sz="1400" b="1" dirty="0" smtClean="0">
                <a:latin typeface="+mj-lt"/>
              </a:rPr>
              <a:t>2006-13)</a:t>
            </a:r>
            <a:endParaRPr lang="en-US" sz="1400" b="1" dirty="0">
              <a:latin typeface="+mj-lt"/>
            </a:endParaRPr>
          </a:p>
        </p:txBody>
      </p:sp>
      <p:sp>
        <p:nvSpPr>
          <p:cNvPr id="7" name="TextBox 6"/>
          <p:cNvSpPr txBox="1"/>
          <p:nvPr>
            <p:custDataLst>
              <p:tags r:id="rId4"/>
            </p:custDataLst>
          </p:nvPr>
        </p:nvSpPr>
        <p:spPr>
          <a:xfrm>
            <a:off x="309563" y="6000750"/>
            <a:ext cx="8358187" cy="523875"/>
          </a:xfrm>
          <a:prstGeom prst="rect">
            <a:avLst/>
          </a:prstGeom>
          <a:solidFill>
            <a:schemeClr val="bg1"/>
          </a:solidFill>
          <a:ln w="28575">
            <a:solidFill>
              <a:srgbClr val="C00000"/>
            </a:solidFill>
          </a:ln>
          <a:effectLst/>
        </p:spPr>
        <p:style>
          <a:lnRef idx="1">
            <a:schemeClr val="dk1"/>
          </a:lnRef>
          <a:fillRef idx="2">
            <a:schemeClr val="dk1"/>
          </a:fillRef>
          <a:effectRef idx="1">
            <a:schemeClr val="dk1"/>
          </a:effectRef>
          <a:fontRef idx="minor">
            <a:schemeClr val="dk1"/>
          </a:fontRef>
        </p:style>
        <p:txBody>
          <a:bodyPr>
            <a:spAutoFit/>
          </a:bodyPr>
          <a:lstStyle/>
          <a:p>
            <a:pPr>
              <a:defRPr/>
            </a:pPr>
            <a:r>
              <a:rPr lang="en-US" sz="1400" dirty="0">
                <a:solidFill>
                  <a:schemeClr val="accent5">
                    <a:lumMod val="50000"/>
                  </a:schemeClr>
                </a:solidFill>
                <a:latin typeface="+mj-lt"/>
              </a:rPr>
              <a:t>Sustainable growth critically depends on the macro economic environment coupled with infrastructural development.</a:t>
            </a:r>
          </a:p>
        </p:txBody>
      </p:sp>
      <p:sp>
        <p:nvSpPr>
          <p:cNvPr id="8" name="Pentagon 7"/>
          <p:cNvSpPr/>
          <p:nvPr>
            <p:custDataLst>
              <p:tags r:id="rId5"/>
            </p:custDataLst>
          </p:nvPr>
        </p:nvSpPr>
        <p:spPr>
          <a:xfrm>
            <a:off x="0" y="1001713"/>
            <a:ext cx="2457450" cy="4635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mj-lt"/>
              </a:rPr>
              <a:t>Rapid Economic Growth</a:t>
            </a:r>
            <a:endParaRPr lang="en-IN" sz="1000" dirty="0">
              <a:latin typeface="+mj-lt"/>
            </a:endParaRPr>
          </a:p>
        </p:txBody>
      </p:sp>
      <p:sp>
        <p:nvSpPr>
          <p:cNvPr id="9" name="Chevron 8"/>
          <p:cNvSpPr/>
          <p:nvPr>
            <p:custDataLst>
              <p:tags r:id="rId6"/>
            </p:custDataLst>
          </p:nvPr>
        </p:nvSpPr>
        <p:spPr>
          <a:xfrm>
            <a:off x="2241550" y="1001713"/>
            <a:ext cx="2457450" cy="463550"/>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Need Power for Sustained Economic Growth </a:t>
            </a:r>
          </a:p>
        </p:txBody>
      </p:sp>
      <p:sp>
        <p:nvSpPr>
          <p:cNvPr id="10" name="Chevron 9"/>
          <p:cNvSpPr/>
          <p:nvPr>
            <p:custDataLst>
              <p:tags r:id="rId7"/>
            </p:custDataLst>
          </p:nvPr>
        </p:nvSpPr>
        <p:spPr>
          <a:xfrm>
            <a:off x="4497388" y="1001713"/>
            <a:ext cx="2457450" cy="463550"/>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mj-lt"/>
              </a:rPr>
              <a:t>Driving the Demand for T&amp;D for Evacuation</a:t>
            </a:r>
          </a:p>
        </p:txBody>
      </p:sp>
      <p:sp>
        <p:nvSpPr>
          <p:cNvPr id="11" name="Chevron 10"/>
          <p:cNvSpPr/>
          <p:nvPr>
            <p:custDataLst>
              <p:tags r:id="rId8"/>
            </p:custDataLst>
          </p:nvPr>
        </p:nvSpPr>
        <p:spPr>
          <a:xfrm>
            <a:off x="6738938" y="1001713"/>
            <a:ext cx="2457450" cy="463550"/>
          </a:xfrm>
          <a:prstGeom prst="chevr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rPr>
              <a:t>Opportunity for EMC</a:t>
            </a:r>
          </a:p>
        </p:txBody>
      </p:sp>
      <p:sp>
        <p:nvSpPr>
          <p:cNvPr id="14" name="TextBox 13"/>
          <p:cNvSpPr txBox="1"/>
          <p:nvPr>
            <p:custDataLst>
              <p:tags r:id="rId9"/>
            </p:custDataLst>
          </p:nvPr>
        </p:nvSpPr>
        <p:spPr>
          <a:xfrm>
            <a:off x="4524375" y="3203575"/>
            <a:ext cx="4143375" cy="276225"/>
          </a:xfrm>
          <a:prstGeom prst="rect">
            <a:avLst/>
          </a:prstGeom>
          <a:noFill/>
          <a:ln>
            <a:solidFill>
              <a:schemeClr val="tx2">
                <a:lumMod val="20000"/>
                <a:lumOff val="80000"/>
              </a:schemeClr>
            </a:solidFill>
          </a:ln>
        </p:spPr>
        <p:txBody>
          <a:bodyPr>
            <a:spAutoFit/>
          </a:bodyPr>
          <a:lstStyle/>
          <a:p>
            <a:pPr marL="114300" indent="-114300">
              <a:spcAft>
                <a:spcPts val="1200"/>
              </a:spcAft>
              <a:buFont typeface="Wingdings" pitchFamily="2" charset="2"/>
              <a:buChar char="§"/>
              <a:defRPr/>
            </a:pPr>
            <a:r>
              <a:rPr lang="en-US" sz="1200" kern="0" dirty="0">
                <a:solidFill>
                  <a:sysClr val="windowText" lastClr="000000"/>
                </a:solidFill>
                <a:latin typeface="+mj-lt"/>
              </a:rPr>
              <a:t>India is the one of the fastest growing economy in the world.</a:t>
            </a:r>
          </a:p>
        </p:txBody>
      </p:sp>
      <p:sp>
        <p:nvSpPr>
          <p:cNvPr id="16" name="TextBox 15"/>
          <p:cNvSpPr txBox="1"/>
          <p:nvPr>
            <p:custDataLst>
              <p:tags r:id="rId10"/>
            </p:custDataLst>
          </p:nvPr>
        </p:nvSpPr>
        <p:spPr>
          <a:xfrm>
            <a:off x="413982" y="4870260"/>
            <a:ext cx="1962150" cy="230188"/>
          </a:xfrm>
          <a:prstGeom prst="rect">
            <a:avLst/>
          </a:prstGeom>
          <a:noFill/>
        </p:spPr>
        <p:txBody>
          <a:bodyPr rIns="0">
            <a:spAutoFit/>
          </a:bodyPr>
          <a:lstStyle/>
          <a:p>
            <a:pPr algn="r" fontAlgn="auto">
              <a:spcBef>
                <a:spcPts val="0"/>
              </a:spcBef>
              <a:spcAft>
                <a:spcPts val="0"/>
              </a:spcAft>
              <a:defRPr/>
            </a:pPr>
            <a:r>
              <a:rPr lang="en-US" sz="900" i="1" kern="0" dirty="0">
                <a:solidFill>
                  <a:sysClr val="windowText" lastClr="000000"/>
                </a:solidFill>
                <a:latin typeface="+mj-lt"/>
              </a:rPr>
              <a:t>Source: RBI </a:t>
            </a:r>
            <a:r>
              <a:rPr lang="en-IN" sz="900" i="1" kern="0" dirty="0">
                <a:solidFill>
                  <a:sysClr val="windowText" lastClr="000000"/>
                </a:solidFill>
                <a:latin typeface="+mj-lt"/>
              </a:rPr>
              <a:t>Economic Review </a:t>
            </a:r>
            <a:r>
              <a:rPr lang="en-US" sz="900" i="1" kern="0" dirty="0" smtClean="0">
                <a:solidFill>
                  <a:sysClr val="windowText" lastClr="000000"/>
                </a:solidFill>
                <a:latin typeface="+mj-lt"/>
              </a:rPr>
              <a:t>2012-13</a:t>
            </a:r>
            <a:endParaRPr lang="en-US" sz="900" i="1" kern="0" dirty="0">
              <a:solidFill>
                <a:sysClr val="windowText" lastClr="000000"/>
              </a:solidFill>
              <a:latin typeface="+mj-lt"/>
            </a:endParaRPr>
          </a:p>
        </p:txBody>
      </p:sp>
      <p:sp useBgFill="1">
        <p:nvSpPr>
          <p:cNvPr id="37" name="Rectangle 36"/>
          <p:cNvSpPr/>
          <p:nvPr>
            <p:custDataLst>
              <p:tags r:id="rId11"/>
            </p:custDataLst>
          </p:nvPr>
        </p:nvSpPr>
        <p:spPr bwMode="auto">
          <a:xfrm>
            <a:off x="2530475" y="4021138"/>
            <a:ext cx="196850" cy="1524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7462" tIns="0" rIns="17462" bIns="0" anchor="b"/>
          <a:lstStyle/>
          <a:p>
            <a:pPr algn="ctr">
              <a:defRPr/>
            </a:pPr>
            <a:endParaRPr lang="en-US" sz="1000" dirty="0">
              <a:solidFill>
                <a:schemeClr val="tx1"/>
              </a:solidFill>
              <a:cs typeface="Calibri"/>
              <a:sym typeface="Calibri"/>
            </a:endParaRPr>
          </a:p>
        </p:txBody>
      </p:sp>
      <p:sp useBgFill="1">
        <p:nvSpPr>
          <p:cNvPr id="36" name="Rectangle 35"/>
          <p:cNvSpPr/>
          <p:nvPr>
            <p:custDataLst>
              <p:tags r:id="rId12"/>
            </p:custDataLst>
          </p:nvPr>
        </p:nvSpPr>
        <p:spPr bwMode="auto">
          <a:xfrm>
            <a:off x="1463675" y="3735388"/>
            <a:ext cx="196850" cy="1524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7462" tIns="0" rIns="17462" bIns="0" anchor="b"/>
          <a:lstStyle/>
          <a:p>
            <a:pPr algn="ctr">
              <a:defRPr/>
            </a:pPr>
            <a:endParaRPr lang="en-US" sz="1000" dirty="0">
              <a:solidFill>
                <a:schemeClr val="tx1"/>
              </a:solidFill>
              <a:cs typeface="Calibri"/>
              <a:sym typeface="Calibri"/>
            </a:endParaRPr>
          </a:p>
        </p:txBody>
      </p:sp>
      <p:sp>
        <p:nvSpPr>
          <p:cNvPr id="32" name="Slide Number Placeholder 31"/>
          <p:cNvSpPr>
            <a:spLocks noGrp="1"/>
          </p:cNvSpPr>
          <p:nvPr>
            <p:ph type="sldNum" sz="quarter" idx="11"/>
            <p:custDataLst>
              <p:tags r:id="rId13"/>
            </p:custDataLst>
          </p:nvPr>
        </p:nvSpPr>
        <p:spPr/>
        <p:txBody>
          <a:bodyPr/>
          <a:lstStyle/>
          <a:p>
            <a:pPr>
              <a:defRPr/>
            </a:pPr>
            <a:fld id="{C6046221-C550-4DE5-A747-7CFECF720B3D}" type="slidenum">
              <a:rPr lang="en-IN"/>
              <a:pPr>
                <a:defRPr/>
              </a:pPr>
              <a:t>9</a:t>
            </a:fld>
            <a:endParaRPr lang="en-IN" dirty="0"/>
          </a:p>
        </p:txBody>
      </p:sp>
      <p:graphicFrame>
        <p:nvGraphicFramePr>
          <p:cNvPr id="6146" name="AutoShape 16"/>
          <p:cNvGraphicFramePr>
            <a:graphicFrameLocks/>
          </p:cNvGraphicFramePr>
          <p:nvPr/>
        </p:nvGraphicFramePr>
        <p:xfrm>
          <a:off x="0" y="0"/>
          <a:ext cx="158750" cy="158750"/>
        </p:xfrm>
        <a:graphic>
          <a:graphicData uri="http://schemas.openxmlformats.org/presentationml/2006/ole">
            <p:oleObj spid="_x0000_s6146" r:id="rId16" imgW="0" imgH="0" progId="">
              <p:embed/>
            </p:oleObj>
          </a:graphicData>
        </a:graphic>
      </p:graphicFrame>
      <p:sp>
        <p:nvSpPr>
          <p:cNvPr id="31" name="Rectangle 30" hidden="1"/>
          <p:cNvSpPr/>
          <p:nvPr>
            <p:custDataLst>
              <p:tags r:id="rId14"/>
            </p:custDataLst>
          </p:nvPr>
        </p:nvSpPr>
        <p:spPr bwMode="auto">
          <a:xfrm>
            <a:off x="0" y="0"/>
            <a:ext cx="158750" cy="15875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000">
              <a:cs typeface="Calibri"/>
              <a:sym typeface="Calibri"/>
            </a:endParaRPr>
          </a:p>
        </p:txBody>
      </p:sp>
      <p:graphicFrame>
        <p:nvGraphicFramePr>
          <p:cNvPr id="19" name="Chart 18"/>
          <p:cNvGraphicFramePr/>
          <p:nvPr/>
        </p:nvGraphicFramePr>
        <p:xfrm>
          <a:off x="286602" y="2374710"/>
          <a:ext cx="4012444" cy="2620371"/>
        </p:xfrm>
        <a:graphic>
          <a:graphicData uri="http://schemas.openxmlformats.org/drawingml/2006/chart">
            <c:chart xmlns:c="http://schemas.openxmlformats.org/drawingml/2006/chart" xmlns:r="http://schemas.openxmlformats.org/officeDocument/2006/relationships" r:id="rId17"/>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89&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8&quot;&gt;&lt;elem&gt;&lt;m_ppcolschidx val=&quot;0&quot;/&gt;&lt;m_rgb r=&quot;99&quot; g=&quot;cc&quot; b=&quot;0&quot;/&gt;&lt;/elem&gt;&lt;elem&gt;&lt;m_ppcolschidx val=&quot;0&quot;/&gt;&lt;m_rgb r=&quot;ff&quot; g=&quot;cc&quot; b=&quot;5&quot;/&gt;&lt;/elem&gt;&lt;elem&gt;&lt;m_ppcolschidx val=&quot;0&quot;/&gt;&lt;m_rgb r=&quot;d2&quot; g=&quot;ea&quot; b=&quot;a2&quot;/&gt;&lt;/elem&gt;&lt;elem&gt;&lt;m_ppcolschidx val=&quot;0&quot;/&gt;&lt;m_rgb r=&quot;b5&quot; g=&quot;dc&quot; b=&quot;63&quot;/&gt;&lt;/elem&gt;&lt;elem&gt;&lt;m_ppcolschidx val=&quot;0&quot;/&gt;&lt;m_rgb r=&quot;99&quot; g=&quot;cc&quot; b=&quot;2d&quot;/&gt;&lt;/elem&gt;&lt;elem&gt;&lt;m_ppcolschidx val=&quot;0&quot;/&gt;&lt;m_rgb r=&quot;b8&quot; g=&quot;e0&quot; b=&quot;8b&quot;/&gt;&lt;/elem&gt;&lt;elem&gt;&lt;m_ppcolschidx val=&quot;0&quot;/&gt;&lt;m_rgb r=&quot;33&quot; g=&quot;4f&quot; b=&quot;15&quot;/&gt;&lt;/elem&gt;&lt;elem&gt;&lt;m_ppcolschidx val=&quot;0&quot;/&gt;&lt;m_rgb r=&quot;6d&quot; g=&quot;a8&quot; b=&quot;2d&quot;/&gt;&lt;/elem&gt;&lt;/m_vecMRU&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66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Aw5HLoXo0253e40aBmFV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wsYNePDo0K1VM9c82udc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jxtnoKeWiEiMv0p5Wcqp2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_gX1XsdGkSzwknQ7j1b3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ysNSg4yJUK_f1GB8N0w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Uh2iCUUQckyso5IGviqPe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tShQT_T6_EOUZi3hBekVf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tShQT_T6_EOUZi3hBekV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dLAlnoykEekB.V6mgbHE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SdLAlnoykEekB.V6mgbHE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SdLAlnoykEekB.V6mgbHE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J5D4hVWDEWCvUsg85rMM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SdLAlnoykEekB.V6mgbHE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SdLAlnoykEekB.V6mgbHE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SdLAlnoykEekB.V6mgbHE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nsX08vdIgEm.bwzLZWnm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_zRdCYGUcUKudhGzPtulJ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xRsKOuRHEmUWshL8OLF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xOmvmwx1EyEyckDAmNL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rNzQsItUkazTOF7b9sQH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iflqzJ3ckun7WROzmISh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mdv0zr1pH0CT2vHUZ63a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b9p5I6PKEuMHMl9R2C3f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zG7e0SDj0GgJ_epFhv5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YGLExMcbEqCVmGk5aEbF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4RsL1C68WUymoO2edfnzY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eownVGruUO98XL_sz69S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sgFKmdp6kU.K1ExLt9WNZ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9fQYXZM4GkuoHA6iGkEGO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brXHWrM3kSX0aui6HK0c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01f2PfSit0yC_gdwXwAA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nS88maDUTkCUK4KzMZZBb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_DJ3VkEM0CBYVcI9_89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GRiQyNQQUmcPnyZ8whjO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UgyU0BgFjUSXW6h3kmzhf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eFt0yJDZmE68oJyhKPj3h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B8W5QXPpUK7YwNIych3G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SdVaH63JF0O2Z1EV48jzR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vsek_L1NwUShovOy9y7h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p19wtIFj1kqfqIKOfndh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aPLhmZlxkG5_vPdzBfPG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Q37ZO.zOuUO9Z4.LoCnfW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9fQYXZM4GkuoHA6iGkEGO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brXHWrM3kSX0aui6HK0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01f2PfSit0yC_gdwXwAAJ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S88maDUTkCUK4KzMZZB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w_DJ3VkEM0CBYVcI9_89Q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KXwKXDcCsEuBpmjwRHbS5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ysNSg4yJUK_f1GB8N0wU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4ZZ7QlZzz0qXBsK4ZqWo4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4ZZ7QlZzz0qXBsK4ZqWo4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4mdIO0K.ok6wQkfa29feR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mdIO0K.ok6wQkfa29feR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zc53j6SXE20HCRK_p.cY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dtNezJbALkC6FsXAV505Z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gii4rkOKkOUOf0zmPDPl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8gii4rkOKkOUOf0zmPDPl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n7UQlQ_7n0irf1pOP.LL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vEM76Rdz6U2j2LNSCKm8k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vm5KdNh0kmi4r1r3bvv4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GWsMXTRIKke08DvzgVvxK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SArGkJE4QEaVxx0Sf0VJk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SArGkJE4QEaVxx0Sf0VJk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SArGkJE4QEaVxx0Sf0VJk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SArGkJE4QEaVxx0Sf0VJk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SArGkJE4QEaVxx0Sf0VJk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SArGkJE4QEaVxx0Sf0VJk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KvW24tAOGU2i9jrJ8jqm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Aw5HLoXo0253e40aBmFV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OXFFQnRh9EOHBQGqizlbX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h6jSjirGUUydpjKHpzvd9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17fJ_S9hcEyw.cHnm5OPQ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9JJdvXpqVEqvBmCdeF_Lc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SnWN6RvE2UqmKEFhPAUGf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3rVA4X0FC0uxm_AQ8SdsL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CcqauE1_Ukeb3TM6dOEmE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TLoD6VuTlkyX5tGcREv3I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1k.zrkxqEelXA30Zb4V3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kfPSVs6Vi0uVMR8FpvL_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upThxeLlUivaspdIak9x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Azc53j6SXE20HCRK_p.cY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dtNezJbALkC6FsXAV505Z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4mdIO0K.ok6wQkfa29feR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uzQzq3I3lEWwxAZ_qRuV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yujN4dAIk6qJFqs6P6Yg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4ZZ7QlZzz0qXBsK4ZqWo4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BI3iYwPDwEmpdQYXQzhQs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X5.E6uAvi0yWupoJu2nKh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_KeNfIBakE20l.Cs6P8zn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t6Mw28xb0UWgWa7M9vonf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B2tven1OKkaUPCc7A03d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Z5PG.6X0HEuoyC6Ro2V64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_KeNfIBakE20l.Cs6P8zn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t6Mw28xb0UWgWa7M9vonf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_KeNfIBakE20l.Cs6P8z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Cnm55rF7EasE_r5Xl.8P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t6Mw28xb0UWgWa7M9vonf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5ZxlTM6AxEym266hoemi4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7L_eRhQ8s0.KEblQ.Hza8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CGwHogfVUOLamYrJTk3N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dhYogh1gY0yFHR54o9ZvC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RRzcSlGnS0KiOCreAwAf1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YNnzONJrdUOBYEYPnq_qm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FwqrK.Ry90aN7Gev99OFL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jc6AzoIPhE.fzYq2oxBmF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DoJv6d5cn0KklYvzEljM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JLoqY.eLkm7fVk2E7Na1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4wb8EEWMSE6IaZhf9fBnE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hdo70F1Chk.axkeNK6t.A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xGc97AwK_kyg2_y5PyT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fnkXhxe0YUCMVsvSsMeqe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Tcf.WG7.g0.jIb19Ml7.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ZYfv4FGNWkuX1gVq3Xzfs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lvdKVD57UGSizEcH8VXD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4mdIO0K.ok6wQkfa29feR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yKxRqQW9kiyLwaPV1ttR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CofOBTx_sUK1Tnjw_MQMw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lyP4kebEEEmmX0LbqULxJ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mdIO0K.ok6wQkfa29feR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Tir3hbg.E.620nw1OpSZ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TEkfPKPh0W.eLZk0XAb2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7inrFhU_EmBv7_Z7bxI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HZsDZpPrEi7WrqpWANH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J5D4hVWDEWCvUsg85rMM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H9F0gEKqEEqJlplpFduAj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j1QmETyVkigg_7hz4kW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Sw3o4hEeUmWtZeLl1bt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_u.BdX5K0iVpSqjmkVbC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uOb6Ql4nUCy06dOunP02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QaNRv2smEy0zPTFlbAI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DEd20sD7km84TQwZPNzw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_nZvnL0XUWGe6ELUlvo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zfDyoM6RcESvrQY5vlfI0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o9YS4wpgUOqazTSYVuD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Aw5HLoXo0253e40aBmFV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590eXeJKXEiax5lP1A0n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2_XwYzkS0q9U7zN35ObE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4v5ryvRQke3JMaMYPCCS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UmuIboic0S9pkiWKXFEO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x7qAnW.ayk69ZSiy92TDO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SfhZcPIvkq53sloLE9Q5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x3bjCJ64U6rvh6Bn42zj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XvDRRtn1kK94m7acUQZO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mxR8lFGGr0GOdiWwfB62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nZqqf6xaESAdQVko_dV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J5D4hVWDEWCvUsg85rMM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GnrUTZTx0KOYYBpORJJu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vjI.0qUsEmPxjL8T8DF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6ReEWgtaF02woKKAGr7K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LihQwRAb0SNHOwp1RXx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njo0Gv4jUeBRHi7jpDd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NW5mB.8zs0CTix3icHo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NMwGKVX_E.QjUlfJPBz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zSbJxTpmk6vpjqQoS4q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doIElN2F02GPVyuKL8pF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JcHMg2tl5UuB4Lje0PYs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Aw5HLoXo0253e40aBmFV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DjuiJXku0SyrF_YdLKZD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2gznlqcoEWi00nj1osP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66egjcKNU.UuEcqbOQag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ZclmnYhnUWVzrNILAN9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0tNQqQ_IjkuJlFOZtjmzy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S8ujp0eEUmtEKq.Bfnn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QK_OP_94ECZi5mAwLPSl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Cebg467AE.CdG1jdbLAt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Nw1aCnzOka9c.eg.Hcer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NUL1g0kykyREPXgV7TEb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J5D4hVWDEWCvUsg85rMM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tpl7dGNuUyFA5TVO0ZuW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YT1sHReGUGbuAc172R0C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3CntUlG7lUOdhrWS0WdaS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pdD5hEK3keX5ymHPBMMo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30UEUuZ_tkKVZKip45mx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8LWjvT35UObyL230OQo0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Omytoy73PE2AJ0IP5IOJo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tvLRa7mME.A7ehs9CYNb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WuzvX4ynUezrzwTieAA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Yw1Bx9y_k0auXNBuzTTj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Aw5HLoXo0253e40aBmFV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huqY7Yub.0ygXkzTMqzOV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4mdIO0K.ok6wQkfa29feR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_k2k.Wq4UyTH1nPmtPeK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69dPwtZ50aoP0zv0WV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8JWLLmZ8tUeKuAuZqQUB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J5D4hVWDEWCvUsg85rMM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8xrugFIMUeOOL63Q1Uqu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ntIdN_t0fUOkVZrxZZ1oG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7uUVl9kkUeurhHry2vi3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4bd0PqJLEaPTam0Zou_2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WnzPspMfKkGOaD_IQ_FL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Rm_.c4QB0mKjQK1qKqOg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nwVAl4NUP0Wm13wvJlos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bGItpj7OkCuwEyFG8Eo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9jAo6_jPUKu5_bIceSWh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jgd34Qv6qUuo61bMpp1A1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18051</TotalTime>
  <Words>7316</Words>
  <Application>Microsoft Office PowerPoint</Application>
  <PresentationFormat>On-screen Show (4:3)</PresentationFormat>
  <Paragraphs>1287</Paragraphs>
  <Slides>74</Slides>
  <Notes>4</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Office Theme</vt:lpstr>
      <vt:lpstr>think-cell Slide</vt:lpstr>
      <vt:lpstr>Worksheet</vt:lpstr>
      <vt:lpstr>Slide 1</vt:lpstr>
      <vt:lpstr>Index </vt:lpstr>
      <vt:lpstr>Vision &amp; Mission </vt:lpstr>
      <vt:lpstr>Introduction</vt:lpstr>
      <vt:lpstr>Slide 5</vt:lpstr>
      <vt:lpstr>Recent Key Development</vt:lpstr>
      <vt:lpstr>Recent Key Development</vt:lpstr>
      <vt:lpstr>Index </vt:lpstr>
      <vt:lpstr>Rapid Economic Growth</vt:lpstr>
      <vt:lpstr>Need Power For Sustained Economic Growth</vt:lpstr>
      <vt:lpstr>Driving the demand for t&amp;d for evacuation</vt:lpstr>
      <vt:lpstr>Driving the demand for t&amp;d for evacuation</vt:lpstr>
      <vt:lpstr>Opportunity for EMC</vt:lpstr>
      <vt:lpstr>Opportunity for EMC in india</vt:lpstr>
      <vt:lpstr>Opportunities in the Global Transmission Sector</vt:lpstr>
      <vt:lpstr>International Markets</vt:lpstr>
      <vt:lpstr>Europe</vt:lpstr>
      <vt:lpstr>Europe</vt:lpstr>
      <vt:lpstr>NORTH America</vt:lpstr>
      <vt:lpstr>North America</vt:lpstr>
      <vt:lpstr>North America</vt:lpstr>
      <vt:lpstr>South America</vt:lpstr>
      <vt:lpstr>South America</vt:lpstr>
      <vt:lpstr>Asia &amp; Middle east</vt:lpstr>
      <vt:lpstr>Asia &amp; Middle east</vt:lpstr>
      <vt:lpstr>Asia &amp; Middle East</vt:lpstr>
      <vt:lpstr>Africa</vt:lpstr>
      <vt:lpstr>Africa</vt:lpstr>
      <vt:lpstr>Railways – Market Potential (India)</vt:lpstr>
      <vt:lpstr>Railways – Market Potential (India)</vt:lpstr>
      <vt:lpstr>Index </vt:lpstr>
      <vt:lpstr>Transmission Line Projects</vt:lpstr>
      <vt:lpstr>Operating Segments (1/6)</vt:lpstr>
      <vt:lpstr>EHV Substations / Distribution System /  Industrial  Power Distribution System</vt:lpstr>
      <vt:lpstr>       Operating Segments -  (2/6)</vt:lpstr>
      <vt:lpstr>Manufacturing activities </vt:lpstr>
      <vt:lpstr>Operating Segments (3/6)</vt:lpstr>
      <vt:lpstr>Operating Segments (3/6)</vt:lpstr>
      <vt:lpstr>Solar power</vt:lpstr>
      <vt:lpstr>Operating Segments (4/6)</vt:lpstr>
      <vt:lpstr>Railway Infrastructure</vt:lpstr>
      <vt:lpstr>Operating Segments (5/6)</vt:lpstr>
      <vt:lpstr>Operating Segments (5/6)</vt:lpstr>
      <vt:lpstr>Operating Segments (5/6)</vt:lpstr>
      <vt:lpstr>International business</vt:lpstr>
      <vt:lpstr>Operating Segments  (6/6)</vt:lpstr>
      <vt:lpstr>Operating Segments (6/6)</vt:lpstr>
      <vt:lpstr>Operating Segments (6/6)</vt:lpstr>
      <vt:lpstr>Operational Value Chain</vt:lpstr>
      <vt:lpstr>Project Presence - India</vt:lpstr>
      <vt:lpstr>Project Presence - Overseas</vt:lpstr>
      <vt:lpstr>Global Offices</vt:lpstr>
      <vt:lpstr>Key Management Team</vt:lpstr>
      <vt:lpstr>Key Management Team</vt:lpstr>
      <vt:lpstr>EMC GROUP STRUCTURE</vt:lpstr>
      <vt:lpstr>Top Clients</vt:lpstr>
      <vt:lpstr>One-stop Shop For Turnkey Solutions and synonymous with timely execution</vt:lpstr>
      <vt:lpstr>What Is The EMC Advantage?</vt:lpstr>
      <vt:lpstr>Corporate Social Responsibility</vt:lpstr>
      <vt:lpstr>EMC Academy</vt:lpstr>
      <vt:lpstr>Index </vt:lpstr>
      <vt:lpstr>Peer Profile</vt:lpstr>
      <vt:lpstr>EMC vis-à-vis Competitors</vt:lpstr>
      <vt:lpstr>Peer Performance</vt:lpstr>
      <vt:lpstr>SWOT Analysis</vt:lpstr>
      <vt:lpstr>Playing in the big league</vt:lpstr>
      <vt:lpstr>Index </vt:lpstr>
      <vt:lpstr>Financial Highlights </vt:lpstr>
      <vt:lpstr>Strong order book</vt:lpstr>
      <vt:lpstr>Index </vt:lpstr>
      <vt:lpstr>Future Roadmap</vt:lpstr>
      <vt:lpstr>Summary</vt:lpstr>
      <vt:lpstr> Thank You</vt:lpstr>
      <vt:lpstr>HCPTC under implementation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THINK-BUG</dc:creator>
  <cp:lastModifiedBy>admin</cp:lastModifiedBy>
  <cp:revision>2033</cp:revision>
  <dcterms:created xsi:type="dcterms:W3CDTF">2010-04-24T09:38:26Z</dcterms:created>
  <dcterms:modified xsi:type="dcterms:W3CDTF">2014-05-17T08:59:59Z</dcterms:modified>
</cp:coreProperties>
</file>